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Lst>
  <p:sldSz cy="10058400" cx="7772400"/>
  <p:notesSz cx="6858000" cy="9144000"/>
  <p:embeddedFontLst>
    <p:embeddedFont>
      <p:font typeface="Carme"/>
      <p:regular r:id="rId162"/>
    </p:embeddedFont>
    <p:embeddedFont>
      <p:font typeface="PT Sans Narrow"/>
      <p:regular r:id="rId163"/>
      <p:bold r:id="rId164"/>
    </p:embeddedFont>
    <p:embeddedFont>
      <p:font typeface="Arial Narrow"/>
      <p:regular r:id="rId165"/>
      <p:bold r:id="rId166"/>
      <p:italic r:id="rId167"/>
      <p:boldItalic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4735">
          <p15:clr>
            <a:srgbClr val="A4A3A4"/>
          </p15:clr>
        </p15:guide>
        <p15:guide id="3" orient="horz" pos="4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2A7DA01-D274-481A-BE4B-498D0BB22E76}">
  <a:tblStyle styleId="{D2A7DA01-D274-481A-BE4B-498D0BB22E7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168" orient="horz"/>
        <p:guide pos="4735"/>
        <p:guide pos="40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ArialNarrow-regular.fntdata"/><Relationship Id="rId69" Type="http://schemas.openxmlformats.org/officeDocument/2006/relationships/slide" Target="slides/slide63.xml"/><Relationship Id="rId164" Type="http://schemas.openxmlformats.org/officeDocument/2006/relationships/font" Target="fonts/PTSansNarrow-bold.fntdata"/><Relationship Id="rId163" Type="http://schemas.openxmlformats.org/officeDocument/2006/relationships/font" Target="fonts/PTSansNarrow-regular.fntdata"/><Relationship Id="rId162" Type="http://schemas.openxmlformats.org/officeDocument/2006/relationships/font" Target="fonts/Carme-regular.fntdata"/><Relationship Id="rId168" Type="http://schemas.openxmlformats.org/officeDocument/2006/relationships/font" Target="fonts/ArialNarrow-boldItalic.fntdata"/><Relationship Id="rId167" Type="http://schemas.openxmlformats.org/officeDocument/2006/relationships/font" Target="fonts/ArialNarrow-italic.fntdata"/><Relationship Id="rId166" Type="http://schemas.openxmlformats.org/officeDocument/2006/relationships/font" Target="fonts/ArialNarrow-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b7c0bb569_2_1759: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b7c0bb569_2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4b7c0bb569_2_17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b50e4d41c_0_182: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4b50e4d41c_0_1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0" name="Google Shape;280;g4b50e4d41c_0_1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9" name="Shape 3209"/>
        <p:cNvGrpSpPr/>
        <p:nvPr/>
      </p:nvGrpSpPr>
      <p:grpSpPr>
        <a:xfrm>
          <a:off x="0" y="0"/>
          <a:ext cx="0" cy="0"/>
          <a:chOff x="0" y="0"/>
          <a:chExt cx="0" cy="0"/>
        </a:xfrm>
      </p:grpSpPr>
      <p:sp>
        <p:nvSpPr>
          <p:cNvPr id="3210" name="Google Shape;3210;p10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1" name="Google Shape;3211;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12" name="Google Shape;3212;p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5" name="Shape 3215"/>
        <p:cNvGrpSpPr/>
        <p:nvPr/>
      </p:nvGrpSpPr>
      <p:grpSpPr>
        <a:xfrm>
          <a:off x="0" y="0"/>
          <a:ext cx="0" cy="0"/>
          <a:chOff x="0" y="0"/>
          <a:chExt cx="0" cy="0"/>
        </a:xfrm>
      </p:grpSpPr>
      <p:sp>
        <p:nvSpPr>
          <p:cNvPr id="3216" name="Google Shape;3216;p10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7" name="Google Shape;3217;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18" name="Google Shape;3218;p1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8" name="Shape 3248"/>
        <p:cNvGrpSpPr/>
        <p:nvPr/>
      </p:nvGrpSpPr>
      <p:grpSpPr>
        <a:xfrm>
          <a:off x="0" y="0"/>
          <a:ext cx="0" cy="0"/>
          <a:chOff x="0" y="0"/>
          <a:chExt cx="0" cy="0"/>
        </a:xfrm>
      </p:grpSpPr>
      <p:sp>
        <p:nvSpPr>
          <p:cNvPr id="3249" name="Google Shape;3249;p10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0" name="Google Shape;3250;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51" name="Google Shape;3251;p1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4" name="Shape 3254"/>
        <p:cNvGrpSpPr/>
        <p:nvPr/>
      </p:nvGrpSpPr>
      <p:grpSpPr>
        <a:xfrm>
          <a:off x="0" y="0"/>
          <a:ext cx="0" cy="0"/>
          <a:chOff x="0" y="0"/>
          <a:chExt cx="0" cy="0"/>
        </a:xfrm>
      </p:grpSpPr>
      <p:sp>
        <p:nvSpPr>
          <p:cNvPr id="3255" name="Google Shape;3255;p10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6" name="Google Shape;3256;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57" name="Google Shape;3257;p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5" name="Shape 3285"/>
        <p:cNvGrpSpPr/>
        <p:nvPr/>
      </p:nvGrpSpPr>
      <p:grpSpPr>
        <a:xfrm>
          <a:off x="0" y="0"/>
          <a:ext cx="0" cy="0"/>
          <a:chOff x="0" y="0"/>
          <a:chExt cx="0" cy="0"/>
        </a:xfrm>
      </p:grpSpPr>
      <p:sp>
        <p:nvSpPr>
          <p:cNvPr id="3286" name="Google Shape;3286;p10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7" name="Google Shape;3287;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88" name="Google Shape;3288;p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3" name="Shape 3313"/>
        <p:cNvGrpSpPr/>
        <p:nvPr/>
      </p:nvGrpSpPr>
      <p:grpSpPr>
        <a:xfrm>
          <a:off x="0" y="0"/>
          <a:ext cx="0" cy="0"/>
          <a:chOff x="0" y="0"/>
          <a:chExt cx="0" cy="0"/>
        </a:xfrm>
      </p:grpSpPr>
      <p:sp>
        <p:nvSpPr>
          <p:cNvPr id="3314" name="Google Shape;3314;p10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5" name="Google Shape;3315;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16" name="Google Shape;3316;p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5" name="Shape 3345"/>
        <p:cNvGrpSpPr/>
        <p:nvPr/>
      </p:nvGrpSpPr>
      <p:grpSpPr>
        <a:xfrm>
          <a:off x="0" y="0"/>
          <a:ext cx="0" cy="0"/>
          <a:chOff x="0" y="0"/>
          <a:chExt cx="0" cy="0"/>
        </a:xfrm>
      </p:grpSpPr>
      <p:sp>
        <p:nvSpPr>
          <p:cNvPr id="3346" name="Google Shape;3346;p108: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7" name="Google Shape;3347;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48" name="Google Shape;3348;p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1" name="Shape 3351"/>
        <p:cNvGrpSpPr/>
        <p:nvPr/>
      </p:nvGrpSpPr>
      <p:grpSpPr>
        <a:xfrm>
          <a:off x="0" y="0"/>
          <a:ext cx="0" cy="0"/>
          <a:chOff x="0" y="0"/>
          <a:chExt cx="0" cy="0"/>
        </a:xfrm>
      </p:grpSpPr>
      <p:sp>
        <p:nvSpPr>
          <p:cNvPr id="3352" name="Google Shape;3352;p10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3" name="Google Shape;3353;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54" name="Google Shape;3354;p1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6" name="Shape 3386"/>
        <p:cNvGrpSpPr/>
        <p:nvPr/>
      </p:nvGrpSpPr>
      <p:grpSpPr>
        <a:xfrm>
          <a:off x="0" y="0"/>
          <a:ext cx="0" cy="0"/>
          <a:chOff x="0" y="0"/>
          <a:chExt cx="0" cy="0"/>
        </a:xfrm>
      </p:grpSpPr>
      <p:sp>
        <p:nvSpPr>
          <p:cNvPr id="3387" name="Google Shape;3387;p11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8" name="Google Shape;3388;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89" name="Google Shape;3389;p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0" name="Shape 3410"/>
        <p:cNvGrpSpPr/>
        <p:nvPr/>
      </p:nvGrpSpPr>
      <p:grpSpPr>
        <a:xfrm>
          <a:off x="0" y="0"/>
          <a:ext cx="0" cy="0"/>
          <a:chOff x="0" y="0"/>
          <a:chExt cx="0" cy="0"/>
        </a:xfrm>
      </p:grpSpPr>
      <p:sp>
        <p:nvSpPr>
          <p:cNvPr id="3411" name="Google Shape;3411;p11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2" name="Google Shape;3412;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413" name="Google Shape;3413;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b50e4d41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4b50e4d41c_0_211: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2" name="Shape 3452"/>
        <p:cNvGrpSpPr/>
        <p:nvPr/>
      </p:nvGrpSpPr>
      <p:grpSpPr>
        <a:xfrm>
          <a:off x="0" y="0"/>
          <a:ext cx="0" cy="0"/>
          <a:chOff x="0" y="0"/>
          <a:chExt cx="0" cy="0"/>
        </a:xfrm>
      </p:grpSpPr>
      <p:sp>
        <p:nvSpPr>
          <p:cNvPr id="3453" name="Google Shape;3453;p11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4" name="Google Shape;3454;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455" name="Google Shape;3455;p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7" name="Shape 3487"/>
        <p:cNvGrpSpPr/>
        <p:nvPr/>
      </p:nvGrpSpPr>
      <p:grpSpPr>
        <a:xfrm>
          <a:off x="0" y="0"/>
          <a:ext cx="0" cy="0"/>
          <a:chOff x="0" y="0"/>
          <a:chExt cx="0" cy="0"/>
        </a:xfrm>
      </p:grpSpPr>
      <p:sp>
        <p:nvSpPr>
          <p:cNvPr id="3488" name="Google Shape;3488;p11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9" name="Google Shape;3489;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490" name="Google Shape;3490;p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4" name="Shape 3524"/>
        <p:cNvGrpSpPr/>
        <p:nvPr/>
      </p:nvGrpSpPr>
      <p:grpSpPr>
        <a:xfrm>
          <a:off x="0" y="0"/>
          <a:ext cx="0" cy="0"/>
          <a:chOff x="0" y="0"/>
          <a:chExt cx="0" cy="0"/>
        </a:xfrm>
      </p:grpSpPr>
      <p:sp>
        <p:nvSpPr>
          <p:cNvPr id="3525" name="Google Shape;3525;p11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6" name="Google Shape;3526;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27" name="Google Shape;3527;p1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8" name="Shape 3558"/>
        <p:cNvGrpSpPr/>
        <p:nvPr/>
      </p:nvGrpSpPr>
      <p:grpSpPr>
        <a:xfrm>
          <a:off x="0" y="0"/>
          <a:ext cx="0" cy="0"/>
          <a:chOff x="0" y="0"/>
          <a:chExt cx="0" cy="0"/>
        </a:xfrm>
      </p:grpSpPr>
      <p:sp>
        <p:nvSpPr>
          <p:cNvPr id="3559" name="Google Shape;3559;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3" name="Shape 3563"/>
        <p:cNvGrpSpPr/>
        <p:nvPr/>
      </p:nvGrpSpPr>
      <p:grpSpPr>
        <a:xfrm>
          <a:off x="0" y="0"/>
          <a:ext cx="0" cy="0"/>
          <a:chOff x="0" y="0"/>
          <a:chExt cx="0" cy="0"/>
        </a:xfrm>
      </p:grpSpPr>
      <p:sp>
        <p:nvSpPr>
          <p:cNvPr id="3564" name="Google Shape;3564;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5" name="Shape 3595"/>
        <p:cNvGrpSpPr/>
        <p:nvPr/>
      </p:nvGrpSpPr>
      <p:grpSpPr>
        <a:xfrm>
          <a:off x="0" y="0"/>
          <a:ext cx="0" cy="0"/>
          <a:chOff x="0" y="0"/>
          <a:chExt cx="0" cy="0"/>
        </a:xfrm>
      </p:grpSpPr>
      <p:sp>
        <p:nvSpPr>
          <p:cNvPr id="3596" name="Google Shape;3596;p11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7" name="Google Shape;3597;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98" name="Google Shape;3598;p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5" name="Shape 3625"/>
        <p:cNvGrpSpPr/>
        <p:nvPr/>
      </p:nvGrpSpPr>
      <p:grpSpPr>
        <a:xfrm>
          <a:off x="0" y="0"/>
          <a:ext cx="0" cy="0"/>
          <a:chOff x="0" y="0"/>
          <a:chExt cx="0" cy="0"/>
        </a:xfrm>
      </p:grpSpPr>
      <p:sp>
        <p:nvSpPr>
          <p:cNvPr id="3626" name="Google Shape;3626;p118: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7" name="Google Shape;3627;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628" name="Google Shape;3628;p1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2" name="Shape 3682"/>
        <p:cNvGrpSpPr/>
        <p:nvPr/>
      </p:nvGrpSpPr>
      <p:grpSpPr>
        <a:xfrm>
          <a:off x="0" y="0"/>
          <a:ext cx="0" cy="0"/>
          <a:chOff x="0" y="0"/>
          <a:chExt cx="0" cy="0"/>
        </a:xfrm>
      </p:grpSpPr>
      <p:sp>
        <p:nvSpPr>
          <p:cNvPr id="3683" name="Google Shape;3683;p11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4" name="Google Shape;3684;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685" name="Google Shape;3685;p1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1" name="Shape 3801"/>
        <p:cNvGrpSpPr/>
        <p:nvPr/>
      </p:nvGrpSpPr>
      <p:grpSpPr>
        <a:xfrm>
          <a:off x="0" y="0"/>
          <a:ext cx="0" cy="0"/>
          <a:chOff x="0" y="0"/>
          <a:chExt cx="0" cy="0"/>
        </a:xfrm>
      </p:grpSpPr>
      <p:sp>
        <p:nvSpPr>
          <p:cNvPr id="3802" name="Google Shape;3802;p12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3" name="Google Shape;3803;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04" name="Google Shape;3804;p1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7" name="Shape 3807"/>
        <p:cNvGrpSpPr/>
        <p:nvPr/>
      </p:nvGrpSpPr>
      <p:grpSpPr>
        <a:xfrm>
          <a:off x="0" y="0"/>
          <a:ext cx="0" cy="0"/>
          <a:chOff x="0" y="0"/>
          <a:chExt cx="0" cy="0"/>
        </a:xfrm>
      </p:grpSpPr>
      <p:sp>
        <p:nvSpPr>
          <p:cNvPr id="3808" name="Google Shape;3808;p12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9" name="Google Shape;3809;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10" name="Google Shape;3810;p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b50e4d41c_0_215: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4b50e4d41c_0_2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5" name="Google Shape;315;g4b50e4d41c_0_2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1" name="Shape 3841"/>
        <p:cNvGrpSpPr/>
        <p:nvPr/>
      </p:nvGrpSpPr>
      <p:grpSpPr>
        <a:xfrm>
          <a:off x="0" y="0"/>
          <a:ext cx="0" cy="0"/>
          <a:chOff x="0" y="0"/>
          <a:chExt cx="0" cy="0"/>
        </a:xfrm>
      </p:grpSpPr>
      <p:sp>
        <p:nvSpPr>
          <p:cNvPr id="3842" name="Google Shape;3842;p12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3" name="Google Shape;3843;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44" name="Google Shape;3844;p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9" name="Shape 3859"/>
        <p:cNvGrpSpPr/>
        <p:nvPr/>
      </p:nvGrpSpPr>
      <p:grpSpPr>
        <a:xfrm>
          <a:off x="0" y="0"/>
          <a:ext cx="0" cy="0"/>
          <a:chOff x="0" y="0"/>
          <a:chExt cx="0" cy="0"/>
        </a:xfrm>
      </p:grpSpPr>
      <p:sp>
        <p:nvSpPr>
          <p:cNvPr id="3860" name="Google Shape;3860;p12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1" name="Google Shape;3861;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62" name="Google Shape;3862;p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9" name="Shape 3889"/>
        <p:cNvGrpSpPr/>
        <p:nvPr/>
      </p:nvGrpSpPr>
      <p:grpSpPr>
        <a:xfrm>
          <a:off x="0" y="0"/>
          <a:ext cx="0" cy="0"/>
          <a:chOff x="0" y="0"/>
          <a:chExt cx="0" cy="0"/>
        </a:xfrm>
      </p:grpSpPr>
      <p:sp>
        <p:nvSpPr>
          <p:cNvPr id="3890" name="Google Shape;3890;p12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1" name="Google Shape;3891;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92" name="Google Shape;3892;p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5" name="Shape 3895"/>
        <p:cNvGrpSpPr/>
        <p:nvPr/>
      </p:nvGrpSpPr>
      <p:grpSpPr>
        <a:xfrm>
          <a:off x="0" y="0"/>
          <a:ext cx="0" cy="0"/>
          <a:chOff x="0" y="0"/>
          <a:chExt cx="0" cy="0"/>
        </a:xfrm>
      </p:grpSpPr>
      <p:sp>
        <p:nvSpPr>
          <p:cNvPr id="3896" name="Google Shape;3896;p12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7" name="Google Shape;3897;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98" name="Google Shape;3898;p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7" name="Shape 3917"/>
        <p:cNvGrpSpPr/>
        <p:nvPr/>
      </p:nvGrpSpPr>
      <p:grpSpPr>
        <a:xfrm>
          <a:off x="0" y="0"/>
          <a:ext cx="0" cy="0"/>
          <a:chOff x="0" y="0"/>
          <a:chExt cx="0" cy="0"/>
        </a:xfrm>
      </p:grpSpPr>
      <p:sp>
        <p:nvSpPr>
          <p:cNvPr id="3918" name="Google Shape;3918;p12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9" name="Google Shape;3919;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20" name="Google Shape;3920;p1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2" name="Shape 3942"/>
        <p:cNvGrpSpPr/>
        <p:nvPr/>
      </p:nvGrpSpPr>
      <p:grpSpPr>
        <a:xfrm>
          <a:off x="0" y="0"/>
          <a:ext cx="0" cy="0"/>
          <a:chOff x="0" y="0"/>
          <a:chExt cx="0" cy="0"/>
        </a:xfrm>
      </p:grpSpPr>
      <p:sp>
        <p:nvSpPr>
          <p:cNvPr id="3943" name="Google Shape;3943;p12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4" name="Google Shape;3944;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45" name="Google Shape;3945;p1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4" name="Shape 3974"/>
        <p:cNvGrpSpPr/>
        <p:nvPr/>
      </p:nvGrpSpPr>
      <p:grpSpPr>
        <a:xfrm>
          <a:off x="0" y="0"/>
          <a:ext cx="0" cy="0"/>
          <a:chOff x="0" y="0"/>
          <a:chExt cx="0" cy="0"/>
        </a:xfrm>
      </p:grpSpPr>
      <p:sp>
        <p:nvSpPr>
          <p:cNvPr id="3975" name="Google Shape;3975;p128: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6" name="Google Shape;3976;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77" name="Google Shape;3977;p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0" name="Shape 3980"/>
        <p:cNvGrpSpPr/>
        <p:nvPr/>
      </p:nvGrpSpPr>
      <p:grpSpPr>
        <a:xfrm>
          <a:off x="0" y="0"/>
          <a:ext cx="0" cy="0"/>
          <a:chOff x="0" y="0"/>
          <a:chExt cx="0" cy="0"/>
        </a:xfrm>
      </p:grpSpPr>
      <p:sp>
        <p:nvSpPr>
          <p:cNvPr id="3981" name="Google Shape;3981;p12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2" name="Google Shape;3982;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83" name="Google Shape;3983;p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0" name="Shape 4010"/>
        <p:cNvGrpSpPr/>
        <p:nvPr/>
      </p:nvGrpSpPr>
      <p:grpSpPr>
        <a:xfrm>
          <a:off x="0" y="0"/>
          <a:ext cx="0" cy="0"/>
          <a:chOff x="0" y="0"/>
          <a:chExt cx="0" cy="0"/>
        </a:xfrm>
      </p:grpSpPr>
      <p:sp>
        <p:nvSpPr>
          <p:cNvPr id="4011" name="Google Shape;4011;p13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2" name="Google Shape;4012;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13" name="Google Shape;4013;p1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8" name="Shape 4038"/>
        <p:cNvGrpSpPr/>
        <p:nvPr/>
      </p:nvGrpSpPr>
      <p:grpSpPr>
        <a:xfrm>
          <a:off x="0" y="0"/>
          <a:ext cx="0" cy="0"/>
          <a:chOff x="0" y="0"/>
          <a:chExt cx="0" cy="0"/>
        </a:xfrm>
      </p:grpSpPr>
      <p:sp>
        <p:nvSpPr>
          <p:cNvPr id="4039" name="Google Shape;4039;p13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0" name="Google Shape;4040;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41" name="Google Shape;4041;p1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b50e4d41c_0_249: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4b50e4d41c_0_2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48" name="Google Shape;348;g4b50e4d41c_0_2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8" name="Shape 4068"/>
        <p:cNvGrpSpPr/>
        <p:nvPr/>
      </p:nvGrpSpPr>
      <p:grpSpPr>
        <a:xfrm>
          <a:off x="0" y="0"/>
          <a:ext cx="0" cy="0"/>
          <a:chOff x="0" y="0"/>
          <a:chExt cx="0" cy="0"/>
        </a:xfrm>
      </p:grpSpPr>
      <p:sp>
        <p:nvSpPr>
          <p:cNvPr id="4069" name="Google Shape;4069;p13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0" name="Google Shape;4070;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71" name="Google Shape;4071;p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2" name="Shape 4092"/>
        <p:cNvGrpSpPr/>
        <p:nvPr/>
      </p:nvGrpSpPr>
      <p:grpSpPr>
        <a:xfrm>
          <a:off x="0" y="0"/>
          <a:ext cx="0" cy="0"/>
          <a:chOff x="0" y="0"/>
          <a:chExt cx="0" cy="0"/>
        </a:xfrm>
      </p:grpSpPr>
      <p:sp>
        <p:nvSpPr>
          <p:cNvPr id="4093" name="Google Shape;4093;p13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4" name="Google Shape;4094;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95" name="Google Shape;4095;p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2" name="Shape 4122"/>
        <p:cNvGrpSpPr/>
        <p:nvPr/>
      </p:nvGrpSpPr>
      <p:grpSpPr>
        <a:xfrm>
          <a:off x="0" y="0"/>
          <a:ext cx="0" cy="0"/>
          <a:chOff x="0" y="0"/>
          <a:chExt cx="0" cy="0"/>
        </a:xfrm>
      </p:grpSpPr>
      <p:sp>
        <p:nvSpPr>
          <p:cNvPr id="4123" name="Google Shape;4123;p13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4" name="Google Shape;4124;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25" name="Google Shape;4125;p1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0" name="Shape 4150"/>
        <p:cNvGrpSpPr/>
        <p:nvPr/>
      </p:nvGrpSpPr>
      <p:grpSpPr>
        <a:xfrm>
          <a:off x="0" y="0"/>
          <a:ext cx="0" cy="0"/>
          <a:chOff x="0" y="0"/>
          <a:chExt cx="0" cy="0"/>
        </a:xfrm>
      </p:grpSpPr>
      <p:sp>
        <p:nvSpPr>
          <p:cNvPr id="4151" name="Google Shape;4151;p13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2" name="Google Shape;4152;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53" name="Google Shape;4153;p1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1" name="Shape 4181"/>
        <p:cNvGrpSpPr/>
        <p:nvPr/>
      </p:nvGrpSpPr>
      <p:grpSpPr>
        <a:xfrm>
          <a:off x="0" y="0"/>
          <a:ext cx="0" cy="0"/>
          <a:chOff x="0" y="0"/>
          <a:chExt cx="0" cy="0"/>
        </a:xfrm>
      </p:grpSpPr>
      <p:sp>
        <p:nvSpPr>
          <p:cNvPr id="4182" name="Google Shape;4182;p13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3" name="Google Shape;4183;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84" name="Google Shape;4184;p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6" name="Shape 4206"/>
        <p:cNvGrpSpPr/>
        <p:nvPr/>
      </p:nvGrpSpPr>
      <p:grpSpPr>
        <a:xfrm>
          <a:off x="0" y="0"/>
          <a:ext cx="0" cy="0"/>
          <a:chOff x="0" y="0"/>
          <a:chExt cx="0" cy="0"/>
        </a:xfrm>
      </p:grpSpPr>
      <p:sp>
        <p:nvSpPr>
          <p:cNvPr id="4207" name="Google Shape;4207;p13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8" name="Google Shape;4208;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09" name="Google Shape;4209;p1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6" name="Shape 4236"/>
        <p:cNvGrpSpPr/>
        <p:nvPr/>
      </p:nvGrpSpPr>
      <p:grpSpPr>
        <a:xfrm>
          <a:off x="0" y="0"/>
          <a:ext cx="0" cy="0"/>
          <a:chOff x="0" y="0"/>
          <a:chExt cx="0" cy="0"/>
        </a:xfrm>
      </p:grpSpPr>
      <p:sp>
        <p:nvSpPr>
          <p:cNvPr id="4237" name="Google Shape;4237;p138: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8" name="Google Shape;4238;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39" name="Google Shape;4239;p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2" name="Shape 4242"/>
        <p:cNvGrpSpPr/>
        <p:nvPr/>
      </p:nvGrpSpPr>
      <p:grpSpPr>
        <a:xfrm>
          <a:off x="0" y="0"/>
          <a:ext cx="0" cy="0"/>
          <a:chOff x="0" y="0"/>
          <a:chExt cx="0" cy="0"/>
        </a:xfrm>
      </p:grpSpPr>
      <p:sp>
        <p:nvSpPr>
          <p:cNvPr id="4243" name="Google Shape;4243;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3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7" name="Shape 4247"/>
        <p:cNvGrpSpPr/>
        <p:nvPr/>
      </p:nvGrpSpPr>
      <p:grpSpPr>
        <a:xfrm>
          <a:off x="0" y="0"/>
          <a:ext cx="0" cy="0"/>
          <a:chOff x="0" y="0"/>
          <a:chExt cx="0" cy="0"/>
        </a:xfrm>
      </p:grpSpPr>
      <p:sp>
        <p:nvSpPr>
          <p:cNvPr id="4248" name="Google Shape;4248;p14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9" name="Google Shape;4249;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50" name="Google Shape;4250;p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6" name="Shape 4256"/>
        <p:cNvGrpSpPr/>
        <p:nvPr/>
      </p:nvGrpSpPr>
      <p:grpSpPr>
        <a:xfrm>
          <a:off x="0" y="0"/>
          <a:ext cx="0" cy="0"/>
          <a:chOff x="0" y="0"/>
          <a:chExt cx="0" cy="0"/>
        </a:xfrm>
      </p:grpSpPr>
      <p:sp>
        <p:nvSpPr>
          <p:cNvPr id="4257" name="Google Shape;4257;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4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b50e4d41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4b50e4d41c_0_273: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1" name="Shape 4261"/>
        <p:cNvGrpSpPr/>
        <p:nvPr/>
      </p:nvGrpSpPr>
      <p:grpSpPr>
        <a:xfrm>
          <a:off x="0" y="0"/>
          <a:ext cx="0" cy="0"/>
          <a:chOff x="0" y="0"/>
          <a:chExt cx="0" cy="0"/>
        </a:xfrm>
      </p:grpSpPr>
      <p:sp>
        <p:nvSpPr>
          <p:cNvPr id="4262" name="Google Shape;4262;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4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9" name="Shape 4269"/>
        <p:cNvGrpSpPr/>
        <p:nvPr/>
      </p:nvGrpSpPr>
      <p:grpSpPr>
        <a:xfrm>
          <a:off x="0" y="0"/>
          <a:ext cx="0" cy="0"/>
          <a:chOff x="0" y="0"/>
          <a:chExt cx="0" cy="0"/>
        </a:xfrm>
      </p:grpSpPr>
      <p:sp>
        <p:nvSpPr>
          <p:cNvPr id="4270" name="Google Shape;4270;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4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5" name="Shape 4275"/>
        <p:cNvGrpSpPr/>
        <p:nvPr/>
      </p:nvGrpSpPr>
      <p:grpSpPr>
        <a:xfrm>
          <a:off x="0" y="0"/>
          <a:ext cx="0" cy="0"/>
          <a:chOff x="0" y="0"/>
          <a:chExt cx="0" cy="0"/>
        </a:xfrm>
      </p:grpSpPr>
      <p:sp>
        <p:nvSpPr>
          <p:cNvPr id="4276" name="Google Shape;4276;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4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1" name="Shape 4281"/>
        <p:cNvGrpSpPr/>
        <p:nvPr/>
      </p:nvGrpSpPr>
      <p:grpSpPr>
        <a:xfrm>
          <a:off x="0" y="0"/>
          <a:ext cx="0" cy="0"/>
          <a:chOff x="0" y="0"/>
          <a:chExt cx="0" cy="0"/>
        </a:xfrm>
      </p:grpSpPr>
      <p:sp>
        <p:nvSpPr>
          <p:cNvPr id="4282" name="Google Shape;4282;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4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6" name="Shape 4286"/>
        <p:cNvGrpSpPr/>
        <p:nvPr/>
      </p:nvGrpSpPr>
      <p:grpSpPr>
        <a:xfrm>
          <a:off x="0" y="0"/>
          <a:ext cx="0" cy="0"/>
          <a:chOff x="0" y="0"/>
          <a:chExt cx="0" cy="0"/>
        </a:xfrm>
      </p:grpSpPr>
      <p:sp>
        <p:nvSpPr>
          <p:cNvPr id="4287" name="Google Shape;4287;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4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4" name="Shape 4294"/>
        <p:cNvGrpSpPr/>
        <p:nvPr/>
      </p:nvGrpSpPr>
      <p:grpSpPr>
        <a:xfrm>
          <a:off x="0" y="0"/>
          <a:ext cx="0" cy="0"/>
          <a:chOff x="0" y="0"/>
          <a:chExt cx="0" cy="0"/>
        </a:xfrm>
      </p:grpSpPr>
      <p:sp>
        <p:nvSpPr>
          <p:cNvPr id="4295" name="Google Shape;4295;p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4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9" name="Shape 4299"/>
        <p:cNvGrpSpPr/>
        <p:nvPr/>
      </p:nvGrpSpPr>
      <p:grpSpPr>
        <a:xfrm>
          <a:off x="0" y="0"/>
          <a:ext cx="0" cy="0"/>
          <a:chOff x="0" y="0"/>
          <a:chExt cx="0" cy="0"/>
        </a:xfrm>
      </p:grpSpPr>
      <p:sp>
        <p:nvSpPr>
          <p:cNvPr id="4300" name="Google Shape;4300;p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48: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2" name="Shape 4312"/>
        <p:cNvGrpSpPr/>
        <p:nvPr/>
      </p:nvGrpSpPr>
      <p:grpSpPr>
        <a:xfrm>
          <a:off x="0" y="0"/>
          <a:ext cx="0" cy="0"/>
          <a:chOff x="0" y="0"/>
          <a:chExt cx="0" cy="0"/>
        </a:xfrm>
      </p:grpSpPr>
      <p:sp>
        <p:nvSpPr>
          <p:cNvPr id="4313" name="Google Shape;4313;p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4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0" name="Shape 4320"/>
        <p:cNvGrpSpPr/>
        <p:nvPr/>
      </p:nvGrpSpPr>
      <p:grpSpPr>
        <a:xfrm>
          <a:off x="0" y="0"/>
          <a:ext cx="0" cy="0"/>
          <a:chOff x="0" y="0"/>
          <a:chExt cx="0" cy="0"/>
        </a:xfrm>
      </p:grpSpPr>
      <p:sp>
        <p:nvSpPr>
          <p:cNvPr id="4321" name="Google Shape;4321;p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5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6" name="Shape 4326"/>
        <p:cNvGrpSpPr/>
        <p:nvPr/>
      </p:nvGrpSpPr>
      <p:grpSpPr>
        <a:xfrm>
          <a:off x="0" y="0"/>
          <a:ext cx="0" cy="0"/>
          <a:chOff x="0" y="0"/>
          <a:chExt cx="0" cy="0"/>
        </a:xfrm>
      </p:grpSpPr>
      <p:sp>
        <p:nvSpPr>
          <p:cNvPr id="4327" name="Google Shape;4327;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5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17: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1" name="Google Shape;43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7" name="Shape 4337"/>
        <p:cNvGrpSpPr/>
        <p:nvPr/>
      </p:nvGrpSpPr>
      <p:grpSpPr>
        <a:xfrm>
          <a:off x="0" y="0"/>
          <a:ext cx="0" cy="0"/>
          <a:chOff x="0" y="0"/>
          <a:chExt cx="0" cy="0"/>
        </a:xfrm>
      </p:grpSpPr>
      <p:sp>
        <p:nvSpPr>
          <p:cNvPr id="4338" name="Google Shape;4338;p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5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6" name="Shape 4346"/>
        <p:cNvGrpSpPr/>
        <p:nvPr/>
      </p:nvGrpSpPr>
      <p:grpSpPr>
        <a:xfrm>
          <a:off x="0" y="0"/>
          <a:ext cx="0" cy="0"/>
          <a:chOff x="0" y="0"/>
          <a:chExt cx="0" cy="0"/>
        </a:xfrm>
      </p:grpSpPr>
      <p:sp>
        <p:nvSpPr>
          <p:cNvPr id="4347" name="Google Shape;4347;p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5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1" name="Shape 4351"/>
        <p:cNvGrpSpPr/>
        <p:nvPr/>
      </p:nvGrpSpPr>
      <p:grpSpPr>
        <a:xfrm>
          <a:off x="0" y="0"/>
          <a:ext cx="0" cy="0"/>
          <a:chOff x="0" y="0"/>
          <a:chExt cx="0" cy="0"/>
        </a:xfrm>
      </p:grpSpPr>
      <p:sp>
        <p:nvSpPr>
          <p:cNvPr id="4352" name="Google Shape;4352;p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5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9" name="Shape 4359"/>
        <p:cNvGrpSpPr/>
        <p:nvPr/>
      </p:nvGrpSpPr>
      <p:grpSpPr>
        <a:xfrm>
          <a:off x="0" y="0"/>
          <a:ext cx="0" cy="0"/>
          <a:chOff x="0" y="0"/>
          <a:chExt cx="0" cy="0"/>
        </a:xfrm>
      </p:grpSpPr>
      <p:sp>
        <p:nvSpPr>
          <p:cNvPr id="4360" name="Google Shape;4360;p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5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4" name="Shape 4364"/>
        <p:cNvGrpSpPr/>
        <p:nvPr/>
      </p:nvGrpSpPr>
      <p:grpSpPr>
        <a:xfrm>
          <a:off x="0" y="0"/>
          <a:ext cx="0" cy="0"/>
          <a:chOff x="0" y="0"/>
          <a:chExt cx="0" cy="0"/>
        </a:xfrm>
      </p:grpSpPr>
      <p:sp>
        <p:nvSpPr>
          <p:cNvPr id="4365" name="Google Shape;4365;p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5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2" name="Shape 4372"/>
        <p:cNvGrpSpPr/>
        <p:nvPr/>
      </p:nvGrpSpPr>
      <p:grpSpPr>
        <a:xfrm>
          <a:off x="0" y="0"/>
          <a:ext cx="0" cy="0"/>
          <a:chOff x="0" y="0"/>
          <a:chExt cx="0" cy="0"/>
        </a:xfrm>
      </p:grpSpPr>
      <p:sp>
        <p:nvSpPr>
          <p:cNvPr id="4373" name="Google Shape;4373;p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5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a1cb60572_0_2: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4a1cb60572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7" name="Google Shape;467;g4a1cb60572_0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19: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3" name="Google Shape;47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b50e4d41c_0_422: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g4b50e4d41c_0_4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8" name="Google Shape;508;g4b50e4d41c_0_4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21: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rme"/>
              <a:ea typeface="Carme"/>
              <a:cs typeface="Carme"/>
              <a:sym typeface="Carme"/>
            </a:endParaRPr>
          </a:p>
        </p:txBody>
      </p:sp>
      <p:sp>
        <p:nvSpPr>
          <p:cNvPr id="529" name="Google Shape;52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b50e4d41c_0_0: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4b50e4d41c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3" name="Google Shape;93;g4b50e4d41c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22: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59" name="Google Shape;559;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23: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Merriweather Sans"/>
              <a:buNone/>
            </a:pPr>
            <a:r>
              <a:t/>
            </a:r>
            <a:endParaRPr b="0" i="0" sz="1200" u="none" cap="none" strike="noStrike">
              <a:solidFill>
                <a:schemeClr val="dk1"/>
              </a:solidFill>
              <a:latin typeface="Carme"/>
              <a:ea typeface="Carme"/>
              <a:cs typeface="Carme"/>
              <a:sym typeface="Carme"/>
            </a:endParaRPr>
          </a:p>
        </p:txBody>
      </p:sp>
      <p:sp>
        <p:nvSpPr>
          <p:cNvPr id="565" name="Google Shape;565;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2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03" name="Google Shape;60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p25: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Merriweather Sans"/>
              <a:buNone/>
            </a:pPr>
            <a:r>
              <a:t/>
            </a:r>
            <a:endParaRPr b="0" i="0" sz="1200" u="none" cap="none" strike="noStrike">
              <a:solidFill>
                <a:schemeClr val="dk1"/>
              </a:solidFill>
              <a:latin typeface="Carme"/>
              <a:ea typeface="Carme"/>
              <a:cs typeface="Carme"/>
              <a:sym typeface="Carme"/>
            </a:endParaRPr>
          </a:p>
        </p:txBody>
      </p:sp>
      <p:sp>
        <p:nvSpPr>
          <p:cNvPr id="622" name="Google Shape;622;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2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57" name="Google Shape;657;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2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74" name="Google Shape;674;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28: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09" name="Google Shape;70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4b7c0bb569_2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4b7c0bb569_2_1782: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3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Updated</a:t>
            </a:r>
            <a:endParaRPr b="0" i="0" sz="1200" u="none" cap="none" strike="noStrike">
              <a:solidFill>
                <a:schemeClr val="dk1"/>
              </a:solidFill>
              <a:latin typeface="Calibri"/>
              <a:ea typeface="Calibri"/>
              <a:cs typeface="Calibri"/>
              <a:sym typeface="Calibri"/>
            </a:endParaRPr>
          </a:p>
        </p:txBody>
      </p:sp>
      <p:sp>
        <p:nvSpPr>
          <p:cNvPr id="739" name="Google Shape;739;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4b50e4d41c_0_527: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4b50e4d41c_0_5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75" name="Google Shape;775;g4b50e4d41c_0_5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b50e4d41c_0_10: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4b50e4d41c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4" name="Google Shape;104;g4b50e4d41c_0_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Updated image</a:t>
            </a:r>
            <a:endParaRPr/>
          </a:p>
        </p:txBody>
      </p:sp>
      <p:sp>
        <p:nvSpPr>
          <p:cNvPr id="797" name="Google Shape;797;p3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p3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2" name="Google Shape;862;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p3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99" name="Google Shape;899;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3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6" name="Google Shape;906;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4b50e4d41c_0_558: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g4b50e4d41c_0_5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42" name="Google Shape;942;g4b50e4d41c_0_5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p3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68" name="Google Shape;968;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4b50e4d41c_0_583: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g4b50e4d41c_0_5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5" name="Google Shape;1005;g4b50e4d41c_0_5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p3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32" name="Google Shape;1032;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4b7c0bb569_2_0: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g4b7c0bb569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66" name="Google Shape;1066;g4b7c0bb569_2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p4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95" name="Google Shape;1095;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b50e4d41c_0_17: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4b50e4d41c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2" name="Google Shape;112;g4b50e4d41c_0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4b7c0bb569_2_101: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g4b7c0bb569_2_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33" name="Google Shape;1133;g4b7c0bb569_2_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p4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60" name="Google Shape;1160;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g4b7c0bb569_2_202: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g4b7c0bb569_2_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Updated blocks, needs formatting help</a:t>
            </a:r>
            <a:endParaRPr b="0" i="0" sz="1200" u="none" cap="none" strike="noStrike">
              <a:solidFill>
                <a:schemeClr val="dk1"/>
              </a:solidFill>
              <a:latin typeface="Calibri"/>
              <a:ea typeface="Calibri"/>
              <a:cs typeface="Calibri"/>
              <a:sym typeface="Calibri"/>
            </a:endParaRPr>
          </a:p>
        </p:txBody>
      </p:sp>
      <p:sp>
        <p:nvSpPr>
          <p:cNvPr id="1195" name="Google Shape;1195;g4b7c0bb569_2_2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p4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45" name="Google Shape;1245;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p4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lt1"/>
              </a:solidFill>
              <a:latin typeface="Carme"/>
              <a:ea typeface="Carme"/>
              <a:cs typeface="Carme"/>
              <a:sym typeface="Carme"/>
            </a:endParaRPr>
          </a:p>
        </p:txBody>
      </p:sp>
      <p:sp>
        <p:nvSpPr>
          <p:cNvPr id="1280" name="Google Shape;1280;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8: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p4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0" name="Google Shape;137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71" name="Google Shape;1371;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Google Shape;1406;p5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7" name="Google Shape;1407;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08" name="Google Shape;1408;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p5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14" name="Google Shape;1414;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b50e4d41c_0_23: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4b50e4d41c_0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9" name="Google Shape;119;g4b50e4d41c_0_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4b7c0bb569_2_326: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9" name="Google Shape;1449;g4b7c0bb569_2_3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Updated blocks, needs content revisions</a:t>
            </a:r>
            <a:endParaRPr b="0" i="0" sz="1200" u="none" cap="none" strike="noStrike">
              <a:solidFill>
                <a:schemeClr val="dk1"/>
              </a:solidFill>
              <a:latin typeface="Calibri"/>
              <a:ea typeface="Calibri"/>
              <a:cs typeface="Calibri"/>
              <a:sym typeface="Calibri"/>
            </a:endParaRPr>
          </a:p>
        </p:txBody>
      </p:sp>
      <p:sp>
        <p:nvSpPr>
          <p:cNvPr id="1450" name="Google Shape;1450;g4b7c0bb569_2_3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p5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Google Shape;1479;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80" name="Google Shape;1480;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4b7c0bb569_2_429: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5" name="Google Shape;1515;g4b7c0bb569_2_4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16" name="Google Shape;1516;g4b7c0bb569_2_4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8" name="Shape 1538"/>
        <p:cNvGrpSpPr/>
        <p:nvPr/>
      </p:nvGrpSpPr>
      <p:grpSpPr>
        <a:xfrm>
          <a:off x="0" y="0"/>
          <a:ext cx="0" cy="0"/>
          <a:chOff x="0" y="0"/>
          <a:chExt cx="0" cy="0"/>
        </a:xfrm>
      </p:grpSpPr>
      <p:sp>
        <p:nvSpPr>
          <p:cNvPr id="1539" name="Google Shape;1539;p5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0" name="Google Shape;1540;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41" name="Google Shape;1541;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4b7c0bb569_2_527: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6" name="Google Shape;1576;g4b7c0bb569_2_5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Updated</a:t>
            </a:r>
            <a:endParaRPr b="0" i="0" sz="1200" u="none" cap="none" strike="noStrike">
              <a:solidFill>
                <a:schemeClr val="dk1"/>
              </a:solidFill>
              <a:latin typeface="Calibri"/>
              <a:ea typeface="Calibri"/>
              <a:cs typeface="Calibri"/>
              <a:sym typeface="Calibri"/>
            </a:endParaRPr>
          </a:p>
        </p:txBody>
      </p:sp>
      <p:sp>
        <p:nvSpPr>
          <p:cNvPr id="1577" name="Google Shape;1577;g4b7c0bb569_2_5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p5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01" name="Google Shape;1601;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g4b7c0bb569_2_625: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7" name="Google Shape;1637;g4b7c0bb569_2_6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38" name="Google Shape;1638;g4b7c0bb569_2_6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p5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7" name="Google Shape;1667;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68" name="Google Shape;1668;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p6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05" name="Google Shape;1705;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4" name="Shape 1804"/>
        <p:cNvGrpSpPr/>
        <p:nvPr/>
      </p:nvGrpSpPr>
      <p:grpSpPr>
        <a:xfrm>
          <a:off x="0" y="0"/>
          <a:ext cx="0" cy="0"/>
          <a:chOff x="0" y="0"/>
          <a:chExt cx="0" cy="0"/>
        </a:xfrm>
      </p:grpSpPr>
      <p:sp>
        <p:nvSpPr>
          <p:cNvPr id="1805" name="Google Shape;1805;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b50e4d41c_0_28: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4b50e4d41c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5" name="Google Shape;125;g4b50e4d41c_0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Google Shape;1810;p6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1" name="Google Shape;1811;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12" name="Google Shape;1812;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p6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4" name="Google Shape;1844;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45" name="Google Shape;1845;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1" name="Shape 1871"/>
        <p:cNvGrpSpPr/>
        <p:nvPr/>
      </p:nvGrpSpPr>
      <p:grpSpPr>
        <a:xfrm>
          <a:off x="0" y="0"/>
          <a:ext cx="0" cy="0"/>
          <a:chOff x="0" y="0"/>
          <a:chExt cx="0" cy="0"/>
        </a:xfrm>
      </p:grpSpPr>
      <p:sp>
        <p:nvSpPr>
          <p:cNvPr id="1872" name="Google Shape;1872;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p6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7" name="Google Shape;1937;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Merriweather Sans"/>
              <a:buNone/>
            </a:pPr>
            <a:r>
              <a:t/>
            </a:r>
            <a:endParaRPr b="0" i="0" sz="1200" u="none" cap="none" strike="noStrike">
              <a:solidFill>
                <a:schemeClr val="dk1"/>
              </a:solidFill>
              <a:latin typeface="Carme"/>
              <a:ea typeface="Carme"/>
              <a:cs typeface="Carme"/>
              <a:sym typeface="Carme"/>
            </a:endParaRPr>
          </a:p>
        </p:txBody>
      </p:sp>
      <p:sp>
        <p:nvSpPr>
          <p:cNvPr id="1938" name="Google Shape;1938;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1" name="Shape 1971"/>
        <p:cNvGrpSpPr/>
        <p:nvPr/>
      </p:nvGrpSpPr>
      <p:grpSpPr>
        <a:xfrm>
          <a:off x="0" y="0"/>
          <a:ext cx="0" cy="0"/>
          <a:chOff x="0" y="0"/>
          <a:chExt cx="0" cy="0"/>
        </a:xfrm>
      </p:grpSpPr>
      <p:sp>
        <p:nvSpPr>
          <p:cNvPr id="1972" name="Google Shape;1972;p6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3" name="Google Shape;1973;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74" name="Google Shape;1974;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0" name="Shape 2000"/>
        <p:cNvGrpSpPr/>
        <p:nvPr/>
      </p:nvGrpSpPr>
      <p:grpSpPr>
        <a:xfrm>
          <a:off x="0" y="0"/>
          <a:ext cx="0" cy="0"/>
          <a:chOff x="0" y="0"/>
          <a:chExt cx="0" cy="0"/>
        </a:xfrm>
      </p:grpSpPr>
      <p:sp>
        <p:nvSpPr>
          <p:cNvPr id="2001" name="Google Shape;2001;p6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2" name="Google Shape;2002;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03" name="Google Shape;2003;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Google Shape;2035;p68: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6" name="Google Shape;2036;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37" name="Google Shape;2037;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p6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8" name="Google Shape;2078;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79" name="Google Shape;2079;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p7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3" name="Google Shape;2113;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14" name="Google Shape;2114;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p7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0" name="Google Shape;2140;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41" name="Google Shape;2141;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b50e4d41c_0_59: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4b50e4d41c_0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4" name="Google Shape;154;g4b50e4d41c_0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6" name="Shape 2176"/>
        <p:cNvGrpSpPr/>
        <p:nvPr/>
      </p:nvGrpSpPr>
      <p:grpSpPr>
        <a:xfrm>
          <a:off x="0" y="0"/>
          <a:ext cx="0" cy="0"/>
          <a:chOff x="0" y="0"/>
          <a:chExt cx="0" cy="0"/>
        </a:xfrm>
      </p:grpSpPr>
      <p:sp>
        <p:nvSpPr>
          <p:cNvPr id="2177" name="Google Shape;2177;g4b7c0bb569_2_760: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8" name="Google Shape;2178;g4b7c0bb569_2_7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79" name="Google Shape;2179;g4b7c0bb569_2_7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p7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7" name="Google Shape;2207;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Merriweather Sans"/>
              <a:buNone/>
            </a:pPr>
            <a:r>
              <a:t/>
            </a:r>
            <a:endParaRPr b="0" i="0" sz="1200" u="none" cap="none" strike="noStrike">
              <a:solidFill>
                <a:schemeClr val="dk1"/>
              </a:solidFill>
              <a:latin typeface="Carme"/>
              <a:ea typeface="Carme"/>
              <a:cs typeface="Carme"/>
              <a:sym typeface="Carme"/>
            </a:endParaRPr>
          </a:p>
        </p:txBody>
      </p:sp>
      <p:sp>
        <p:nvSpPr>
          <p:cNvPr id="2208" name="Google Shape;2208;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p74: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2" name="Google Shape;2242;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43" name="Google Shape;2243;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6" name="Shape 2246"/>
        <p:cNvGrpSpPr/>
        <p:nvPr/>
      </p:nvGrpSpPr>
      <p:grpSpPr>
        <a:xfrm>
          <a:off x="0" y="0"/>
          <a:ext cx="0" cy="0"/>
          <a:chOff x="0" y="0"/>
          <a:chExt cx="0" cy="0"/>
        </a:xfrm>
      </p:grpSpPr>
      <p:sp>
        <p:nvSpPr>
          <p:cNvPr id="2247" name="Google Shape;2247;p7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8" name="Google Shape;2248;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Merriweather Sans"/>
              <a:buNone/>
            </a:pPr>
            <a:r>
              <a:t/>
            </a:r>
            <a:endParaRPr b="0" i="0" sz="1200" u="none" cap="none" strike="noStrike">
              <a:solidFill>
                <a:schemeClr val="dk1"/>
              </a:solidFill>
              <a:latin typeface="Carme"/>
              <a:ea typeface="Carme"/>
              <a:cs typeface="Carme"/>
              <a:sym typeface="Carme"/>
            </a:endParaRPr>
          </a:p>
        </p:txBody>
      </p:sp>
      <p:sp>
        <p:nvSpPr>
          <p:cNvPr id="2249" name="Google Shape;2249;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1" name="Shape 2281"/>
        <p:cNvGrpSpPr/>
        <p:nvPr/>
      </p:nvGrpSpPr>
      <p:grpSpPr>
        <a:xfrm>
          <a:off x="0" y="0"/>
          <a:ext cx="0" cy="0"/>
          <a:chOff x="0" y="0"/>
          <a:chExt cx="0" cy="0"/>
        </a:xfrm>
      </p:grpSpPr>
      <p:sp>
        <p:nvSpPr>
          <p:cNvPr id="2282" name="Google Shape;2282;p7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3" name="Google Shape;2283;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84" name="Google Shape;2284;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9" name="Shape 2339"/>
        <p:cNvGrpSpPr/>
        <p:nvPr/>
      </p:nvGrpSpPr>
      <p:grpSpPr>
        <a:xfrm>
          <a:off x="0" y="0"/>
          <a:ext cx="0" cy="0"/>
          <a:chOff x="0" y="0"/>
          <a:chExt cx="0" cy="0"/>
        </a:xfrm>
      </p:grpSpPr>
      <p:sp>
        <p:nvSpPr>
          <p:cNvPr id="2340" name="Google Shape;2340;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4" name="Shape 2344"/>
        <p:cNvGrpSpPr/>
        <p:nvPr/>
      </p:nvGrpSpPr>
      <p:grpSpPr>
        <a:xfrm>
          <a:off x="0" y="0"/>
          <a:ext cx="0" cy="0"/>
          <a:chOff x="0" y="0"/>
          <a:chExt cx="0" cy="0"/>
        </a:xfrm>
      </p:grpSpPr>
      <p:sp>
        <p:nvSpPr>
          <p:cNvPr id="2345" name="Google Shape;2345;p78: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6" name="Google Shape;2346;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47" name="Google Shape;2347;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9" name="Shape 2379"/>
        <p:cNvGrpSpPr/>
        <p:nvPr/>
      </p:nvGrpSpPr>
      <p:grpSpPr>
        <a:xfrm>
          <a:off x="0" y="0"/>
          <a:ext cx="0" cy="0"/>
          <a:chOff x="0" y="0"/>
          <a:chExt cx="0" cy="0"/>
        </a:xfrm>
      </p:grpSpPr>
      <p:sp>
        <p:nvSpPr>
          <p:cNvPr id="2380" name="Google Shape;2380;p7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1" name="Google Shape;2381;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82" name="Google Shape;2382;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6" name="Shape 2406"/>
        <p:cNvGrpSpPr/>
        <p:nvPr/>
      </p:nvGrpSpPr>
      <p:grpSpPr>
        <a:xfrm>
          <a:off x="0" y="0"/>
          <a:ext cx="0" cy="0"/>
          <a:chOff x="0" y="0"/>
          <a:chExt cx="0" cy="0"/>
        </a:xfrm>
      </p:grpSpPr>
      <p:sp>
        <p:nvSpPr>
          <p:cNvPr id="2407" name="Google Shape;2407;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9" name="Shape 2469"/>
        <p:cNvGrpSpPr/>
        <p:nvPr/>
      </p:nvGrpSpPr>
      <p:grpSpPr>
        <a:xfrm>
          <a:off x="0" y="0"/>
          <a:ext cx="0" cy="0"/>
          <a:chOff x="0" y="0"/>
          <a:chExt cx="0" cy="0"/>
        </a:xfrm>
      </p:grpSpPr>
      <p:sp>
        <p:nvSpPr>
          <p:cNvPr id="2470" name="Google Shape;2470;p8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1" name="Google Shape;2471;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72" name="Google Shape;2472;p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b50e4d41c_0_94: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4b50e4d41c_0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0" name="Google Shape;190;g4b50e4d41c_0_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Google Shape;2506;p8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7" name="Google Shape;2507;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08" name="Google Shape;2508;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p8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3" name="Google Shape;2513;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14" name="Google Shape;2514;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4b7c0bb569_2_864: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9" name="Google Shape;2549;g4b7c0bb569_2_8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50" name="Google Shape;2550;g4b7c0bb569_2_8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0" name="Shape 2610"/>
        <p:cNvGrpSpPr/>
        <p:nvPr/>
      </p:nvGrpSpPr>
      <p:grpSpPr>
        <a:xfrm>
          <a:off x="0" y="0"/>
          <a:ext cx="0" cy="0"/>
          <a:chOff x="0" y="0"/>
          <a:chExt cx="0" cy="0"/>
        </a:xfrm>
      </p:grpSpPr>
      <p:sp>
        <p:nvSpPr>
          <p:cNvPr id="2611" name="Google Shape;2611;g4b7c0bb569_2_1004: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2" name="Google Shape;2612;g4b7c0bb569_2_10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13" name="Google Shape;2613;g4b7c0bb569_2_10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7" name="Shape 2667"/>
        <p:cNvGrpSpPr/>
        <p:nvPr/>
      </p:nvGrpSpPr>
      <p:grpSpPr>
        <a:xfrm>
          <a:off x="0" y="0"/>
          <a:ext cx="0" cy="0"/>
          <a:chOff x="0" y="0"/>
          <a:chExt cx="0" cy="0"/>
        </a:xfrm>
      </p:grpSpPr>
      <p:sp>
        <p:nvSpPr>
          <p:cNvPr id="2668" name="Google Shape;2668;g4b7c0bb569_2_1181: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9" name="Google Shape;2669;g4b7c0bb569_2_1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70" name="Google Shape;2670;g4b7c0bb569_2_11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1" name="Shape 2731"/>
        <p:cNvGrpSpPr/>
        <p:nvPr/>
      </p:nvGrpSpPr>
      <p:grpSpPr>
        <a:xfrm>
          <a:off x="0" y="0"/>
          <a:ext cx="0" cy="0"/>
          <a:chOff x="0" y="0"/>
          <a:chExt cx="0" cy="0"/>
        </a:xfrm>
      </p:grpSpPr>
      <p:sp>
        <p:nvSpPr>
          <p:cNvPr id="2732" name="Google Shape;2732;p8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3" name="Google Shape;2733;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34" name="Google Shape;2734;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6" name="Shape 2766"/>
        <p:cNvGrpSpPr/>
        <p:nvPr/>
      </p:nvGrpSpPr>
      <p:grpSpPr>
        <a:xfrm>
          <a:off x="0" y="0"/>
          <a:ext cx="0" cy="0"/>
          <a:chOff x="0" y="0"/>
          <a:chExt cx="0" cy="0"/>
        </a:xfrm>
      </p:grpSpPr>
      <p:sp>
        <p:nvSpPr>
          <p:cNvPr id="2767" name="Google Shape;2767;g4b7c0bb569_2_1325: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8" name="Google Shape;2768;g4b7c0bb569_2_13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69" name="Google Shape;2769;g4b7c0bb569_2_13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3" name="Shape 2793"/>
        <p:cNvGrpSpPr/>
        <p:nvPr/>
      </p:nvGrpSpPr>
      <p:grpSpPr>
        <a:xfrm>
          <a:off x="0" y="0"/>
          <a:ext cx="0" cy="0"/>
          <a:chOff x="0" y="0"/>
          <a:chExt cx="0" cy="0"/>
        </a:xfrm>
      </p:grpSpPr>
      <p:sp>
        <p:nvSpPr>
          <p:cNvPr id="2794" name="Google Shape;2794;p8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5" name="Google Shape;2795;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96" name="Google Shape;2796;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8" name="Shape 2828"/>
        <p:cNvGrpSpPr/>
        <p:nvPr/>
      </p:nvGrpSpPr>
      <p:grpSpPr>
        <a:xfrm>
          <a:off x="0" y="0"/>
          <a:ext cx="0" cy="0"/>
          <a:chOff x="0" y="0"/>
          <a:chExt cx="0" cy="0"/>
        </a:xfrm>
      </p:grpSpPr>
      <p:sp>
        <p:nvSpPr>
          <p:cNvPr id="2829" name="Google Shape;2829;p9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0" name="Google Shape;2830;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31" name="Google Shape;2831;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8" name="Shape 2858"/>
        <p:cNvGrpSpPr/>
        <p:nvPr/>
      </p:nvGrpSpPr>
      <p:grpSpPr>
        <a:xfrm>
          <a:off x="0" y="0"/>
          <a:ext cx="0" cy="0"/>
          <a:chOff x="0" y="0"/>
          <a:chExt cx="0" cy="0"/>
        </a:xfrm>
      </p:grpSpPr>
      <p:sp>
        <p:nvSpPr>
          <p:cNvPr id="2859" name="Google Shape;2859;p9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0" name="Google Shape;2860;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61" name="Google Shape;2861;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b50e4d41c_0_123: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4b50e4d41c_0_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0" name="Google Shape;220;g4b50e4d41c_0_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1" name="Shape 2891"/>
        <p:cNvGrpSpPr/>
        <p:nvPr/>
      </p:nvGrpSpPr>
      <p:grpSpPr>
        <a:xfrm>
          <a:off x="0" y="0"/>
          <a:ext cx="0" cy="0"/>
          <a:chOff x="0" y="0"/>
          <a:chExt cx="0" cy="0"/>
        </a:xfrm>
      </p:grpSpPr>
      <p:sp>
        <p:nvSpPr>
          <p:cNvPr id="2892" name="Google Shape;2892;p92: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3" name="Google Shape;2893;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94" name="Google Shape;2894;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4" name="Shape 2924"/>
        <p:cNvGrpSpPr/>
        <p:nvPr/>
      </p:nvGrpSpPr>
      <p:grpSpPr>
        <a:xfrm>
          <a:off x="0" y="0"/>
          <a:ext cx="0" cy="0"/>
          <a:chOff x="0" y="0"/>
          <a:chExt cx="0" cy="0"/>
        </a:xfrm>
      </p:grpSpPr>
      <p:sp>
        <p:nvSpPr>
          <p:cNvPr id="2925" name="Google Shape;2925;p93: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6" name="Google Shape;2926;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27" name="Google Shape;2927;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9" name="Shape 2959"/>
        <p:cNvGrpSpPr/>
        <p:nvPr/>
      </p:nvGrpSpPr>
      <p:grpSpPr>
        <a:xfrm>
          <a:off x="0" y="0"/>
          <a:ext cx="0" cy="0"/>
          <a:chOff x="0" y="0"/>
          <a:chExt cx="0" cy="0"/>
        </a:xfrm>
      </p:grpSpPr>
      <p:sp>
        <p:nvSpPr>
          <p:cNvPr id="2960" name="Google Shape;2960;g4b7c0bb569_2_1433:notes"/>
          <p:cNvSpPr/>
          <p:nvPr>
            <p:ph idx="2" type="sldImg"/>
          </p:nvPr>
        </p:nvSpPr>
        <p:spPr>
          <a:xfrm>
            <a:off x="2103438" y="685800"/>
            <a:ext cx="2651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1" name="Google Shape;2961;g4b7c0bb569_2_14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62" name="Google Shape;2962;g4b7c0bb569_2_14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8" name="Shape 2988"/>
        <p:cNvGrpSpPr/>
        <p:nvPr/>
      </p:nvGrpSpPr>
      <p:grpSpPr>
        <a:xfrm>
          <a:off x="0" y="0"/>
          <a:ext cx="0" cy="0"/>
          <a:chOff x="0" y="0"/>
          <a:chExt cx="0" cy="0"/>
        </a:xfrm>
      </p:grpSpPr>
      <p:sp>
        <p:nvSpPr>
          <p:cNvPr id="2989" name="Google Shape;2989;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5: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3" name="Shape 2993"/>
        <p:cNvGrpSpPr/>
        <p:nvPr/>
      </p:nvGrpSpPr>
      <p:grpSpPr>
        <a:xfrm>
          <a:off x="0" y="0"/>
          <a:ext cx="0" cy="0"/>
          <a:chOff x="0" y="0"/>
          <a:chExt cx="0" cy="0"/>
        </a:xfrm>
      </p:grpSpPr>
      <p:sp>
        <p:nvSpPr>
          <p:cNvPr id="2994" name="Google Shape;2994;p96: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5" name="Google Shape;2995;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96" name="Google Shape;2996;p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8" name="Shape 3028"/>
        <p:cNvGrpSpPr/>
        <p:nvPr/>
      </p:nvGrpSpPr>
      <p:grpSpPr>
        <a:xfrm>
          <a:off x="0" y="0"/>
          <a:ext cx="0" cy="0"/>
          <a:chOff x="0" y="0"/>
          <a:chExt cx="0" cy="0"/>
        </a:xfrm>
      </p:grpSpPr>
      <p:sp>
        <p:nvSpPr>
          <p:cNvPr id="3029" name="Google Shape;3029;p97: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0" name="Google Shape;3030;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31" name="Google Shape;3031;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7" name="Shape 3057"/>
        <p:cNvGrpSpPr/>
        <p:nvPr/>
      </p:nvGrpSpPr>
      <p:grpSpPr>
        <a:xfrm>
          <a:off x="0" y="0"/>
          <a:ext cx="0" cy="0"/>
          <a:chOff x="0" y="0"/>
          <a:chExt cx="0" cy="0"/>
        </a:xfrm>
      </p:grpSpPr>
      <p:sp>
        <p:nvSpPr>
          <p:cNvPr id="3058" name="Google Shape;3058;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8: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2" name="Shape 3112"/>
        <p:cNvGrpSpPr/>
        <p:nvPr/>
      </p:nvGrpSpPr>
      <p:grpSpPr>
        <a:xfrm>
          <a:off x="0" y="0"/>
          <a:ext cx="0" cy="0"/>
          <a:chOff x="0" y="0"/>
          <a:chExt cx="0" cy="0"/>
        </a:xfrm>
      </p:grpSpPr>
      <p:sp>
        <p:nvSpPr>
          <p:cNvPr id="3113" name="Google Shape;3113;p99: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4" name="Google Shape;3114;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15" name="Google Shape;3115;p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8" name="Shape 3148"/>
        <p:cNvGrpSpPr/>
        <p:nvPr/>
      </p:nvGrpSpPr>
      <p:grpSpPr>
        <a:xfrm>
          <a:off x="0" y="0"/>
          <a:ext cx="0" cy="0"/>
          <a:chOff x="0" y="0"/>
          <a:chExt cx="0" cy="0"/>
        </a:xfrm>
      </p:grpSpPr>
      <p:sp>
        <p:nvSpPr>
          <p:cNvPr id="3149" name="Google Shape;3149;p100: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0" name="Google Shape;3150;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51" name="Google Shape;3151;p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4" name="Shape 3174"/>
        <p:cNvGrpSpPr/>
        <p:nvPr/>
      </p:nvGrpSpPr>
      <p:grpSpPr>
        <a:xfrm>
          <a:off x="0" y="0"/>
          <a:ext cx="0" cy="0"/>
          <a:chOff x="0" y="0"/>
          <a:chExt cx="0" cy="0"/>
        </a:xfrm>
      </p:grpSpPr>
      <p:sp>
        <p:nvSpPr>
          <p:cNvPr id="3175" name="Google Shape;3175;p101:notes"/>
          <p:cNvSpPr/>
          <p:nvPr>
            <p:ph idx="2" type="sldImg"/>
          </p:nvPr>
        </p:nvSpPr>
        <p:spPr>
          <a:xfrm>
            <a:off x="2103438" y="685800"/>
            <a:ext cx="26511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6" name="Google Shape;3176;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77" name="Google Shape;3177;p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582930" y="3124624"/>
            <a:ext cx="6606540" cy="215603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 name="Google Shape;16;p2"/>
          <p:cNvSpPr txBox="1"/>
          <p:nvPr>
            <p:ph idx="1" type="subTitle"/>
          </p:nvPr>
        </p:nvSpPr>
        <p:spPr>
          <a:xfrm>
            <a:off x="1165860" y="5699760"/>
            <a:ext cx="5440680" cy="257048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7" name="Google Shape;17;p2"/>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888"/>
                </a:solidFill>
                <a:latin typeface="Carme"/>
                <a:ea typeface="Carme"/>
                <a:cs typeface="Carme"/>
                <a:sym typeface="Carme"/>
              </a:defRPr>
            </a:lvl1pPr>
            <a:lvl2pPr indent="0" lvl="1" marL="0" marR="0" rtl="0" algn="l">
              <a:spcBef>
                <a:spcPts val="0"/>
              </a:spcBef>
              <a:buNone/>
              <a:defRPr b="0" i="0" sz="1200" u="none" cap="none" strike="noStrike">
                <a:solidFill>
                  <a:srgbClr val="888888"/>
                </a:solidFill>
                <a:latin typeface="Carme"/>
                <a:ea typeface="Carme"/>
                <a:cs typeface="Carme"/>
                <a:sym typeface="Carme"/>
              </a:defRPr>
            </a:lvl2pPr>
            <a:lvl3pPr indent="0" lvl="2" marL="0" marR="0" rtl="0" algn="l">
              <a:spcBef>
                <a:spcPts val="0"/>
              </a:spcBef>
              <a:buNone/>
              <a:defRPr b="0" i="0" sz="1200" u="none" cap="none" strike="noStrike">
                <a:solidFill>
                  <a:srgbClr val="888888"/>
                </a:solidFill>
                <a:latin typeface="Carme"/>
                <a:ea typeface="Carme"/>
                <a:cs typeface="Carme"/>
                <a:sym typeface="Carme"/>
              </a:defRPr>
            </a:lvl3pPr>
            <a:lvl4pPr indent="0" lvl="3" marL="0" marR="0" rtl="0" algn="l">
              <a:spcBef>
                <a:spcPts val="0"/>
              </a:spcBef>
              <a:buNone/>
              <a:defRPr b="0" i="0" sz="1200" u="none" cap="none" strike="noStrike">
                <a:solidFill>
                  <a:srgbClr val="888888"/>
                </a:solidFill>
                <a:latin typeface="Carme"/>
                <a:ea typeface="Carme"/>
                <a:cs typeface="Carme"/>
                <a:sym typeface="Carme"/>
              </a:defRPr>
            </a:lvl4pPr>
            <a:lvl5pPr indent="0" lvl="4" marL="0" marR="0" rtl="0" algn="l">
              <a:spcBef>
                <a:spcPts val="0"/>
              </a:spcBef>
              <a:buNone/>
              <a:defRPr b="0" i="0" sz="1200" u="none" cap="none" strike="noStrike">
                <a:solidFill>
                  <a:srgbClr val="888888"/>
                </a:solidFill>
                <a:latin typeface="Carme"/>
                <a:ea typeface="Carme"/>
                <a:cs typeface="Carme"/>
                <a:sym typeface="Carme"/>
              </a:defRPr>
            </a:lvl5pPr>
            <a:lvl6pPr indent="0" lvl="5" marL="0" marR="0" rtl="0" algn="l">
              <a:spcBef>
                <a:spcPts val="0"/>
              </a:spcBef>
              <a:buNone/>
              <a:defRPr b="0" i="0" sz="1200" u="none" cap="none" strike="noStrike">
                <a:solidFill>
                  <a:srgbClr val="888888"/>
                </a:solidFill>
                <a:latin typeface="Carme"/>
                <a:ea typeface="Carme"/>
                <a:cs typeface="Carme"/>
                <a:sym typeface="Carme"/>
              </a:defRPr>
            </a:lvl6pPr>
            <a:lvl7pPr indent="0" lvl="6" marL="0" marR="0" rtl="0" algn="l">
              <a:spcBef>
                <a:spcPts val="0"/>
              </a:spcBef>
              <a:buNone/>
              <a:defRPr b="0" i="0" sz="1200" u="none" cap="none" strike="noStrike">
                <a:solidFill>
                  <a:srgbClr val="888888"/>
                </a:solidFill>
                <a:latin typeface="Carme"/>
                <a:ea typeface="Carme"/>
                <a:cs typeface="Carme"/>
                <a:sym typeface="Carme"/>
              </a:defRPr>
            </a:lvl7pPr>
            <a:lvl8pPr indent="0" lvl="7" marL="0" marR="0" rtl="0" algn="l">
              <a:spcBef>
                <a:spcPts val="0"/>
              </a:spcBef>
              <a:buNone/>
              <a:defRPr b="0" i="0" sz="1200" u="none" cap="none" strike="noStrike">
                <a:solidFill>
                  <a:srgbClr val="888888"/>
                </a:solidFill>
                <a:latin typeface="Carme"/>
                <a:ea typeface="Carme"/>
                <a:cs typeface="Carme"/>
                <a:sym typeface="Carme"/>
              </a:defRPr>
            </a:lvl8pPr>
            <a:lvl9pPr indent="0" lvl="8" marL="0" marR="0" rtl="0" algn="l">
              <a:spcBef>
                <a:spcPts val="0"/>
              </a:spcBef>
              <a:buNone/>
              <a:defRPr b="0" i="0" sz="1200" u="none" cap="none" strike="noStrike">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1" name="Shape 71"/>
        <p:cNvGrpSpPr/>
        <p:nvPr/>
      </p:nvGrpSpPr>
      <p:grpSpPr>
        <a:xfrm>
          <a:off x="0" y="0"/>
          <a:ext cx="0" cy="0"/>
          <a:chOff x="0" y="0"/>
          <a:chExt cx="0" cy="0"/>
        </a:xfrm>
      </p:grpSpPr>
      <p:sp>
        <p:nvSpPr>
          <p:cNvPr id="72" name="Google Shape;72;p11"/>
          <p:cNvSpPr txBox="1"/>
          <p:nvPr>
            <p:ph type="title"/>
          </p:nvPr>
        </p:nvSpPr>
        <p:spPr>
          <a:xfrm>
            <a:off x="388620" y="402802"/>
            <a:ext cx="6995160" cy="1676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3" name="Google Shape;73;p11"/>
          <p:cNvSpPr txBox="1"/>
          <p:nvPr>
            <p:ph idx="1" type="body"/>
          </p:nvPr>
        </p:nvSpPr>
        <p:spPr>
          <a:xfrm rot="5400000">
            <a:off x="567160" y="2168420"/>
            <a:ext cx="6638079" cy="699516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4" name="Google Shape;74;p11"/>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2"/>
          <p:cNvSpPr txBox="1"/>
          <p:nvPr>
            <p:ph type="title"/>
          </p:nvPr>
        </p:nvSpPr>
        <p:spPr>
          <a:xfrm rot="5400000">
            <a:off x="-760373" y="6142051"/>
            <a:ext cx="12586970" cy="1485662"/>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9" name="Google Shape;79;p12"/>
          <p:cNvSpPr txBox="1"/>
          <p:nvPr>
            <p:ph idx="1" type="body"/>
          </p:nvPr>
        </p:nvSpPr>
        <p:spPr>
          <a:xfrm rot="5400000">
            <a:off x="-3797815" y="4719810"/>
            <a:ext cx="12586970" cy="4330144"/>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2"/>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388620" y="402802"/>
            <a:ext cx="6995160" cy="1676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 name="Google Shape;22;p3"/>
          <p:cNvSpPr txBox="1"/>
          <p:nvPr>
            <p:ph idx="1" type="body"/>
          </p:nvPr>
        </p:nvSpPr>
        <p:spPr>
          <a:xfrm>
            <a:off x="388620" y="2346961"/>
            <a:ext cx="6995160" cy="6638079"/>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6" name="Shape 26"/>
        <p:cNvGrpSpPr/>
        <p:nvPr/>
      </p:nvGrpSpPr>
      <p:grpSpPr>
        <a:xfrm>
          <a:off x="0" y="0"/>
          <a:ext cx="0" cy="0"/>
          <a:chOff x="0" y="0"/>
          <a:chExt cx="0" cy="0"/>
        </a:xfrm>
      </p:grpSpPr>
      <p:sp>
        <p:nvSpPr>
          <p:cNvPr id="27" name="Google Shape;27;p4"/>
          <p:cNvSpPr txBox="1"/>
          <p:nvPr>
            <p:ph type="title"/>
          </p:nvPr>
        </p:nvSpPr>
        <p:spPr>
          <a:xfrm>
            <a:off x="613966" y="6463454"/>
            <a:ext cx="6606540" cy="199771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8" name="Google Shape;28;p4"/>
          <p:cNvSpPr txBox="1"/>
          <p:nvPr>
            <p:ph idx="1" type="body"/>
          </p:nvPr>
        </p:nvSpPr>
        <p:spPr>
          <a:xfrm>
            <a:off x="613966" y="4263180"/>
            <a:ext cx="6606540" cy="2200274"/>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9" name="Google Shape;29;p4"/>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388620" y="402802"/>
            <a:ext cx="6995160" cy="1676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 name="Google Shape;34;p5"/>
          <p:cNvSpPr txBox="1"/>
          <p:nvPr>
            <p:ph idx="1" type="body"/>
          </p:nvPr>
        </p:nvSpPr>
        <p:spPr>
          <a:xfrm>
            <a:off x="330597" y="3441277"/>
            <a:ext cx="2907903" cy="973709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2" type="body"/>
          </p:nvPr>
        </p:nvSpPr>
        <p:spPr>
          <a:xfrm>
            <a:off x="3368040" y="3441277"/>
            <a:ext cx="2907904" cy="973709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9" name="Shape 39"/>
        <p:cNvGrpSpPr/>
        <p:nvPr/>
      </p:nvGrpSpPr>
      <p:grpSpPr>
        <a:xfrm>
          <a:off x="0" y="0"/>
          <a:ext cx="0" cy="0"/>
          <a:chOff x="0" y="0"/>
          <a:chExt cx="0" cy="0"/>
        </a:xfrm>
      </p:grpSpPr>
      <p:sp>
        <p:nvSpPr>
          <p:cNvPr id="40" name="Google Shape;40;p6"/>
          <p:cNvSpPr txBox="1"/>
          <p:nvPr>
            <p:ph type="title"/>
          </p:nvPr>
        </p:nvSpPr>
        <p:spPr>
          <a:xfrm>
            <a:off x="388620" y="402802"/>
            <a:ext cx="6995160" cy="1676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 name="Google Shape;41;p6"/>
          <p:cNvSpPr txBox="1"/>
          <p:nvPr>
            <p:ph idx="1" type="body"/>
          </p:nvPr>
        </p:nvSpPr>
        <p:spPr>
          <a:xfrm>
            <a:off x="388620" y="2251499"/>
            <a:ext cx="3434160" cy="938318"/>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2" name="Google Shape;42;p6"/>
          <p:cNvSpPr txBox="1"/>
          <p:nvPr>
            <p:ph idx="2" type="body"/>
          </p:nvPr>
        </p:nvSpPr>
        <p:spPr>
          <a:xfrm>
            <a:off x="388620" y="3189817"/>
            <a:ext cx="3434160" cy="5795222"/>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3" type="body"/>
          </p:nvPr>
        </p:nvSpPr>
        <p:spPr>
          <a:xfrm>
            <a:off x="3948272" y="2251499"/>
            <a:ext cx="3435509" cy="938318"/>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4" name="Google Shape;44;p6"/>
          <p:cNvSpPr txBox="1"/>
          <p:nvPr>
            <p:ph idx="4" type="body"/>
          </p:nvPr>
        </p:nvSpPr>
        <p:spPr>
          <a:xfrm>
            <a:off x="3948272" y="3189817"/>
            <a:ext cx="3435509" cy="5795222"/>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388620" y="402802"/>
            <a:ext cx="6995160" cy="1676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0" name="Google Shape;50;p7"/>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388620" y="400473"/>
            <a:ext cx="2557066" cy="170434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9" name="Google Shape;59;p9"/>
          <p:cNvSpPr txBox="1"/>
          <p:nvPr>
            <p:ph idx="1" type="body"/>
          </p:nvPr>
        </p:nvSpPr>
        <p:spPr>
          <a:xfrm>
            <a:off x="3038792" y="400474"/>
            <a:ext cx="4344988" cy="8584566"/>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9"/>
          <p:cNvSpPr txBox="1"/>
          <p:nvPr>
            <p:ph idx="2" type="body"/>
          </p:nvPr>
        </p:nvSpPr>
        <p:spPr>
          <a:xfrm>
            <a:off x="388620" y="2104814"/>
            <a:ext cx="2557066" cy="6880226"/>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1" name="Google Shape;61;p9"/>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9"/>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1523445" y="7040880"/>
            <a:ext cx="4663440" cy="831216"/>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6" name="Google Shape;66;p10"/>
          <p:cNvSpPr/>
          <p:nvPr>
            <p:ph idx="2" type="pic"/>
          </p:nvPr>
        </p:nvSpPr>
        <p:spPr>
          <a:xfrm>
            <a:off x="1523445" y="898737"/>
            <a:ext cx="4663440" cy="603504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0"/>
          <p:cNvSpPr txBox="1"/>
          <p:nvPr>
            <p:ph idx="1" type="body"/>
          </p:nvPr>
        </p:nvSpPr>
        <p:spPr>
          <a:xfrm>
            <a:off x="1523445" y="7872096"/>
            <a:ext cx="4663440" cy="1180464"/>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8" name="Google Shape;68;p10"/>
          <p:cNvSpPr txBox="1"/>
          <p:nvPr>
            <p:ph idx="10" type="dt"/>
          </p:nvPr>
        </p:nvSpPr>
        <p:spPr>
          <a:xfrm>
            <a:off x="370346" y="9322647"/>
            <a:ext cx="1813560" cy="53551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800">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a:solidFill>
                  <a:srgbClr val="888888"/>
                </a:solidFill>
                <a:latin typeface="Carme"/>
                <a:ea typeface="Carme"/>
                <a:cs typeface="Carme"/>
                <a:sym typeface="Carme"/>
              </a:defRPr>
            </a:lvl1pPr>
            <a:lvl2pPr indent="0" lvl="1" marL="0" marR="0" rtl="0" algn="l">
              <a:spcBef>
                <a:spcPts val="0"/>
              </a:spcBef>
              <a:buNone/>
              <a:defRPr b="0" i="0" sz="1200">
                <a:solidFill>
                  <a:srgbClr val="888888"/>
                </a:solidFill>
                <a:latin typeface="Carme"/>
                <a:ea typeface="Carme"/>
                <a:cs typeface="Carme"/>
                <a:sym typeface="Carme"/>
              </a:defRPr>
            </a:lvl2pPr>
            <a:lvl3pPr indent="0" lvl="2" marL="0" marR="0" rtl="0" algn="l">
              <a:spcBef>
                <a:spcPts val="0"/>
              </a:spcBef>
              <a:buNone/>
              <a:defRPr b="0" i="0" sz="1200">
                <a:solidFill>
                  <a:srgbClr val="888888"/>
                </a:solidFill>
                <a:latin typeface="Carme"/>
                <a:ea typeface="Carme"/>
                <a:cs typeface="Carme"/>
                <a:sym typeface="Carme"/>
              </a:defRPr>
            </a:lvl3pPr>
            <a:lvl4pPr indent="0" lvl="3" marL="0" marR="0" rtl="0" algn="l">
              <a:spcBef>
                <a:spcPts val="0"/>
              </a:spcBef>
              <a:buNone/>
              <a:defRPr b="0" i="0" sz="1200">
                <a:solidFill>
                  <a:srgbClr val="888888"/>
                </a:solidFill>
                <a:latin typeface="Carme"/>
                <a:ea typeface="Carme"/>
                <a:cs typeface="Carme"/>
                <a:sym typeface="Carme"/>
              </a:defRPr>
            </a:lvl4pPr>
            <a:lvl5pPr indent="0" lvl="4" marL="0" marR="0" rtl="0" algn="l">
              <a:spcBef>
                <a:spcPts val="0"/>
              </a:spcBef>
              <a:buNone/>
              <a:defRPr b="0" i="0" sz="1200">
                <a:solidFill>
                  <a:srgbClr val="888888"/>
                </a:solidFill>
                <a:latin typeface="Carme"/>
                <a:ea typeface="Carme"/>
                <a:cs typeface="Carme"/>
                <a:sym typeface="Carme"/>
              </a:defRPr>
            </a:lvl5pPr>
            <a:lvl6pPr indent="0" lvl="5" marL="0" marR="0" rtl="0" algn="l">
              <a:spcBef>
                <a:spcPts val="0"/>
              </a:spcBef>
              <a:buNone/>
              <a:defRPr b="0" i="0" sz="1200">
                <a:solidFill>
                  <a:srgbClr val="888888"/>
                </a:solidFill>
                <a:latin typeface="Carme"/>
                <a:ea typeface="Carme"/>
                <a:cs typeface="Carme"/>
                <a:sym typeface="Carme"/>
              </a:defRPr>
            </a:lvl6pPr>
            <a:lvl7pPr indent="0" lvl="6" marL="0" marR="0" rtl="0" algn="l">
              <a:spcBef>
                <a:spcPts val="0"/>
              </a:spcBef>
              <a:buNone/>
              <a:defRPr b="0" i="0" sz="1200">
                <a:solidFill>
                  <a:srgbClr val="888888"/>
                </a:solidFill>
                <a:latin typeface="Carme"/>
                <a:ea typeface="Carme"/>
                <a:cs typeface="Carme"/>
                <a:sym typeface="Carme"/>
              </a:defRPr>
            </a:lvl7pPr>
            <a:lvl8pPr indent="0" lvl="7" marL="0" marR="0" rtl="0" algn="l">
              <a:spcBef>
                <a:spcPts val="0"/>
              </a:spcBef>
              <a:buNone/>
              <a:defRPr b="0" i="0" sz="1200">
                <a:solidFill>
                  <a:srgbClr val="888888"/>
                </a:solidFill>
                <a:latin typeface="Carme"/>
                <a:ea typeface="Carme"/>
                <a:cs typeface="Carme"/>
                <a:sym typeface="Carme"/>
              </a:defRPr>
            </a:lvl8pPr>
            <a:lvl9pPr indent="0" lvl="8" marL="0" marR="0" rtl="0" algn="l">
              <a:spcBef>
                <a:spcPts val="0"/>
              </a:spcBef>
              <a:buNone/>
              <a:defRPr b="0" i="0" sz="1200">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88620" y="402802"/>
            <a:ext cx="6995160" cy="1676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388620" y="2346961"/>
            <a:ext cx="6995160" cy="6638079"/>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1" type="ftr"/>
          </p:nvPr>
        </p:nvSpPr>
        <p:spPr>
          <a:xfrm>
            <a:off x="2655570" y="9322647"/>
            <a:ext cx="2461260" cy="535517"/>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888"/>
                </a:solidFill>
                <a:latin typeface="Carme"/>
                <a:ea typeface="Carme"/>
                <a:cs typeface="Carme"/>
                <a:sym typeface="Carme"/>
              </a:defRPr>
            </a:lvl1pPr>
            <a:lvl2pPr indent="0" lvl="1" marL="0" marR="0" rtl="0" algn="l">
              <a:spcBef>
                <a:spcPts val="0"/>
              </a:spcBef>
              <a:buNone/>
              <a:defRPr b="0" i="0" sz="1200" u="none" cap="none" strike="noStrike">
                <a:solidFill>
                  <a:srgbClr val="888888"/>
                </a:solidFill>
                <a:latin typeface="Carme"/>
                <a:ea typeface="Carme"/>
                <a:cs typeface="Carme"/>
                <a:sym typeface="Carme"/>
              </a:defRPr>
            </a:lvl2pPr>
            <a:lvl3pPr indent="0" lvl="2" marL="0" marR="0" rtl="0" algn="l">
              <a:spcBef>
                <a:spcPts val="0"/>
              </a:spcBef>
              <a:buNone/>
              <a:defRPr b="0" i="0" sz="1200" u="none" cap="none" strike="noStrike">
                <a:solidFill>
                  <a:srgbClr val="888888"/>
                </a:solidFill>
                <a:latin typeface="Carme"/>
                <a:ea typeface="Carme"/>
                <a:cs typeface="Carme"/>
                <a:sym typeface="Carme"/>
              </a:defRPr>
            </a:lvl3pPr>
            <a:lvl4pPr indent="0" lvl="3" marL="0" marR="0" rtl="0" algn="l">
              <a:spcBef>
                <a:spcPts val="0"/>
              </a:spcBef>
              <a:buNone/>
              <a:defRPr b="0" i="0" sz="1200" u="none" cap="none" strike="noStrike">
                <a:solidFill>
                  <a:srgbClr val="888888"/>
                </a:solidFill>
                <a:latin typeface="Carme"/>
                <a:ea typeface="Carme"/>
                <a:cs typeface="Carme"/>
                <a:sym typeface="Carme"/>
              </a:defRPr>
            </a:lvl4pPr>
            <a:lvl5pPr indent="0" lvl="4" marL="0" marR="0" rtl="0" algn="l">
              <a:spcBef>
                <a:spcPts val="0"/>
              </a:spcBef>
              <a:buNone/>
              <a:defRPr b="0" i="0" sz="1200" u="none" cap="none" strike="noStrike">
                <a:solidFill>
                  <a:srgbClr val="888888"/>
                </a:solidFill>
                <a:latin typeface="Carme"/>
                <a:ea typeface="Carme"/>
                <a:cs typeface="Carme"/>
                <a:sym typeface="Carme"/>
              </a:defRPr>
            </a:lvl5pPr>
            <a:lvl6pPr indent="0" lvl="5" marL="0" marR="0" rtl="0" algn="l">
              <a:spcBef>
                <a:spcPts val="0"/>
              </a:spcBef>
              <a:buNone/>
              <a:defRPr b="0" i="0" sz="1200" u="none" cap="none" strike="noStrike">
                <a:solidFill>
                  <a:srgbClr val="888888"/>
                </a:solidFill>
                <a:latin typeface="Carme"/>
                <a:ea typeface="Carme"/>
                <a:cs typeface="Carme"/>
                <a:sym typeface="Carme"/>
              </a:defRPr>
            </a:lvl6pPr>
            <a:lvl7pPr indent="0" lvl="6" marL="0" marR="0" rtl="0" algn="l">
              <a:spcBef>
                <a:spcPts val="0"/>
              </a:spcBef>
              <a:buNone/>
              <a:defRPr b="0" i="0" sz="1200" u="none" cap="none" strike="noStrike">
                <a:solidFill>
                  <a:srgbClr val="888888"/>
                </a:solidFill>
                <a:latin typeface="Carme"/>
                <a:ea typeface="Carme"/>
                <a:cs typeface="Carme"/>
                <a:sym typeface="Carme"/>
              </a:defRPr>
            </a:lvl7pPr>
            <a:lvl8pPr indent="0" lvl="7" marL="0" marR="0" rtl="0" algn="l">
              <a:spcBef>
                <a:spcPts val="0"/>
              </a:spcBef>
              <a:buNone/>
              <a:defRPr b="0" i="0" sz="1200" u="none" cap="none" strike="noStrike">
                <a:solidFill>
                  <a:srgbClr val="888888"/>
                </a:solidFill>
                <a:latin typeface="Carme"/>
                <a:ea typeface="Carme"/>
                <a:cs typeface="Carme"/>
                <a:sym typeface="Carme"/>
              </a:defRPr>
            </a:lvl8pPr>
            <a:lvl9pPr indent="0" lvl="8" marL="0" marR="0" rtl="0" algn="l">
              <a:spcBef>
                <a:spcPts val="0"/>
              </a:spcBef>
              <a:buNone/>
              <a:defRPr b="0" i="0" sz="1200" u="none" cap="none" strike="noStrike">
                <a:solidFill>
                  <a:srgbClr val="888888"/>
                </a:solidFill>
                <a:latin typeface="Carme"/>
                <a:ea typeface="Carme"/>
                <a:cs typeface="Carme"/>
                <a:sym typeface="Carme"/>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s://scratch.mit.edu/)"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8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hyperlink" Target="http://scratch.mit.edu/studios/221311" TargetMode="External"/><Relationship Id="rId4" Type="http://schemas.openxmlformats.org/officeDocument/2006/relationships/hyperlink" Target="http://scratch.mit.edu/studios/201435" TargetMode="External"/><Relationship Id="rId5" Type="http://schemas.openxmlformats.org/officeDocument/2006/relationships/hyperlink" Target="http://scratch.mit.edu/studios/201437" TargetMode="External"/><Relationship Id="rId6" Type="http://schemas.openxmlformats.org/officeDocument/2006/relationships/image" Target="../media/image54.png"/><Relationship Id="rId7" Type="http://schemas.openxmlformats.org/officeDocument/2006/relationships/image" Target="../media/image18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hyperlink" Target="http://scratch.mit.edu/studios/221311" TargetMode="External"/><Relationship Id="rId4" Type="http://schemas.openxmlformats.org/officeDocument/2006/relationships/image" Target="../media/image200.png"/><Relationship Id="rId9" Type="http://schemas.openxmlformats.org/officeDocument/2006/relationships/image" Target="../media/image238.png"/><Relationship Id="rId5" Type="http://schemas.openxmlformats.org/officeDocument/2006/relationships/image" Target="../media/image195.png"/><Relationship Id="rId6" Type="http://schemas.openxmlformats.org/officeDocument/2006/relationships/image" Target="../media/image203.png"/><Relationship Id="rId7" Type="http://schemas.openxmlformats.org/officeDocument/2006/relationships/image" Target="../media/image196.png"/><Relationship Id="rId8" Type="http://schemas.openxmlformats.org/officeDocument/2006/relationships/image" Target="../media/image211.png"/><Relationship Id="rId10" Type="http://schemas.openxmlformats.org/officeDocument/2006/relationships/image" Target="../media/image23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06.png"/><Relationship Id="rId4" Type="http://schemas.openxmlformats.org/officeDocument/2006/relationships/hyperlink" Target="http://scratch.mit.edu/studios/201437" TargetMode="External"/><Relationship Id="rId9" Type="http://schemas.openxmlformats.org/officeDocument/2006/relationships/image" Target="../media/image223.png"/><Relationship Id="rId5" Type="http://schemas.openxmlformats.org/officeDocument/2006/relationships/image" Target="../media/image222.png"/><Relationship Id="rId6" Type="http://schemas.openxmlformats.org/officeDocument/2006/relationships/image" Target="../media/image242.png"/><Relationship Id="rId7" Type="http://schemas.openxmlformats.org/officeDocument/2006/relationships/image" Target="../media/image240.png"/><Relationship Id="rId8" Type="http://schemas.openxmlformats.org/officeDocument/2006/relationships/image" Target="../media/image2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hyperlink" Target="http://bit.ly/LEGOWeDo" TargetMode="External"/><Relationship Id="rId4" Type="http://schemas.openxmlformats.org/officeDocument/2006/relationships/hyperlink" Target="http://makeymakey.com" TargetMode="External"/><Relationship Id="rId9" Type="http://schemas.openxmlformats.org/officeDocument/2006/relationships/image" Target="../media/image185.png"/><Relationship Id="rId5" Type="http://schemas.openxmlformats.org/officeDocument/2006/relationships/hyperlink" Target="https://www.sparkfun.com/products/10311" TargetMode="External"/><Relationship Id="rId6" Type="http://schemas.openxmlformats.org/officeDocument/2006/relationships/hyperlink" Target="http://bit.ly/hardwareandextensions" TargetMode="External"/><Relationship Id="rId7" Type="http://schemas.openxmlformats.org/officeDocument/2006/relationships/image" Target="../media/image29.png"/><Relationship Id="rId8" Type="http://schemas.openxmlformats.org/officeDocument/2006/relationships/hyperlink" Target="http://bit.ly/ScratchChainReaction"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2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hyperlink" Target="http://scratch.mit.edu/info/cards" TargetMode="External"/><Relationship Id="rId4" Type="http://schemas.openxmlformats.org/officeDocument/2006/relationships/hyperlink" Target="http://scratch.mit.edu/users/ScratchDesignStudio/" TargetMode="External"/><Relationship Id="rId5" Type="http://schemas.openxmlformats.org/officeDocument/2006/relationships/image" Target="../media/image54.png"/><Relationship Id="rId6" Type="http://schemas.openxmlformats.org/officeDocument/2006/relationships/image" Target="../media/image18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54.png"/><Relationship Id="rId4" Type="http://schemas.openxmlformats.org/officeDocument/2006/relationships/image" Target="../media/image1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20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hyperlink" Target="http://scratch.mit.edu/studios/475637" TargetMode="External"/><Relationship Id="rId4" Type="http://schemas.openxmlformats.org/officeDocument/2006/relationships/image" Target="../media/image26.png"/><Relationship Id="rId5" Type="http://schemas.openxmlformats.org/officeDocument/2006/relationships/image" Target="../media/image18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226.png"/><Relationship Id="rId4" Type="http://schemas.openxmlformats.org/officeDocument/2006/relationships/hyperlink" Target="http://scratch.mit.edu/studios/475637"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21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20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213.png"/><Relationship Id="rId4" Type="http://schemas.openxmlformats.org/officeDocument/2006/relationships/image" Target="../media/image233.png"/><Relationship Id="rId5" Type="http://schemas.openxmlformats.org/officeDocument/2006/relationships/image" Target="../media/image212.png"/><Relationship Id="rId6" Type="http://schemas.openxmlformats.org/officeDocument/2006/relationships/image" Target="../media/image236.png"/><Relationship Id="rId7" Type="http://schemas.openxmlformats.org/officeDocument/2006/relationships/image" Target="../media/image22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54.png"/><Relationship Id="rId4" Type="http://schemas.openxmlformats.org/officeDocument/2006/relationships/image" Target="../media/image2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54.png"/><Relationship Id="rId4" Type="http://schemas.openxmlformats.org/officeDocument/2006/relationships/image" Target="../media/image21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2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9.png"/><Relationship Id="rId4" Type="http://schemas.openxmlformats.org/officeDocument/2006/relationships/image" Target="../media/image21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2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54.png"/><Relationship Id="rId4" Type="http://schemas.openxmlformats.org/officeDocument/2006/relationships/image" Target="../media/image2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6.png"/><Relationship Id="rId4" Type="http://schemas.openxmlformats.org/officeDocument/2006/relationships/image" Target="../media/image2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scratch.mit.edu/download"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54.png"/><Relationship Id="rId4" Type="http://schemas.openxmlformats.org/officeDocument/2006/relationships/image" Target="../media/image21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hyperlink" Target="http://scratch.mit.edu/studios/488267" TargetMode="External"/><Relationship Id="rId4" Type="http://schemas.openxmlformats.org/officeDocument/2006/relationships/image" Target="../media/image54.png"/><Relationship Id="rId5" Type="http://schemas.openxmlformats.org/officeDocument/2006/relationships/image" Target="../media/image21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9.png"/><Relationship Id="rId4" Type="http://schemas.openxmlformats.org/officeDocument/2006/relationships/image" Target="../media/image21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23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21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wiki.scratch.mit.edu"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hyperlink" Target="http://www.corestandards.org/wp-content/uploads/Math_Standards.pdf" TargetMode="External"/><Relationship Id="rId4" Type="http://schemas.openxmlformats.org/officeDocument/2006/relationships/hyperlink" Target="http://www.corestandards.org/wp-content/uploads/ELA_Standards.pdf" TargetMode="External"/><Relationship Id="rId5" Type="http://schemas.openxmlformats.org/officeDocument/2006/relationships/hyperlink" Target="http://scratched.gse.harvard.edu/guide"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cratched.gse.harvard.edu/ct"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vimeo.com/65583694" TargetMode="External"/><Relationship Id="rId4" Type="http://schemas.openxmlformats.org/officeDocument/2006/relationships/hyperlink" Target="http://youtu.be/-SjuiawRMU4" TargetMode="External"/><Relationship Id="rId5" Type="http://schemas.openxmlformats.org/officeDocument/2006/relationships/hyperlink" Target="http://scratch.mit.edu/studios/137903" TargetMode="External"/><Relationship Id="rId6" Type="http://schemas.openxmlformats.org/officeDocument/2006/relationships/hyperlink" Target="http://vimeo.com/65583694" TargetMode="External"/><Relationship Id="rId7" Type="http://schemas.openxmlformats.org/officeDocument/2006/relationships/image" Target="../media/image19.png"/><Relationship Id="rId8"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20" Type="http://schemas.openxmlformats.org/officeDocument/2006/relationships/hyperlink" Target="http://vimeo.com/28612800" TargetMode="External"/><Relationship Id="rId22" Type="http://schemas.openxmlformats.org/officeDocument/2006/relationships/hyperlink" Target="http://bit.ly/scratchbackpack" TargetMode="External"/><Relationship Id="rId21" Type="http://schemas.openxmlformats.org/officeDocument/2006/relationships/hyperlink" Target="http://vimeo.com/28612970" TargetMode="External"/><Relationship Id="rId24" Type="http://schemas.openxmlformats.org/officeDocument/2006/relationships/hyperlink" Target="http://bit.ly/scratchvariables" TargetMode="External"/><Relationship Id="rId23" Type="http://schemas.openxmlformats.org/officeDocument/2006/relationships/hyperlink" Target="http://bit.ly/makeablock" TargetMode="External"/><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hyperlink" Target="http://scratch.mit.edu" TargetMode="External"/><Relationship Id="rId4" Type="http://schemas.openxmlformats.org/officeDocument/2006/relationships/hyperlink" Target="http://scratched.gse.harvard.edu" TargetMode="External"/><Relationship Id="rId9" Type="http://schemas.openxmlformats.org/officeDocument/2006/relationships/hyperlink" Target="http://wiki.scratch.mit.edu" TargetMode="External"/><Relationship Id="rId26" Type="http://schemas.openxmlformats.org/officeDocument/2006/relationships/hyperlink" Target="http://bit.ly/ScratchChainReaction" TargetMode="External"/><Relationship Id="rId25" Type="http://schemas.openxmlformats.org/officeDocument/2006/relationships/hyperlink" Target="http://bit.ly/hardwareandextensions" TargetMode="External"/><Relationship Id="rId5" Type="http://schemas.openxmlformats.org/officeDocument/2006/relationships/hyperlink" Target="http://scratch.mit.edu/scratch2download" TargetMode="External"/><Relationship Id="rId6" Type="http://schemas.openxmlformats.org/officeDocument/2006/relationships/hyperlink" Target="http://scratch.mit.edu/info/cards" TargetMode="External"/><Relationship Id="rId7" Type="http://schemas.openxmlformats.org/officeDocument/2006/relationships/hyperlink" Target="http://scratch.mit.edu/community_guidelines" TargetMode="External"/><Relationship Id="rId8" Type="http://schemas.openxmlformats.org/officeDocument/2006/relationships/hyperlink" Target="https://scratch.mit.edu/info/faq#remix" TargetMode="External"/><Relationship Id="rId11" Type="http://schemas.openxmlformats.org/officeDocument/2006/relationships/hyperlink" Target="http://scratch.mit.edu/info/faq" TargetMode="External"/><Relationship Id="rId10" Type="http://schemas.openxmlformats.org/officeDocument/2006/relationships/hyperlink" Target="http://scratch.mit.edu/discuss" TargetMode="External"/><Relationship Id="rId13" Type="http://schemas.openxmlformats.org/officeDocument/2006/relationships/hyperlink" Target="http://makeymakey.com" TargetMode="External"/><Relationship Id="rId12" Type="http://schemas.openxmlformats.org/officeDocument/2006/relationships/hyperlink" Target="http://bit.ly/LEGOWeDo" TargetMode="External"/><Relationship Id="rId15" Type="http://schemas.openxmlformats.org/officeDocument/2006/relationships/hyperlink" Target="http://scratch.mit.edu/users/ScratchDesignStudio" TargetMode="External"/><Relationship Id="rId14" Type="http://schemas.openxmlformats.org/officeDocument/2006/relationships/hyperlink" Target="https://www.sparkfun.com/products/10311" TargetMode="External"/><Relationship Id="rId17" Type="http://schemas.openxmlformats.org/officeDocument/2006/relationships/hyperlink" Target="http://youtu.be/-SjuiawRMU4" TargetMode="External"/><Relationship Id="rId16" Type="http://schemas.openxmlformats.org/officeDocument/2006/relationships/hyperlink" Target="http://vimeo.com/65583694" TargetMode="External"/><Relationship Id="rId19" Type="http://schemas.openxmlformats.org/officeDocument/2006/relationships/hyperlink" Target="http://vimeo.com/28612585" TargetMode="External"/><Relationship Id="rId18" Type="http://schemas.openxmlformats.org/officeDocument/2006/relationships/hyperlink" Target="http://vimeo.com/28612347"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2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cratch.mit.edu" TargetMode="External"/><Relationship Id="rId4" Type="http://schemas.openxmlformats.org/officeDocument/2006/relationships/hyperlink" Target="http://scratch.mit.edu/community_guidelines" TargetMode="External"/><Relationship Id="rId5" Type="http://schemas.openxmlformats.org/officeDocument/2006/relationships/image" Target="../media/image19.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hyperlink" Target="http://scratch.mit.edu" TargetMode="External"/><Relationship Id="rId6" Type="http://schemas.openxmlformats.org/officeDocument/2006/relationships/image" Target="../media/image27.png"/><Relationship Id="rId7"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bit.ly/designjournal-paper" TargetMode="External"/><Relationship Id="rId4" Type="http://schemas.openxmlformats.org/officeDocument/2006/relationships/hyperlink" Target="http://bit.ly/design-journal-digital" TargetMode="External"/><Relationship Id="rId5" Type="http://schemas.openxmlformats.org/officeDocument/2006/relationships/hyperlink" Target="http://bit.ly/designjournal-blog" TargetMode="External"/><Relationship Id="rId6" Type="http://schemas.openxmlformats.org/officeDocument/2006/relationships/image" Target="../media/image20.png"/><Relationship Id="rId7"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about:blank" TargetMode="External"/><Relationship Id="rId4" Type="http://schemas.openxmlformats.org/officeDocument/2006/relationships/hyperlink" Target="https://scratch.mit.edu/info/cards/" TargetMode="External"/><Relationship Id="rId5" Type="http://schemas.openxmlformats.org/officeDocument/2006/relationships/image" Target="../media/image26.png"/><Relationship Id="rId6"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cratch.mit.edu" TargetMode="External"/><Relationship Id="rId4" Type="http://schemas.openxmlformats.org/officeDocument/2006/relationships/image" Target="../media/image24.png"/><Relationship Id="rId5" Type="http://schemas.openxmlformats.org/officeDocument/2006/relationships/image" Target="../media/image9.png"/><Relationship Id="rId6" Type="http://schemas.openxmlformats.org/officeDocument/2006/relationships/image" Target="../media/image47.png"/><Relationship Id="rId7"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cratch.mit.edu/studios/460431" TargetMode="External"/><Relationship Id="rId4" Type="http://schemas.openxmlformats.org/officeDocument/2006/relationships/image" Target="../media/image19.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hyperlink" Target="http://scratch.mit.edu/studios/460431" TargetMode="External"/><Relationship Id="rId7"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vimeo.com/28612347" TargetMode="External"/><Relationship Id="rId4" Type="http://schemas.openxmlformats.org/officeDocument/2006/relationships/hyperlink" Target="http://vimeo.com/28612585" TargetMode="External"/><Relationship Id="rId5" Type="http://schemas.openxmlformats.org/officeDocument/2006/relationships/hyperlink" Target="http://vimeo.com/28612800" TargetMode="External"/><Relationship Id="rId6" Type="http://schemas.openxmlformats.org/officeDocument/2006/relationships/hyperlink" Target="http://vimeo.com/28612970" TargetMode="External"/><Relationship Id="rId7" Type="http://schemas.openxmlformats.org/officeDocument/2006/relationships/image" Target="../media/image29.png"/><Relationship Id="rId8"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cratch.mit.edu/studios/475476" TargetMode="External"/><Relationship Id="rId4" Type="http://schemas.openxmlformats.org/officeDocument/2006/relationships/hyperlink" Target="https://scratch.mit.edu/info/cards/" TargetMode="External"/><Relationship Id="rId5" Type="http://schemas.openxmlformats.org/officeDocument/2006/relationships/image" Target="../media/image26.png"/><Relationship Id="rId6"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hyperlink" Target="http://scratch.mit.edu/studios/475476" TargetMode="External"/><Relationship Id="rId5" Type="http://schemas.openxmlformats.org/officeDocument/2006/relationships/image" Target="../media/image24.png"/><Relationship Id="rId6"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cratch.mit.edu/studios/475480" TargetMode="External"/><Relationship Id="rId4" Type="http://schemas.openxmlformats.org/officeDocument/2006/relationships/image" Target="../media/image26.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cratch.mit.edu/studios/475480" TargetMode="Externa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cratch.mit.edu/studios/211580" TargetMode="External"/><Relationship Id="rId4" Type="http://schemas.openxmlformats.org/officeDocument/2006/relationships/hyperlink" Target="http://scratch.mit.edu/studios/138296" TargetMode="External"/><Relationship Id="rId5" Type="http://schemas.openxmlformats.org/officeDocument/2006/relationships/hyperlink" Target="http://scratch.mit.edu/studios/138297" TargetMode="External"/><Relationship Id="rId6" Type="http://schemas.openxmlformats.org/officeDocument/2006/relationships/hyperlink" Target="http://scratch.mit.edu/studios/138298" TargetMode="External"/><Relationship Id="rId7" Type="http://schemas.openxmlformats.org/officeDocument/2006/relationships/image" Target="../media/image26.png"/><Relationship Id="rId8"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cratch.mit.edu/studios/475483" TargetMode="External"/><Relationship Id="rId4" Type="http://schemas.openxmlformats.org/officeDocument/2006/relationships/image" Target="../media/image26.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cratch.mit.edu/projects/10437040" TargetMode="External"/><Relationship Id="rId4" Type="http://schemas.openxmlformats.org/officeDocument/2006/relationships/hyperlink" Target="http://scratch.mit.edu/projects/10437249" TargetMode="External"/><Relationship Id="rId5" Type="http://schemas.openxmlformats.org/officeDocument/2006/relationships/hyperlink" Target="http://scratch.mit.edu/projects/10437366" TargetMode="External"/><Relationship Id="rId6" Type="http://schemas.openxmlformats.org/officeDocument/2006/relationships/hyperlink" Target="http://scratch.mit.edu/projects/10437439" TargetMode="External"/><Relationship Id="rId7" Type="http://schemas.openxmlformats.org/officeDocument/2006/relationships/hyperlink" Target="http://scratch.mit.edu/projects/10437476" TargetMode="External"/><Relationship Id="rId8" Type="http://schemas.openxmlformats.org/officeDocument/2006/relationships/hyperlink" Target="http://scratch.mit.edu/studios/475483"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cratch.mit.edu/studios/475470" TargetMode="External"/><Relationship Id="rId4" Type="http://schemas.openxmlformats.org/officeDocument/2006/relationships/hyperlink" Target="http://scratch.mit.edu/help/cards" TargetMode="External"/><Relationship Id="rId5" Type="http://schemas.openxmlformats.org/officeDocument/2006/relationships/image" Target="../media/image29.png"/><Relationship Id="rId6" Type="http://schemas.openxmlformats.org/officeDocument/2006/relationships/image" Target="../media/image32.png"/></Relationships>
</file>

<file path=ppt/slides/_rels/slide42.xml.rels><?xml version="1.0" encoding="UTF-8" standalone="yes"?><Relationships xmlns="http://schemas.openxmlformats.org/package/2006/relationships"><Relationship Id="rId20" Type="http://schemas.openxmlformats.org/officeDocument/2006/relationships/image" Target="../media/image77.png"/><Relationship Id="rId11" Type="http://schemas.openxmlformats.org/officeDocument/2006/relationships/image" Target="../media/image46.png"/><Relationship Id="rId10" Type="http://schemas.openxmlformats.org/officeDocument/2006/relationships/image" Target="../media/image68.png"/><Relationship Id="rId21" Type="http://schemas.openxmlformats.org/officeDocument/2006/relationships/image" Target="../media/image72.png"/><Relationship Id="rId13" Type="http://schemas.openxmlformats.org/officeDocument/2006/relationships/image" Target="../media/image74.png"/><Relationship Id="rId12"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cratch.mit.edu/studios/475470" TargetMode="External"/><Relationship Id="rId4" Type="http://schemas.openxmlformats.org/officeDocument/2006/relationships/image" Target="../media/image48.png"/><Relationship Id="rId9" Type="http://schemas.openxmlformats.org/officeDocument/2006/relationships/image" Target="../media/image67.png"/><Relationship Id="rId15" Type="http://schemas.openxmlformats.org/officeDocument/2006/relationships/image" Target="../media/image70.png"/><Relationship Id="rId14" Type="http://schemas.openxmlformats.org/officeDocument/2006/relationships/image" Target="../media/image69.png"/><Relationship Id="rId17" Type="http://schemas.openxmlformats.org/officeDocument/2006/relationships/image" Target="../media/image75.png"/><Relationship Id="rId16" Type="http://schemas.openxmlformats.org/officeDocument/2006/relationships/image" Target="../media/image89.png"/><Relationship Id="rId5" Type="http://schemas.openxmlformats.org/officeDocument/2006/relationships/image" Target="../media/image44.png"/><Relationship Id="rId19" Type="http://schemas.openxmlformats.org/officeDocument/2006/relationships/image" Target="../media/image71.png"/><Relationship Id="rId6" Type="http://schemas.openxmlformats.org/officeDocument/2006/relationships/image" Target="../media/image49.png"/><Relationship Id="rId18" Type="http://schemas.openxmlformats.org/officeDocument/2006/relationships/image" Target="../media/image88.png"/><Relationship Id="rId7" Type="http://schemas.openxmlformats.org/officeDocument/2006/relationships/image" Target="../media/image76.png"/><Relationship Id="rId8"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cratch.mit.edu/studios/475523" TargetMode="External"/><Relationship Id="rId4" Type="http://schemas.openxmlformats.org/officeDocument/2006/relationships/image" Target="../media/image54.png"/><Relationship Id="rId5"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7.png"/><Relationship Id="rId4" Type="http://schemas.openxmlformats.org/officeDocument/2006/relationships/hyperlink" Target="http://scratch.mit.edu/studios/475523" TargetMode="External"/><Relationship Id="rId9" Type="http://schemas.openxmlformats.org/officeDocument/2006/relationships/image" Target="../media/image62.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cratch.mit.edu/studios/475527" TargetMode="External"/><Relationship Id="rId4" Type="http://schemas.openxmlformats.org/officeDocument/2006/relationships/image" Target="../media/image54.png"/><Relationship Id="rId5"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hyperlink" Target="http://scratch.mit.edu/studios/475527" TargetMode="External"/><Relationship Id="rId5" Type="http://schemas.openxmlformats.org/officeDocument/2006/relationships/image" Target="../media/image73.png"/><Relationship Id="rId6"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cratch.mit.edu/studios/475529" TargetMode="External"/><Relationship Id="rId4" Type="http://schemas.openxmlformats.org/officeDocument/2006/relationships/image" Target="../media/image54.png"/><Relationship Id="rId5"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3.png"/><Relationship Id="rId4" Type="http://schemas.openxmlformats.org/officeDocument/2006/relationships/hyperlink" Target="http://scratch.mit.edu/studios/475529" TargetMode="External"/><Relationship Id="rId5" Type="http://schemas.openxmlformats.org/officeDocument/2006/relationships/image" Target="../media/image66.png"/><Relationship Id="rId6" Type="http://schemas.openxmlformats.org/officeDocument/2006/relationships/image" Target="../media/image2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scratch.mit.edu/studios/475539" TargetMode="External"/><Relationship Id="rId4" Type="http://schemas.openxmlformats.org/officeDocument/2006/relationships/image" Target="../media/image26.png"/><Relationship Id="rId5"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scratch.mit.edu/projects/23266426" TargetMode="External"/><Relationship Id="rId4" Type="http://schemas.openxmlformats.org/officeDocument/2006/relationships/hyperlink" Target="http://scratch.mit.edu/projects/24268476" TargetMode="External"/><Relationship Id="rId9" Type="http://schemas.openxmlformats.org/officeDocument/2006/relationships/hyperlink" Target="http://scratch.mit.edu/studios/475539" TargetMode="External"/><Relationship Id="rId5" Type="http://schemas.openxmlformats.org/officeDocument/2006/relationships/hyperlink" Target="http://scratch.mit.edu/projects/24268506" TargetMode="External"/><Relationship Id="rId6" Type="http://schemas.openxmlformats.org/officeDocument/2006/relationships/hyperlink" Target="http://scratch.mit.edu/projects/24268506" TargetMode="External"/><Relationship Id="rId7" Type="http://schemas.openxmlformats.org/officeDocument/2006/relationships/hyperlink" Target="http://scratch.mit.edu/projects/23267140" TargetMode="External"/><Relationship Id="rId8" Type="http://schemas.openxmlformats.org/officeDocument/2006/relationships/hyperlink" Target="http://scratch.mit.edu/projects/23267245"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cratch.mit.edu/studios/475517" TargetMode="External"/><Relationship Id="rId4" Type="http://schemas.openxmlformats.org/officeDocument/2006/relationships/image" Target="../media/image29.png"/><Relationship Id="rId5" Type="http://schemas.openxmlformats.org/officeDocument/2006/relationships/hyperlink" Target="https://scratch.mit.edu/info/faq#remix/" TargetMode="External"/><Relationship Id="rId6" Type="http://schemas.openxmlformats.org/officeDocument/2006/relationships/image" Target="../media/image53.png"/></Relationships>
</file>

<file path=ppt/slides/_rels/slide58.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98.png"/><Relationship Id="rId13" Type="http://schemas.openxmlformats.org/officeDocument/2006/relationships/image" Target="../media/image86.png"/><Relationship Id="rId12"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cratch.mit.edu/studios/475517" TargetMode="External"/><Relationship Id="rId4" Type="http://schemas.openxmlformats.org/officeDocument/2006/relationships/image" Target="../media/image108.png"/><Relationship Id="rId9" Type="http://schemas.openxmlformats.org/officeDocument/2006/relationships/image" Target="../media/image87.png"/><Relationship Id="rId15" Type="http://schemas.openxmlformats.org/officeDocument/2006/relationships/image" Target="../media/image79.png"/><Relationship Id="rId14" Type="http://schemas.openxmlformats.org/officeDocument/2006/relationships/image" Target="../media/image102.png"/><Relationship Id="rId17" Type="http://schemas.openxmlformats.org/officeDocument/2006/relationships/image" Target="../media/image103.png"/><Relationship Id="rId16" Type="http://schemas.openxmlformats.org/officeDocument/2006/relationships/image" Target="../media/image220.png"/><Relationship Id="rId5" Type="http://schemas.openxmlformats.org/officeDocument/2006/relationships/image" Target="../media/image91.png"/><Relationship Id="rId19" Type="http://schemas.openxmlformats.org/officeDocument/2006/relationships/image" Target="../media/image97.png"/><Relationship Id="rId6" Type="http://schemas.openxmlformats.org/officeDocument/2006/relationships/image" Target="../media/image95.png"/><Relationship Id="rId18" Type="http://schemas.openxmlformats.org/officeDocument/2006/relationships/image" Target="../media/image100.png"/><Relationship Id="rId7" Type="http://schemas.openxmlformats.org/officeDocument/2006/relationships/image" Target="../media/image90.png"/><Relationship Id="rId8" Type="http://schemas.openxmlformats.org/officeDocument/2006/relationships/image" Target="../media/image9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4.png"/><Relationship Id="rId13" Type="http://schemas.openxmlformats.org/officeDocument/2006/relationships/image" Target="../media/image7.png"/><Relationship Id="rId12"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7.png"/><Relationship Id="rId9"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cratch.mit.edu/studios/475545" TargetMode="External"/><Relationship Id="rId4" Type="http://schemas.openxmlformats.org/officeDocument/2006/relationships/hyperlink" Target="http://bit.ly/makeablock" TargetMode="External"/><Relationship Id="rId5" Type="http://schemas.openxmlformats.org/officeDocument/2006/relationships/image" Target="../media/image54.png"/><Relationship Id="rId6" Type="http://schemas.openxmlformats.org/officeDocument/2006/relationships/image" Target="../media/image80.png"/></Relationships>
</file>

<file path=ppt/slides/_rels/slide64.xml.rels><?xml version="1.0" encoding="UTF-8" standalone="yes"?><Relationships xmlns="http://schemas.openxmlformats.org/package/2006/relationships"><Relationship Id="rId11" Type="http://schemas.openxmlformats.org/officeDocument/2006/relationships/image" Target="../media/image94.png"/><Relationship Id="rId10"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39.png"/><Relationship Id="rId4" Type="http://schemas.openxmlformats.org/officeDocument/2006/relationships/hyperlink" Target="http://bit.ly/makeablock" TargetMode="External"/><Relationship Id="rId9" Type="http://schemas.openxmlformats.org/officeDocument/2006/relationships/image" Target="../media/image124.png"/><Relationship Id="rId5" Type="http://schemas.openxmlformats.org/officeDocument/2006/relationships/hyperlink" Target="http://scratch.mit.edu/studios/475545" TargetMode="External"/><Relationship Id="rId6" Type="http://schemas.openxmlformats.org/officeDocument/2006/relationships/image" Target="../media/image81.png"/><Relationship Id="rId7" Type="http://schemas.openxmlformats.org/officeDocument/2006/relationships/image" Target="../media/image85.png"/><Relationship Id="rId8"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cratch.mit.edu/projects/10015800" TargetMode="External"/><Relationship Id="rId4" Type="http://schemas.openxmlformats.org/officeDocument/2006/relationships/hyperlink" Target="http://scratch.mit.edu/studios/475547" TargetMode="External"/><Relationship Id="rId5" Type="http://schemas.openxmlformats.org/officeDocument/2006/relationships/hyperlink" Target="http://scratch.mit.edu/studios/202853" TargetMode="External"/><Relationship Id="rId6" Type="http://schemas.openxmlformats.org/officeDocument/2006/relationships/image" Target="../media/image54.png"/><Relationship Id="rId7" Type="http://schemas.openxmlformats.org/officeDocument/2006/relationships/image" Target="../media/image80.png"/></Relationships>
</file>

<file path=ppt/slides/_rels/slide66.xml.rels><?xml version="1.0" encoding="UTF-8" standalone="yes"?><Relationships xmlns="http://schemas.openxmlformats.org/package/2006/relationships"><Relationship Id="rId11" Type="http://schemas.openxmlformats.org/officeDocument/2006/relationships/image" Target="../media/image117.png"/><Relationship Id="rId10"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74.png"/><Relationship Id="rId4" Type="http://schemas.openxmlformats.org/officeDocument/2006/relationships/image" Target="../media/image110.png"/><Relationship Id="rId9" Type="http://schemas.openxmlformats.org/officeDocument/2006/relationships/image" Target="../media/image118.png"/><Relationship Id="rId5" Type="http://schemas.openxmlformats.org/officeDocument/2006/relationships/hyperlink" Target="http://scratch.mit.edu/projects/10015800" TargetMode="External"/><Relationship Id="rId6" Type="http://schemas.openxmlformats.org/officeDocument/2006/relationships/hyperlink" Target="http://scratch.mit.edu/studios/475547" TargetMode="External"/><Relationship Id="rId7" Type="http://schemas.openxmlformats.org/officeDocument/2006/relationships/image" Target="../media/image105.png"/><Relationship Id="rId8" Type="http://schemas.openxmlformats.org/officeDocument/2006/relationships/image" Target="../media/image10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scratch.mit.edu/studios/475550" TargetMode="External"/><Relationship Id="rId4" Type="http://schemas.openxmlformats.org/officeDocument/2006/relationships/image" Target="../media/image54.png"/><Relationship Id="rId5"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6.png"/><Relationship Id="rId4" Type="http://schemas.openxmlformats.org/officeDocument/2006/relationships/hyperlink" Target="http://scratch.mit.edu/studios/475550" TargetMode="External"/><Relationship Id="rId9" Type="http://schemas.openxmlformats.org/officeDocument/2006/relationships/image" Target="../media/image128.png"/><Relationship Id="rId5" Type="http://schemas.openxmlformats.org/officeDocument/2006/relationships/image" Target="../media/image112.png"/><Relationship Id="rId6" Type="http://schemas.openxmlformats.org/officeDocument/2006/relationships/image" Target="../media/image122.png"/><Relationship Id="rId7" Type="http://schemas.openxmlformats.org/officeDocument/2006/relationships/image" Target="../media/image111.png"/><Relationship Id="rId8" Type="http://schemas.openxmlformats.org/officeDocument/2006/relationships/image" Target="../media/image1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scratch.mit.edu/studios/475554" TargetMode="External"/><Relationship Id="rId4" Type="http://schemas.openxmlformats.org/officeDocument/2006/relationships/image" Target="../media/image26.png"/><Relationship Id="rId5"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cratched.gse.harvard.edu/ct" TargetMode="External"/><Relationship Id="rId4" Type="http://schemas.openxmlformats.org/officeDocument/2006/relationships/hyperlink" Target="http://scratch.mit.edu" TargetMode="External"/><Relationship Id="rId5" Type="http://schemas.openxmlformats.org/officeDocument/2006/relationships/image" Target="../media/image14.jpg"/><Relationship Id="rId6" Type="http://schemas.openxmlformats.org/officeDocument/2006/relationships/image" Target="../media/image235.png"/><Relationship Id="rId7"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scratch.mit.edu/projects/24269007" TargetMode="External"/><Relationship Id="rId4" Type="http://schemas.openxmlformats.org/officeDocument/2006/relationships/hyperlink" Target="http://scratch.mit.edu/projects/24269046" TargetMode="External"/><Relationship Id="rId5" Type="http://schemas.openxmlformats.org/officeDocument/2006/relationships/hyperlink" Target="http://scratch.mit.edu/projects/24269070" TargetMode="External"/><Relationship Id="rId6" Type="http://schemas.openxmlformats.org/officeDocument/2006/relationships/hyperlink" Target="http://scratch.mit.edu/projects/24269097" TargetMode="External"/><Relationship Id="rId7" Type="http://schemas.openxmlformats.org/officeDocument/2006/relationships/hyperlink" Target="http://scratch.mit.edu/projects/24269131" TargetMode="External"/><Relationship Id="rId8" Type="http://schemas.openxmlformats.org/officeDocument/2006/relationships/hyperlink" Target="http://scratch.mit.edu/studios/475554"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6.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0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scratch.mit.edu/studios/475543" TargetMode="External"/><Relationship Id="rId4" Type="http://schemas.openxmlformats.org/officeDocument/2006/relationships/hyperlink" Target="http://bit.ly/scratchbackpack" TargetMode="External"/><Relationship Id="rId5" Type="http://schemas.openxmlformats.org/officeDocument/2006/relationships/image" Target="../media/image29.png"/><Relationship Id="rId6" Type="http://schemas.openxmlformats.org/officeDocument/2006/relationships/image" Target="../media/image80.png"/></Relationships>
</file>

<file path=ppt/slides/_rels/slide74.xml.rels><?xml version="1.0" encoding="UTF-8" standalone="yes"?><Relationships xmlns="http://schemas.openxmlformats.org/package/2006/relationships"><Relationship Id="rId20" Type="http://schemas.openxmlformats.org/officeDocument/2006/relationships/image" Target="../media/image130.png"/><Relationship Id="rId11" Type="http://schemas.openxmlformats.org/officeDocument/2006/relationships/image" Target="../media/image117.png"/><Relationship Id="rId22" Type="http://schemas.openxmlformats.org/officeDocument/2006/relationships/image" Target="../media/image110.png"/><Relationship Id="rId10" Type="http://schemas.openxmlformats.org/officeDocument/2006/relationships/image" Target="../media/image100.png"/><Relationship Id="rId21" Type="http://schemas.openxmlformats.org/officeDocument/2006/relationships/image" Target="../media/image116.png"/><Relationship Id="rId13" Type="http://schemas.openxmlformats.org/officeDocument/2006/relationships/image" Target="../media/image123.png"/><Relationship Id="rId24" Type="http://schemas.openxmlformats.org/officeDocument/2006/relationships/image" Target="../media/image105.png"/><Relationship Id="rId12" Type="http://schemas.openxmlformats.org/officeDocument/2006/relationships/image" Target="../media/image127.png"/><Relationship Id="rId23" Type="http://schemas.openxmlformats.org/officeDocument/2006/relationships/image" Target="../media/image131.png"/><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103.png"/><Relationship Id="rId15" Type="http://schemas.openxmlformats.org/officeDocument/2006/relationships/image" Target="../media/image107.png"/><Relationship Id="rId14" Type="http://schemas.openxmlformats.org/officeDocument/2006/relationships/image" Target="../media/image126.png"/><Relationship Id="rId17" Type="http://schemas.openxmlformats.org/officeDocument/2006/relationships/image" Target="../media/image86.png"/><Relationship Id="rId16" Type="http://schemas.openxmlformats.org/officeDocument/2006/relationships/image" Target="../media/image98.png"/><Relationship Id="rId5" Type="http://schemas.openxmlformats.org/officeDocument/2006/relationships/hyperlink" Target="http://scratch.mit.edu/studios/475543" TargetMode="External"/><Relationship Id="rId19" Type="http://schemas.openxmlformats.org/officeDocument/2006/relationships/image" Target="../media/image118.png"/><Relationship Id="rId6" Type="http://schemas.openxmlformats.org/officeDocument/2006/relationships/image" Target="../media/image122.png"/><Relationship Id="rId18" Type="http://schemas.openxmlformats.org/officeDocument/2006/relationships/image" Target="../media/image113.png"/><Relationship Id="rId7" Type="http://schemas.openxmlformats.org/officeDocument/2006/relationships/image" Target="../media/image101.png"/><Relationship Id="rId8" Type="http://schemas.openxmlformats.org/officeDocument/2006/relationships/image" Target="../media/image10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6.png"/><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hyperlink" Target="http://scratch.mit.edu/projects/11414041" TargetMode="External"/><Relationship Id="rId4" Type="http://schemas.openxmlformats.org/officeDocument/2006/relationships/hyperlink" Target="http://scratch.mit.edu/projects/10128515" TargetMode="External"/><Relationship Id="rId5" Type="http://schemas.openxmlformats.org/officeDocument/2006/relationships/hyperlink" Target="http://scratch.mit.edu/projects/22162012" TargetMode="External"/><Relationship Id="rId6" Type="http://schemas.openxmlformats.org/officeDocument/2006/relationships/hyperlink" Target="http://scratch.mit.edu/studios/487504" TargetMode="External"/><Relationship Id="rId7" Type="http://schemas.openxmlformats.org/officeDocument/2006/relationships/image" Target="../media/image29.png"/><Relationship Id="rId8" Type="http://schemas.openxmlformats.org/officeDocument/2006/relationships/image" Target="../media/image120.png"/></Relationships>
</file>

<file path=ppt/slides/_rels/slide82.xml.rels><?xml version="1.0" encoding="UTF-8" standalone="yes"?><Relationships xmlns="http://schemas.openxmlformats.org/package/2006/relationships"><Relationship Id="rId20" Type="http://schemas.openxmlformats.org/officeDocument/2006/relationships/image" Target="../media/image141.png"/><Relationship Id="rId22" Type="http://schemas.openxmlformats.org/officeDocument/2006/relationships/image" Target="../media/image143.png"/><Relationship Id="rId21" Type="http://schemas.openxmlformats.org/officeDocument/2006/relationships/image" Target="../media/image139.png"/><Relationship Id="rId24" Type="http://schemas.openxmlformats.org/officeDocument/2006/relationships/image" Target="../media/image144.png"/><Relationship Id="rId23" Type="http://schemas.openxmlformats.org/officeDocument/2006/relationships/image" Target="../media/image148.png"/><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21.png"/><Relationship Id="rId4" Type="http://schemas.openxmlformats.org/officeDocument/2006/relationships/hyperlink" Target="http://scratch.mit.edu/studios/487504" TargetMode="External"/><Relationship Id="rId9" Type="http://schemas.openxmlformats.org/officeDocument/2006/relationships/image" Target="../media/image132.png"/><Relationship Id="rId26" Type="http://schemas.openxmlformats.org/officeDocument/2006/relationships/image" Target="../media/image154.png"/><Relationship Id="rId25" Type="http://schemas.openxmlformats.org/officeDocument/2006/relationships/image" Target="../media/image152.png"/><Relationship Id="rId28" Type="http://schemas.openxmlformats.org/officeDocument/2006/relationships/image" Target="../media/image165.png"/><Relationship Id="rId27" Type="http://schemas.openxmlformats.org/officeDocument/2006/relationships/image" Target="../media/image161.png"/><Relationship Id="rId5" Type="http://schemas.openxmlformats.org/officeDocument/2006/relationships/image" Target="../media/image72.png"/><Relationship Id="rId6" Type="http://schemas.openxmlformats.org/officeDocument/2006/relationships/image" Target="../media/image159.png"/><Relationship Id="rId29" Type="http://schemas.openxmlformats.org/officeDocument/2006/relationships/image" Target="../media/image133.png"/><Relationship Id="rId7" Type="http://schemas.openxmlformats.org/officeDocument/2006/relationships/image" Target="../media/image146.png"/><Relationship Id="rId8" Type="http://schemas.openxmlformats.org/officeDocument/2006/relationships/image" Target="../media/image137.png"/><Relationship Id="rId30" Type="http://schemas.openxmlformats.org/officeDocument/2006/relationships/image" Target="../media/image176.png"/><Relationship Id="rId11" Type="http://schemas.openxmlformats.org/officeDocument/2006/relationships/image" Target="../media/image138.png"/><Relationship Id="rId10" Type="http://schemas.openxmlformats.org/officeDocument/2006/relationships/image" Target="../media/image135.png"/><Relationship Id="rId13" Type="http://schemas.openxmlformats.org/officeDocument/2006/relationships/image" Target="../media/image157.png"/><Relationship Id="rId12" Type="http://schemas.openxmlformats.org/officeDocument/2006/relationships/image" Target="../media/image149.png"/><Relationship Id="rId15" Type="http://schemas.openxmlformats.org/officeDocument/2006/relationships/image" Target="../media/image142.png"/><Relationship Id="rId14" Type="http://schemas.openxmlformats.org/officeDocument/2006/relationships/image" Target="../media/image129.png"/><Relationship Id="rId17" Type="http://schemas.openxmlformats.org/officeDocument/2006/relationships/image" Target="../media/image134.png"/><Relationship Id="rId16" Type="http://schemas.openxmlformats.org/officeDocument/2006/relationships/image" Target="../media/image136.png"/><Relationship Id="rId19" Type="http://schemas.openxmlformats.org/officeDocument/2006/relationships/image" Target="../media/image147.png"/><Relationship Id="rId18" Type="http://schemas.openxmlformats.org/officeDocument/2006/relationships/image" Target="../media/image156.png"/></Relationships>
</file>

<file path=ppt/slides/_rels/slide83.xml.rels><?xml version="1.0" encoding="UTF-8" standalone="yes"?><Relationships xmlns="http://schemas.openxmlformats.org/package/2006/relationships"><Relationship Id="rId20" Type="http://schemas.openxmlformats.org/officeDocument/2006/relationships/image" Target="../media/image141.png"/><Relationship Id="rId22" Type="http://schemas.openxmlformats.org/officeDocument/2006/relationships/image" Target="../media/image143.png"/><Relationship Id="rId21" Type="http://schemas.openxmlformats.org/officeDocument/2006/relationships/image" Target="../media/image139.png"/><Relationship Id="rId24" Type="http://schemas.openxmlformats.org/officeDocument/2006/relationships/image" Target="../media/image144.png"/><Relationship Id="rId23" Type="http://schemas.openxmlformats.org/officeDocument/2006/relationships/image" Target="../media/image148.png"/><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91.png"/><Relationship Id="rId4" Type="http://schemas.openxmlformats.org/officeDocument/2006/relationships/image" Target="../media/image151.png"/><Relationship Id="rId9" Type="http://schemas.openxmlformats.org/officeDocument/2006/relationships/image" Target="../media/image146.png"/><Relationship Id="rId26" Type="http://schemas.openxmlformats.org/officeDocument/2006/relationships/image" Target="../media/image154.png"/><Relationship Id="rId25" Type="http://schemas.openxmlformats.org/officeDocument/2006/relationships/image" Target="../media/image152.png"/><Relationship Id="rId28" Type="http://schemas.openxmlformats.org/officeDocument/2006/relationships/image" Target="../media/image165.png"/><Relationship Id="rId27" Type="http://schemas.openxmlformats.org/officeDocument/2006/relationships/image" Target="../media/image161.png"/><Relationship Id="rId5" Type="http://schemas.openxmlformats.org/officeDocument/2006/relationships/image" Target="../media/image145.png"/><Relationship Id="rId6" Type="http://schemas.openxmlformats.org/officeDocument/2006/relationships/hyperlink" Target="http://scratch.mit.edu/studios/487504" TargetMode="External"/><Relationship Id="rId29" Type="http://schemas.openxmlformats.org/officeDocument/2006/relationships/image" Target="../media/image133.png"/><Relationship Id="rId7" Type="http://schemas.openxmlformats.org/officeDocument/2006/relationships/image" Target="../media/image149.png"/><Relationship Id="rId8" Type="http://schemas.openxmlformats.org/officeDocument/2006/relationships/image" Target="../media/image72.png"/><Relationship Id="rId31" Type="http://schemas.openxmlformats.org/officeDocument/2006/relationships/image" Target="../media/image198.png"/><Relationship Id="rId30" Type="http://schemas.openxmlformats.org/officeDocument/2006/relationships/image" Target="../media/image155.png"/><Relationship Id="rId11" Type="http://schemas.openxmlformats.org/officeDocument/2006/relationships/image" Target="../media/image132.png"/><Relationship Id="rId10" Type="http://schemas.openxmlformats.org/officeDocument/2006/relationships/image" Target="../media/image137.png"/><Relationship Id="rId13" Type="http://schemas.openxmlformats.org/officeDocument/2006/relationships/image" Target="../media/image138.png"/><Relationship Id="rId12" Type="http://schemas.openxmlformats.org/officeDocument/2006/relationships/image" Target="../media/image135.png"/><Relationship Id="rId15" Type="http://schemas.openxmlformats.org/officeDocument/2006/relationships/image" Target="../media/image150.png"/><Relationship Id="rId14" Type="http://schemas.openxmlformats.org/officeDocument/2006/relationships/image" Target="../media/image186.png"/><Relationship Id="rId17" Type="http://schemas.openxmlformats.org/officeDocument/2006/relationships/image" Target="../media/image134.png"/><Relationship Id="rId16" Type="http://schemas.openxmlformats.org/officeDocument/2006/relationships/image" Target="../media/image136.png"/><Relationship Id="rId19" Type="http://schemas.openxmlformats.org/officeDocument/2006/relationships/image" Target="../media/image147.png"/><Relationship Id="rId18" Type="http://schemas.openxmlformats.org/officeDocument/2006/relationships/image" Target="../media/image156.png"/></Relationships>
</file>

<file path=ppt/slides/_rels/slide84.xml.rels><?xml version="1.0" encoding="UTF-8" standalone="yes"?><Relationships xmlns="http://schemas.openxmlformats.org/package/2006/relationships"><Relationship Id="rId20" Type="http://schemas.openxmlformats.org/officeDocument/2006/relationships/image" Target="../media/image171.png"/><Relationship Id="rId22" Type="http://schemas.openxmlformats.org/officeDocument/2006/relationships/image" Target="../media/image179.png"/><Relationship Id="rId21" Type="http://schemas.openxmlformats.org/officeDocument/2006/relationships/image" Target="../media/image177.png"/><Relationship Id="rId24" Type="http://schemas.openxmlformats.org/officeDocument/2006/relationships/image" Target="../media/image193.png"/><Relationship Id="rId23" Type="http://schemas.openxmlformats.org/officeDocument/2006/relationships/image" Target="../media/image197.png"/><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70.png"/><Relationship Id="rId4" Type="http://schemas.openxmlformats.org/officeDocument/2006/relationships/image" Target="../media/image153.png"/><Relationship Id="rId9" Type="http://schemas.openxmlformats.org/officeDocument/2006/relationships/image" Target="../media/image162.png"/><Relationship Id="rId26" Type="http://schemas.openxmlformats.org/officeDocument/2006/relationships/image" Target="../media/image201.png"/><Relationship Id="rId25" Type="http://schemas.openxmlformats.org/officeDocument/2006/relationships/image" Target="../media/image190.png"/><Relationship Id="rId28" Type="http://schemas.openxmlformats.org/officeDocument/2006/relationships/image" Target="../media/image241.png"/><Relationship Id="rId27" Type="http://schemas.openxmlformats.org/officeDocument/2006/relationships/image" Target="../media/image207.png"/><Relationship Id="rId5" Type="http://schemas.openxmlformats.org/officeDocument/2006/relationships/image" Target="../media/image158.png"/><Relationship Id="rId6" Type="http://schemas.openxmlformats.org/officeDocument/2006/relationships/hyperlink" Target="http://scratch.mit.edu/studios/487504" TargetMode="External"/><Relationship Id="rId29" Type="http://schemas.openxmlformats.org/officeDocument/2006/relationships/image" Target="../media/image167.png"/><Relationship Id="rId7" Type="http://schemas.openxmlformats.org/officeDocument/2006/relationships/image" Target="../media/image169.png"/><Relationship Id="rId8" Type="http://schemas.openxmlformats.org/officeDocument/2006/relationships/image" Target="../media/image175.png"/><Relationship Id="rId31" Type="http://schemas.openxmlformats.org/officeDocument/2006/relationships/image" Target="../media/image224.png"/><Relationship Id="rId30" Type="http://schemas.openxmlformats.org/officeDocument/2006/relationships/image" Target="../media/image172.png"/><Relationship Id="rId11" Type="http://schemas.openxmlformats.org/officeDocument/2006/relationships/image" Target="../media/image164.png"/><Relationship Id="rId33" Type="http://schemas.openxmlformats.org/officeDocument/2006/relationships/image" Target="../media/image210.png"/><Relationship Id="rId10" Type="http://schemas.openxmlformats.org/officeDocument/2006/relationships/image" Target="../media/image163.png"/><Relationship Id="rId32" Type="http://schemas.openxmlformats.org/officeDocument/2006/relationships/image" Target="../media/image182.png"/><Relationship Id="rId13" Type="http://schemas.openxmlformats.org/officeDocument/2006/relationships/image" Target="../media/image184.png"/><Relationship Id="rId12" Type="http://schemas.openxmlformats.org/officeDocument/2006/relationships/image" Target="../media/image183.png"/><Relationship Id="rId34" Type="http://schemas.openxmlformats.org/officeDocument/2006/relationships/image" Target="../media/image209.png"/><Relationship Id="rId15" Type="http://schemas.openxmlformats.org/officeDocument/2006/relationships/image" Target="../media/image173.png"/><Relationship Id="rId14" Type="http://schemas.openxmlformats.org/officeDocument/2006/relationships/image" Target="../media/image199.png"/><Relationship Id="rId17" Type="http://schemas.openxmlformats.org/officeDocument/2006/relationships/image" Target="../media/image166.png"/><Relationship Id="rId16" Type="http://schemas.openxmlformats.org/officeDocument/2006/relationships/image" Target="../media/image181.png"/><Relationship Id="rId19" Type="http://schemas.openxmlformats.org/officeDocument/2006/relationships/image" Target="../media/image160.png"/><Relationship Id="rId18" Type="http://schemas.openxmlformats.org/officeDocument/2006/relationships/image" Target="../media/image1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scratch.mit.edu/studios/218313" TargetMode="External"/><Relationship Id="rId4" Type="http://schemas.openxmlformats.org/officeDocument/2006/relationships/hyperlink" Target="http://scratch.mit.edu/projects/10859244" TargetMode="External"/><Relationship Id="rId5" Type="http://schemas.openxmlformats.org/officeDocument/2006/relationships/hyperlink" Target="http://scratch.mit.edu/studios/475615" TargetMode="External"/><Relationship Id="rId6" Type="http://schemas.openxmlformats.org/officeDocument/2006/relationships/image" Target="../media/image54.png"/><Relationship Id="rId7" Type="http://schemas.openxmlformats.org/officeDocument/2006/relationships/image" Target="../media/image1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hyperlink" Target="http://scratch.mit.edu/projects/10859244" TargetMode="External"/><Relationship Id="rId4" Type="http://schemas.openxmlformats.org/officeDocument/2006/relationships/hyperlink" Target="http://scratch.mit.edu/projects/2042755" TargetMode="External"/><Relationship Id="rId9" Type="http://schemas.openxmlformats.org/officeDocument/2006/relationships/image" Target="../media/image205.png"/><Relationship Id="rId5" Type="http://schemas.openxmlformats.org/officeDocument/2006/relationships/hyperlink" Target="http://youtu.be/uXq379XkhVw" TargetMode="External"/><Relationship Id="rId6" Type="http://schemas.openxmlformats.org/officeDocument/2006/relationships/hyperlink" Target="http://scratch.mit.edu/studios/475615" TargetMode="External"/><Relationship Id="rId7" Type="http://schemas.openxmlformats.org/officeDocument/2006/relationships/image" Target="../media/image178.png"/><Relationship Id="rId8" Type="http://schemas.openxmlformats.org/officeDocument/2006/relationships/image" Target="../media/image180.png"/><Relationship Id="rId11" Type="http://schemas.openxmlformats.org/officeDocument/2006/relationships/image" Target="../media/image194.png"/><Relationship Id="rId10" Type="http://schemas.openxmlformats.org/officeDocument/2006/relationships/image" Target="../media/image202.png"/><Relationship Id="rId12" Type="http://schemas.openxmlformats.org/officeDocument/2006/relationships/image" Target="../media/image2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hyperlink" Target="http://scratch.mit.edu/studios/475619" TargetMode="External"/><Relationship Id="rId4" Type="http://schemas.openxmlformats.org/officeDocument/2006/relationships/hyperlink" Target="http://bit.ly/scratchbackpack" TargetMode="External"/><Relationship Id="rId5" Type="http://schemas.openxmlformats.org/officeDocument/2006/relationships/image" Target="../media/image54.png"/><Relationship Id="rId6" Type="http://schemas.openxmlformats.org/officeDocument/2006/relationships/image" Target="../media/image1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hyperlink" Target="http://scratch.mit.edu/projects/25192711" TargetMode="External"/><Relationship Id="rId4" Type="http://schemas.openxmlformats.org/officeDocument/2006/relationships/hyperlink" Target="http://scratch.mit.edu/projects/1940443" TargetMode="External"/><Relationship Id="rId9" Type="http://schemas.openxmlformats.org/officeDocument/2006/relationships/hyperlink" Target="http://scratch.mit.edu/projects/25192991" TargetMode="External"/><Relationship Id="rId5" Type="http://schemas.openxmlformats.org/officeDocument/2006/relationships/hyperlink" Target="http://scratch.mit.edu/projects/1940445" TargetMode="External"/><Relationship Id="rId6" Type="http://schemas.openxmlformats.org/officeDocument/2006/relationships/hyperlink" Target="http://scratch.mit.edu/projects/25192659" TargetMode="External"/><Relationship Id="rId7" Type="http://schemas.openxmlformats.org/officeDocument/2006/relationships/hyperlink" Target="http://scratch.mit.edu/projects/25192935" TargetMode="External"/><Relationship Id="rId8" Type="http://schemas.openxmlformats.org/officeDocument/2006/relationships/hyperlink" Target="http://scratch.mit.edu/projects/1940456" TargetMode="External"/><Relationship Id="rId11" Type="http://schemas.openxmlformats.org/officeDocument/2006/relationships/hyperlink" Target="http://scratch.mit.edu/projects/1940450" TargetMode="External"/><Relationship Id="rId10" Type="http://schemas.openxmlformats.org/officeDocument/2006/relationships/hyperlink" Target="http://scratch.mit.edu/projects/1940453" TargetMode="External"/><Relationship Id="rId12" Type="http://schemas.openxmlformats.org/officeDocument/2006/relationships/hyperlink" Target="http://scratch.mit.edu/studios/475619"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hyperlink" Target="http://scratch.mit.edu/studios/487213" TargetMode="Externa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hyperlink" Target="http://scratch.mit.edu/studios/487213"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hyperlink" Target="http://scratch.mit.edu/studios/475634" TargetMode="External"/><Relationship Id="rId4" Type="http://schemas.openxmlformats.org/officeDocument/2006/relationships/image" Target="../media/image26.png"/><Relationship Id="rId5" Type="http://schemas.openxmlformats.org/officeDocument/2006/relationships/image" Target="../media/image1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hyperlink" Target="http://scratch.mit.edu/projects/24271192" TargetMode="External"/><Relationship Id="rId4" Type="http://schemas.openxmlformats.org/officeDocument/2006/relationships/hyperlink" Target="http://scratch.mit.edu/projects/24271303" TargetMode="External"/><Relationship Id="rId5" Type="http://schemas.openxmlformats.org/officeDocument/2006/relationships/hyperlink" Target="http://scratch.mit.edu/projects/24271446" TargetMode="External"/><Relationship Id="rId6" Type="http://schemas.openxmlformats.org/officeDocument/2006/relationships/hyperlink" Target="http://scratch.mit.edu/projects/24271475" TargetMode="External"/><Relationship Id="rId7" Type="http://schemas.openxmlformats.org/officeDocument/2006/relationships/hyperlink" Target="http://scratch.mit.edu/projects/24271560" TargetMode="External"/><Relationship Id="rId8" Type="http://schemas.openxmlformats.org/officeDocument/2006/relationships/hyperlink" Target="http://scratch.mit.edu/studios/475634/"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8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hyperlink" Target="http://scratched.gse.harvard.edu" TargetMode="External"/><Relationship Id="rId4" Type="http://schemas.openxmlformats.org/officeDocument/2006/relationships/image" Target="../media/image1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9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hyperlink" Target="http://wiki.scratch.mit.edu" TargetMode="External"/><Relationship Id="rId4" Type="http://schemas.openxmlformats.org/officeDocument/2006/relationships/hyperlink" Target="http://scratch.mit.edu/discuss" TargetMode="External"/><Relationship Id="rId5" Type="http://schemas.openxmlformats.org/officeDocument/2006/relationships/hyperlink" Target="http://scratch.mit.edu/info/faq" TargetMode="External"/><Relationship Id="rId6" Type="http://schemas.openxmlformats.org/officeDocument/2006/relationships/image" Target="../media/image54.png"/><Relationship Id="rId7" Type="http://schemas.openxmlformats.org/officeDocument/2006/relationships/image" Target="../media/image1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9.png"/><Relationship Id="rId4" Type="http://schemas.openxmlformats.org/officeDocument/2006/relationships/image" Target="../media/image18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nvSpPr>
        <p:spPr>
          <a:xfrm>
            <a:off x="933450" y="2320275"/>
            <a:ext cx="5905500" cy="68523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lang="en-US" sz="1600">
                <a:latin typeface="PT Sans Narrow"/>
                <a:ea typeface="PT Sans Narrow"/>
                <a:cs typeface="PT Sans Narrow"/>
                <a:sym typeface="PT Sans Narrow"/>
              </a:rPr>
              <a:t>Greetings, friends!</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rPr lang="en-US" sz="1600">
                <a:latin typeface="PT Sans Narrow"/>
                <a:ea typeface="PT Sans Narrow"/>
                <a:cs typeface="PT Sans Narrow"/>
                <a:sym typeface="PT Sans Narrow"/>
              </a:rPr>
              <a:t>Are you excited for </a:t>
            </a:r>
            <a:r>
              <a:rPr lang="en-US" sz="1600" u="sng">
                <a:solidFill>
                  <a:schemeClr val="hlink"/>
                </a:solidFill>
                <a:latin typeface="PT Sans Narrow"/>
                <a:ea typeface="PT Sans Narrow"/>
                <a:cs typeface="PT Sans Narrow"/>
                <a:sym typeface="PT Sans Narrow"/>
                <a:hlinkClick r:id="rId3"/>
              </a:rPr>
              <a:t>Scratch 3.0</a:t>
            </a:r>
            <a:r>
              <a:rPr lang="en-US" sz="1600">
                <a:latin typeface="PT Sans Narrow"/>
                <a:ea typeface="PT Sans Narrow"/>
                <a:cs typeface="PT Sans Narrow"/>
                <a:sym typeface="PT Sans Narrow"/>
              </a:rPr>
              <a:t>? We certainly are!</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rPr lang="en-US" sz="1600">
                <a:latin typeface="PT Sans Narrow"/>
                <a:ea typeface="PT Sans Narrow"/>
                <a:cs typeface="PT Sans Narrow"/>
                <a:sym typeface="PT Sans Narrow"/>
              </a:rPr>
              <a:t>In celebration of Scratch 3.0, we are hard at work developing a new version of our Creative Computing Curriculum Guide (CCCG). The first edition of the CCCG, for Scratch 1.4, was released in 2011. The second edition, for Scratch 2.0, was released in 2014. This third edition, for Scratch 3.0, will be released in early 2019. The new CCCG will be full of activities for playing and designing with Scratch, exploring the intersection of creativity and computing.</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rPr lang="en-US" sz="1600">
                <a:latin typeface="PT Sans Narrow"/>
                <a:ea typeface="PT Sans Narrow"/>
                <a:cs typeface="PT Sans Narrow"/>
                <a:sym typeface="PT Sans Narrow"/>
              </a:rPr>
              <a:t>But for those of you who are currently teaching with the CCCG, we wanted to make sure that you were still well supported while we finish up the third edition! So, in the interim, we're delighted to share a version of the second edition. The changes made to this edition include images of blocks and projects, and minor content revisions to reflect the new Scratch 3.0 website.</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rPr lang="en-US" sz="1600">
                <a:latin typeface="PT Sans Narrow"/>
                <a:ea typeface="PT Sans Narrow"/>
                <a:cs typeface="PT Sans Narrow"/>
                <a:sym typeface="PT Sans Narrow"/>
              </a:rPr>
              <a:t>We hope that this Scratch 3.0 version of the CCCG is helpful to you, until the next edition of the CCCG is ready. If you have any questions about the Creative Computing Curriculum Guide, please contact us at: scratched@gse.harvard.edu</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t/>
            </a:r>
            <a:endParaRPr sz="1600">
              <a:latin typeface="PT Sans Narrow"/>
              <a:ea typeface="PT Sans Narrow"/>
              <a:cs typeface="PT Sans Narrow"/>
              <a:sym typeface="PT Sans Narrow"/>
            </a:endParaRPr>
          </a:p>
          <a:p>
            <a:pPr indent="0" lvl="0" marL="0" rtl="0" algn="l">
              <a:spcBef>
                <a:spcPts val="640"/>
              </a:spcBef>
              <a:spcAft>
                <a:spcPts val="0"/>
              </a:spcAft>
              <a:buClr>
                <a:schemeClr val="dk1"/>
              </a:buClr>
              <a:buSzPts val="1100"/>
              <a:buFont typeface="Arial"/>
              <a:buNone/>
            </a:pPr>
            <a:r>
              <a:rPr lang="en-US" sz="1600">
                <a:latin typeface="PT Sans Narrow"/>
                <a:ea typeface="PT Sans Narrow"/>
                <a:cs typeface="PT Sans Narrow"/>
                <a:sym typeface="PT Sans Narrow"/>
              </a:rPr>
              <a:t>Yours in creativity and computing,</a:t>
            </a:r>
            <a:endParaRPr sz="1600">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US" sz="1600">
                <a:latin typeface="PT Sans Narrow"/>
                <a:ea typeface="PT Sans Narrow"/>
                <a:cs typeface="PT Sans Narrow"/>
                <a:sym typeface="PT Sans Narrow"/>
              </a:rPr>
              <a:t>Karen Brennan, Laura Peters, and Alexa Kutler</a:t>
            </a:r>
            <a:endParaRPr sz="1600">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US" sz="1600">
                <a:latin typeface="PT Sans Narrow"/>
                <a:ea typeface="PT Sans Narrow"/>
                <a:cs typeface="PT Sans Narrow"/>
                <a:sym typeface="PT Sans Narrow"/>
              </a:rPr>
              <a:t>The Creative Computing Lab at the Harvard Graduate School of Education</a:t>
            </a:r>
            <a:endParaRPr sz="1600">
              <a:latin typeface="PT Sans Narrow"/>
              <a:ea typeface="PT Sans Narrow"/>
              <a:cs typeface="PT Sans Narrow"/>
              <a:sym typeface="PT Sans Narrow"/>
            </a:endParaRPr>
          </a:p>
        </p:txBody>
      </p:sp>
      <p:pic>
        <p:nvPicPr>
          <p:cNvPr id="89" name="Google Shape;89;p13"/>
          <p:cNvPicPr preferRelativeResize="0"/>
          <p:nvPr/>
        </p:nvPicPr>
        <p:blipFill rotWithShape="1">
          <a:blip r:embed="rId4">
            <a:alphaModFix/>
          </a:blip>
          <a:srcRect b="23509" l="16666" r="16533" t="24189"/>
          <a:stretch/>
        </p:blipFill>
        <p:spPr>
          <a:xfrm>
            <a:off x="3173615" y="647675"/>
            <a:ext cx="1425182" cy="1444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2"/>
          <p:cNvSpPr/>
          <p:nvPr/>
        </p:nvSpPr>
        <p:spPr>
          <a:xfrm>
            <a:off x="455561" y="5721364"/>
            <a:ext cx="6854700" cy="3416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This guide was developed by members of the ScratchEd research team at the Harvard Graduate School of Education – Christan Balch, Michelle Chung, and Karen Brennan. Jeff Hawson provided editing support and inexhaustible enthusiasm.</a:t>
            </a:r>
            <a:endParaRPr>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 </a:t>
            </a:r>
            <a:endParaRPr>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The guide contents draw on a previous version of the Creative Computing Guide (released in 2011) and on the Creative Computing Online Workshop (hosted in 2013). These were made possible with support from the National Science Foundation through grant DRL-1019396, the Google CS4HS program, and the Code-to-Learn Foundation.</a:t>
            </a:r>
            <a:endParaRPr>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 </a:t>
            </a:r>
            <a:endParaRPr>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We are enormously appreciative of the numerous educators who have used the previous version of this guide and participated in workshops. In particular, we would like to thank the educators who extensively tested the first guide (Russell Clough, Judy Hoffman, Kara Kestner, Alvin Kroon, Melissa Nordmann, and Tyson Spraul) and the educators who extensively reviewed the current guide (Ingrid Gustafson, Megan Haddadi, Keledy Kenkel, Adam Scharfenberger, and LeeAnn Wells).</a:t>
            </a:r>
            <a:endParaRPr>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We are also greatly appreciative of our collaborators. We would like to thank Wendy Martin, Francisco Cervantes, and Bill Tally from Education Development Center’s Center for Children &amp; Technology, and Mitch Resnick from the MIT Media Lab for their extensive contributions in developing the computational thinking framework and resources. We would like to thank the many amazing Harvard Graduate School of Education interns who have contributed to the guide development over the past several years since the initial version in 2011, including Vanity Gee, Vanessa Gennarelli, Mylo Lam, Tomoko Matsukawa, Aaron Morris, Matthew Ong, Roshanak Razavi, Mary Jo Madda, Eric Schilling, and Elizabeth Woodbury.</a:t>
            </a:r>
            <a:endParaRPr>
              <a:latin typeface="PT Sans Narrow"/>
              <a:ea typeface="PT Sans Narrow"/>
              <a:cs typeface="PT Sans Narrow"/>
              <a:sym typeface="PT Sans Narrow"/>
            </a:endParaRPr>
          </a:p>
        </p:txBody>
      </p:sp>
      <p:grpSp>
        <p:nvGrpSpPr>
          <p:cNvPr id="283" name="Google Shape;283;p22"/>
          <p:cNvGrpSpPr/>
          <p:nvPr/>
        </p:nvGrpSpPr>
        <p:grpSpPr>
          <a:xfrm>
            <a:off x="478207" y="1350068"/>
            <a:ext cx="6836901" cy="3389458"/>
            <a:chOff x="478207" y="1293333"/>
            <a:chExt cx="6836901" cy="3389458"/>
          </a:xfrm>
        </p:grpSpPr>
        <p:grpSp>
          <p:nvGrpSpPr>
            <p:cNvPr id="284" name="Google Shape;284;p22"/>
            <p:cNvGrpSpPr/>
            <p:nvPr/>
          </p:nvGrpSpPr>
          <p:grpSpPr>
            <a:xfrm>
              <a:off x="478207" y="1388577"/>
              <a:ext cx="3443109" cy="3261985"/>
              <a:chOff x="478207" y="1388577"/>
              <a:chExt cx="3443109" cy="3261985"/>
            </a:xfrm>
          </p:grpSpPr>
          <p:grpSp>
            <p:nvGrpSpPr>
              <p:cNvPr id="285" name="Google Shape;285;p22"/>
              <p:cNvGrpSpPr/>
              <p:nvPr/>
            </p:nvGrpSpPr>
            <p:grpSpPr>
              <a:xfrm>
                <a:off x="478207" y="1388580"/>
                <a:ext cx="1568100" cy="1470300"/>
                <a:chOff x="478207" y="6598025"/>
                <a:chExt cx="1568100" cy="1470300"/>
              </a:xfrm>
            </p:grpSpPr>
            <p:sp>
              <p:nvSpPr>
                <p:cNvPr id="286" name="Google Shape;286;p22"/>
                <p:cNvSpPr/>
                <p:nvPr/>
              </p:nvSpPr>
              <p:spPr>
                <a:xfrm>
                  <a:off x="527161" y="6598025"/>
                  <a:ext cx="1470300" cy="14703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22"/>
                <p:cNvSpPr txBox="1"/>
                <p:nvPr/>
              </p:nvSpPr>
              <p:spPr>
                <a:xfrm>
                  <a:off x="478207" y="6871526"/>
                  <a:ext cx="15681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USE AS MUCH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OR AS LITTLE AS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YOU LIKE</a:t>
                  </a:r>
                  <a:endParaRPr b="1">
                    <a:latin typeface="PT Sans Narrow"/>
                    <a:ea typeface="PT Sans Narrow"/>
                    <a:cs typeface="PT Sans Narrow"/>
                    <a:sym typeface="PT Sans Narrow"/>
                  </a:endParaRPr>
                </a:p>
              </p:txBody>
            </p:sp>
          </p:grpSp>
          <p:grpSp>
            <p:nvGrpSpPr>
              <p:cNvPr id="288" name="Google Shape;288;p22"/>
              <p:cNvGrpSpPr/>
              <p:nvPr/>
            </p:nvGrpSpPr>
            <p:grpSpPr>
              <a:xfrm>
                <a:off x="2353216" y="1388577"/>
                <a:ext cx="1568100" cy="1470300"/>
                <a:chOff x="2239986" y="6598022"/>
                <a:chExt cx="1568100" cy="1470300"/>
              </a:xfrm>
            </p:grpSpPr>
            <p:sp>
              <p:nvSpPr>
                <p:cNvPr id="289" name="Google Shape;289;p22"/>
                <p:cNvSpPr/>
                <p:nvPr/>
              </p:nvSpPr>
              <p:spPr>
                <a:xfrm>
                  <a:off x="2288940" y="6598022"/>
                  <a:ext cx="1470300" cy="14703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22"/>
                <p:cNvSpPr txBox="1"/>
                <p:nvPr/>
              </p:nvSpPr>
              <p:spPr>
                <a:xfrm>
                  <a:off x="2239986" y="6871526"/>
                  <a:ext cx="15681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DESIGN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NEW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ACTIVITIES</a:t>
                  </a:r>
                  <a:endParaRPr b="1">
                    <a:latin typeface="PT Sans Narrow"/>
                    <a:ea typeface="PT Sans Narrow"/>
                    <a:cs typeface="PT Sans Narrow"/>
                    <a:sym typeface="PT Sans Narrow"/>
                  </a:endParaRPr>
                </a:p>
              </p:txBody>
            </p:sp>
          </p:grpSp>
          <p:grpSp>
            <p:nvGrpSpPr>
              <p:cNvPr id="291" name="Google Shape;291;p22"/>
              <p:cNvGrpSpPr/>
              <p:nvPr/>
            </p:nvGrpSpPr>
            <p:grpSpPr>
              <a:xfrm>
                <a:off x="478207" y="3180262"/>
                <a:ext cx="1568100" cy="1470300"/>
                <a:chOff x="4001765" y="6598024"/>
                <a:chExt cx="1568100" cy="1470300"/>
              </a:xfrm>
            </p:grpSpPr>
            <p:sp>
              <p:nvSpPr>
                <p:cNvPr id="292" name="Google Shape;292;p22"/>
                <p:cNvSpPr/>
                <p:nvPr/>
              </p:nvSpPr>
              <p:spPr>
                <a:xfrm>
                  <a:off x="4050719" y="6598024"/>
                  <a:ext cx="1470300" cy="14703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22"/>
                <p:cNvSpPr txBox="1"/>
                <p:nvPr/>
              </p:nvSpPr>
              <p:spPr>
                <a:xfrm>
                  <a:off x="4001765" y="6871525"/>
                  <a:ext cx="15681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REMIX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INCLUDED ACTIVITIES</a:t>
                  </a:r>
                  <a:endParaRPr b="1">
                    <a:latin typeface="PT Sans Narrow"/>
                    <a:ea typeface="PT Sans Narrow"/>
                    <a:cs typeface="PT Sans Narrow"/>
                    <a:sym typeface="PT Sans Narrow"/>
                  </a:endParaRPr>
                </a:p>
              </p:txBody>
            </p:sp>
          </p:grpSp>
          <p:grpSp>
            <p:nvGrpSpPr>
              <p:cNvPr id="294" name="Google Shape;294;p22"/>
              <p:cNvGrpSpPr/>
              <p:nvPr/>
            </p:nvGrpSpPr>
            <p:grpSpPr>
              <a:xfrm>
                <a:off x="2353215" y="3179699"/>
                <a:ext cx="1568100" cy="1470300"/>
                <a:chOff x="5763543" y="6597461"/>
                <a:chExt cx="1568100" cy="1470300"/>
              </a:xfrm>
            </p:grpSpPr>
            <p:sp>
              <p:nvSpPr>
                <p:cNvPr id="295" name="Google Shape;295;p22"/>
                <p:cNvSpPr/>
                <p:nvPr/>
              </p:nvSpPr>
              <p:spPr>
                <a:xfrm>
                  <a:off x="5812497" y="6597461"/>
                  <a:ext cx="1470300" cy="1470300"/>
                </a:xfrm>
                <a:prstGeom prst="ellipse">
                  <a:avLst/>
                </a:prstGeom>
                <a:no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22"/>
                <p:cNvSpPr txBox="1"/>
                <p:nvPr/>
              </p:nvSpPr>
              <p:spPr>
                <a:xfrm>
                  <a:off x="5763543" y="6870961"/>
                  <a:ext cx="1568100" cy="92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PT Sans Narrow"/>
                      <a:ea typeface="PT Sans Narrow"/>
                      <a:cs typeface="PT Sans Narrow"/>
                      <a:sym typeface="PT Sans Narrow"/>
                    </a:rPr>
                    <a:t>CHOOSE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800">
                      <a:solidFill>
                        <a:schemeClr val="dk1"/>
                      </a:solidFill>
                      <a:latin typeface="PT Sans Narrow"/>
                      <a:ea typeface="PT Sans Narrow"/>
                      <a:cs typeface="PT Sans Narrow"/>
                      <a:sym typeface="PT Sans Narrow"/>
                    </a:rPr>
                    <a:t>YOUR OWN ADVENTURE!</a:t>
                  </a:r>
                  <a:endParaRPr b="1">
                    <a:latin typeface="PT Sans Narrow"/>
                    <a:ea typeface="PT Sans Narrow"/>
                    <a:cs typeface="PT Sans Narrow"/>
                    <a:sym typeface="PT Sans Narrow"/>
                  </a:endParaRPr>
                </a:p>
              </p:txBody>
            </p:sp>
          </p:grpSp>
        </p:grpSp>
        <p:grpSp>
          <p:nvGrpSpPr>
            <p:cNvPr id="297" name="Google Shape;297;p22"/>
            <p:cNvGrpSpPr/>
            <p:nvPr/>
          </p:nvGrpSpPr>
          <p:grpSpPr>
            <a:xfrm>
              <a:off x="4139008" y="1293333"/>
              <a:ext cx="3176100" cy="3389458"/>
              <a:chOff x="4139008" y="1293333"/>
              <a:chExt cx="3176100" cy="3389458"/>
            </a:xfrm>
          </p:grpSpPr>
          <p:sp>
            <p:nvSpPr>
              <p:cNvPr id="298" name="Google Shape;298;p22"/>
              <p:cNvSpPr/>
              <p:nvPr/>
            </p:nvSpPr>
            <p:spPr>
              <a:xfrm>
                <a:off x="4139008" y="1293333"/>
                <a:ext cx="3176100" cy="224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chemeClr val="dk1"/>
                    </a:solidFill>
                    <a:latin typeface="PT Sans Narrow"/>
                    <a:ea typeface="PT Sans Narrow"/>
                    <a:cs typeface="PT Sans Narrow"/>
                    <a:sym typeface="PT Sans Narrow"/>
                  </a:rPr>
                  <a:t>We encourage you to use as much or as little of the guide as you like, to design new activities, and to remix the included activities. No matter your prior experience or expertise, we think of every educator as a co-designer of the Creative Computing experience. We would love to learn about what you’re doing, so we encourage you to document and share your experiences with us and with other educators via the ScratchEd community at </a:t>
                </a:r>
                <a:br>
                  <a:rPr lang="en-US" sz="1300">
                    <a:solidFill>
                      <a:schemeClr val="dk1"/>
                    </a:solidFill>
                    <a:latin typeface="PT Sans Narrow"/>
                    <a:ea typeface="PT Sans Narrow"/>
                    <a:cs typeface="PT Sans Narrow"/>
                    <a:sym typeface="PT Sans Narrow"/>
                  </a:rPr>
                </a:br>
                <a:r>
                  <a:rPr lang="en-US" sz="1300">
                    <a:solidFill>
                      <a:schemeClr val="dk1"/>
                    </a:solidFill>
                    <a:latin typeface="PT Sans Narrow"/>
                    <a:ea typeface="PT Sans Narrow"/>
                    <a:cs typeface="PT Sans Narrow"/>
                    <a:sym typeface="PT Sans Narrow"/>
                  </a:rPr>
                  <a:t>http://scratched.gse.harvard.edu</a:t>
                </a:r>
                <a:endParaRPr sz="1300">
                  <a:solidFill>
                    <a:schemeClr val="dk1"/>
                  </a:solidFill>
                  <a:latin typeface="PT Sans Narrow"/>
                  <a:ea typeface="PT Sans Narrow"/>
                  <a:cs typeface="PT Sans Narrow"/>
                  <a:sym typeface="PT Sans Narrow"/>
                </a:endParaRPr>
              </a:p>
            </p:txBody>
          </p:sp>
          <p:sp>
            <p:nvSpPr>
              <p:cNvPr id="299" name="Google Shape;299;p22"/>
              <p:cNvSpPr/>
              <p:nvPr/>
            </p:nvSpPr>
            <p:spPr>
              <a:xfrm>
                <a:off x="4203175" y="3540091"/>
                <a:ext cx="3031500" cy="1142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We are releasing this guide under a Creative Commons Attribution-ShareAlike license, which means that you are completely free to use, change, and share this work, as long as you provide appropriate attribution and give others access to any derivative works. </a:t>
                </a:r>
                <a:endParaRPr sz="1200">
                  <a:latin typeface="PT Sans Narrow"/>
                  <a:ea typeface="PT Sans Narrow"/>
                  <a:cs typeface="PT Sans Narrow"/>
                  <a:sym typeface="PT Sans Narrow"/>
                </a:endParaRPr>
              </a:p>
            </p:txBody>
          </p:sp>
        </p:grpSp>
      </p:grpSp>
      <p:sp>
        <p:nvSpPr>
          <p:cNvPr id="300" name="Google Shape;300;p22"/>
          <p:cNvSpPr txBox="1"/>
          <p:nvPr/>
        </p:nvSpPr>
        <p:spPr>
          <a:xfrm>
            <a:off x="7267576" y="9517900"/>
            <a:ext cx="364200" cy="535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i="0" lang="en-US" sz="1600">
                <a:solidFill>
                  <a:srgbClr val="888888"/>
                </a:solidFill>
                <a:latin typeface="PT Sans Narrow"/>
                <a:ea typeface="PT Sans Narrow"/>
                <a:cs typeface="PT Sans Narrow"/>
                <a:sym typeface="PT Sans Narrow"/>
              </a:rPr>
              <a:t>5</a:t>
            </a:r>
            <a:endParaRPr i="0" sz="1600">
              <a:solidFill>
                <a:srgbClr val="888888"/>
              </a:solidFill>
              <a:latin typeface="PT Sans Narrow"/>
              <a:ea typeface="PT Sans Narrow"/>
              <a:cs typeface="PT Sans Narrow"/>
              <a:sym typeface="PT Sans Narrow"/>
            </a:endParaRPr>
          </a:p>
        </p:txBody>
      </p:sp>
      <p:grpSp>
        <p:nvGrpSpPr>
          <p:cNvPr id="301" name="Google Shape;301;p22"/>
          <p:cNvGrpSpPr/>
          <p:nvPr/>
        </p:nvGrpSpPr>
        <p:grpSpPr>
          <a:xfrm>
            <a:off x="-1" y="665650"/>
            <a:ext cx="7582200" cy="479700"/>
            <a:chOff x="-1" y="665650"/>
            <a:chExt cx="7582200" cy="479700"/>
          </a:xfrm>
        </p:grpSpPr>
        <p:sp>
          <p:nvSpPr>
            <p:cNvPr id="302" name="Google Shape;302;p22"/>
            <p:cNvSpPr/>
            <p:nvPr/>
          </p:nvSpPr>
          <p:spPr>
            <a:xfrm>
              <a:off x="-1" y="665650"/>
              <a:ext cx="75822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22"/>
            <p:cNvSpPr txBox="1"/>
            <p:nvPr/>
          </p:nvSpPr>
          <p:spPr>
            <a:xfrm>
              <a:off x="2719970" y="683567"/>
              <a:ext cx="45951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HOW SHOULD I USE THIS GUIDE?</a:t>
              </a:r>
              <a:endParaRPr b="1" sz="2400">
                <a:solidFill>
                  <a:schemeClr val="lt1"/>
                </a:solidFill>
                <a:latin typeface="PT Sans Narrow"/>
                <a:ea typeface="PT Sans Narrow"/>
                <a:cs typeface="PT Sans Narrow"/>
                <a:sym typeface="PT Sans Narrow"/>
              </a:endParaRPr>
            </a:p>
          </p:txBody>
        </p:sp>
      </p:grpSp>
      <p:grpSp>
        <p:nvGrpSpPr>
          <p:cNvPr id="304" name="Google Shape;304;p22"/>
          <p:cNvGrpSpPr/>
          <p:nvPr/>
        </p:nvGrpSpPr>
        <p:grpSpPr>
          <a:xfrm>
            <a:off x="-1" y="5079931"/>
            <a:ext cx="7582200" cy="479700"/>
            <a:chOff x="-1" y="5079931"/>
            <a:chExt cx="7582200" cy="479700"/>
          </a:xfrm>
        </p:grpSpPr>
        <p:sp>
          <p:nvSpPr>
            <p:cNvPr id="305" name="Google Shape;305;p22"/>
            <p:cNvSpPr/>
            <p:nvPr/>
          </p:nvSpPr>
          <p:spPr>
            <a:xfrm>
              <a:off x="-1" y="5079931"/>
              <a:ext cx="75822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22"/>
            <p:cNvSpPr txBox="1"/>
            <p:nvPr/>
          </p:nvSpPr>
          <p:spPr>
            <a:xfrm>
              <a:off x="2719970" y="5097848"/>
              <a:ext cx="45951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WHERE DID THIS GUIDE COME FROM?</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3" name="Shape 3213"/>
        <p:cNvGrpSpPr/>
        <p:nvPr/>
      </p:nvGrpSpPr>
      <p:grpSpPr>
        <a:xfrm>
          <a:off x="0" y="0"/>
          <a:ext cx="0" cy="0"/>
          <a:chOff x="0" y="0"/>
          <a:chExt cx="0" cy="0"/>
        </a:xfrm>
      </p:grpSpPr>
      <p:pic>
        <p:nvPicPr>
          <p:cNvPr descr="Unit5roundtwo.png" id="3214" name="Google Shape;3214;p112"/>
          <p:cNvPicPr preferRelativeResize="0"/>
          <p:nvPr/>
        </p:nvPicPr>
        <p:blipFill rotWithShape="1">
          <a:blip r:embed="rId3">
            <a:alphaModFix/>
          </a:blip>
          <a:srcRect b="0" l="0" r="0" t="0"/>
          <a:stretch/>
        </p:blipFill>
        <p:spPr>
          <a:xfrm>
            <a:off x="4875" y="0"/>
            <a:ext cx="7762675" cy="10058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9" name="Shape 3219"/>
        <p:cNvGrpSpPr/>
        <p:nvPr/>
      </p:nvGrpSpPr>
      <p:grpSpPr>
        <a:xfrm>
          <a:off x="0" y="0"/>
          <a:ext cx="0" cy="0"/>
          <a:chOff x="0" y="0"/>
          <a:chExt cx="0" cy="0"/>
        </a:xfrm>
      </p:grpSpPr>
      <p:sp>
        <p:nvSpPr>
          <p:cNvPr id="3220" name="Google Shape;3220;p113"/>
          <p:cNvSpPr txBox="1"/>
          <p:nvPr/>
        </p:nvSpPr>
        <p:spPr>
          <a:xfrm>
            <a:off x="551125" y="3328599"/>
            <a:ext cx="3231300" cy="3756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Use the Advanced Concepts, Video Sensing examples, and Cloning examples studios to show examples and help students get familiar with blocks that control video sensing and cloning. Optionally, have the Advanced Concepts handout available to guide students.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explore the code of example programs to create a project that experiments with one or more of the advanced concepts (video sensing, cloning).</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share their explorations with others. We suggest hosting design demo presentations. Optionally, have students add their projects to the Advanced Concepts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3221" name="Google Shape;3221;p113"/>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3222" name="Google Shape;3222;p113"/>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3223" name="Google Shape;3223;p113"/>
          <p:cNvSpPr txBox="1"/>
          <p:nvPr/>
        </p:nvSpPr>
        <p:spPr>
          <a:xfrm>
            <a:off x="4214625" y="795405"/>
            <a:ext cx="2999848" cy="1600438"/>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gain more fluency with computational concepts (events, parallelism, data) and practices (experimenting and iterating, testing and debugging, reusing and remixing, abstracting and modularizing) by creating a project exploring video sensing or cloning</a:t>
            </a:r>
            <a:endParaRPr sz="1200">
              <a:solidFill>
                <a:schemeClr val="dk1"/>
              </a:solidFill>
              <a:latin typeface="PT Sans Narrow"/>
              <a:ea typeface="PT Sans Narrow"/>
              <a:cs typeface="PT Sans Narrow"/>
              <a:sym typeface="PT Sans Narrow"/>
            </a:endParaRPr>
          </a:p>
        </p:txBody>
      </p:sp>
      <p:sp>
        <p:nvSpPr>
          <p:cNvPr id="3224" name="Google Shape;3224;p113"/>
          <p:cNvSpPr txBox="1"/>
          <p:nvPr/>
        </p:nvSpPr>
        <p:spPr>
          <a:xfrm>
            <a:off x="1181201" y="647673"/>
            <a:ext cx="2815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ADVANCED </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CONCEPTS</a:t>
            </a:r>
            <a:endParaRPr b="1">
              <a:latin typeface="PT Sans Narrow"/>
              <a:ea typeface="PT Sans Narrow"/>
              <a:cs typeface="PT Sans Narrow"/>
              <a:sym typeface="PT Sans Narrow"/>
            </a:endParaRPr>
          </a:p>
        </p:txBody>
      </p:sp>
      <p:sp>
        <p:nvSpPr>
          <p:cNvPr id="3225" name="Google Shape;3225;p113"/>
          <p:cNvSpPr txBox="1"/>
          <p:nvPr/>
        </p:nvSpPr>
        <p:spPr>
          <a:xfrm>
            <a:off x="4104925" y="3328600"/>
            <a:ext cx="3210300" cy="15696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Advanced Concepts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http://scratch.mit.edu/studios/221311</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Video Sensing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Video Sensing examples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http://scratch.mit.edu/studios/201435</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Cloning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Cloning examples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5"/>
              </a:rPr>
              <a:t>http://scratch.mit.edu/studios/201437</a:t>
            </a:r>
            <a:endParaRPr>
              <a:latin typeface="PT Sans Narrow"/>
              <a:ea typeface="PT Sans Narrow"/>
              <a:cs typeface="PT Sans Narrow"/>
              <a:sym typeface="PT Sans Narrow"/>
            </a:endParaRPr>
          </a:p>
        </p:txBody>
      </p:sp>
      <p:sp>
        <p:nvSpPr>
          <p:cNvPr id="3226" name="Google Shape;3226;p113"/>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227" name="Google Shape;3227;p113"/>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nvGrpSpPr>
          <p:cNvPr id="3228" name="Google Shape;3228;p113"/>
          <p:cNvGrpSpPr/>
          <p:nvPr/>
        </p:nvGrpSpPr>
        <p:grpSpPr>
          <a:xfrm>
            <a:off x="4007796" y="5015583"/>
            <a:ext cx="3328429" cy="1142017"/>
            <a:chOff x="3992282" y="2832776"/>
            <a:chExt cx="3328429" cy="1142017"/>
          </a:xfrm>
        </p:grpSpPr>
        <p:sp>
          <p:nvSpPr>
            <p:cNvPr id="3229" name="Google Shape;3229;p113"/>
            <p:cNvSpPr txBox="1"/>
            <p:nvPr/>
          </p:nvSpPr>
          <p:spPr>
            <a:xfrm>
              <a:off x="4089411" y="3328593"/>
              <a:ext cx="3231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Which advanced concept(s) did you choose to explore?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your strategy for learning more about the concept(s) you selected?</a:t>
              </a:r>
              <a:endParaRPr>
                <a:latin typeface="PT Sans Narrow"/>
                <a:ea typeface="PT Sans Narrow"/>
                <a:cs typeface="PT Sans Narrow"/>
                <a:sym typeface="PT Sans Narrow"/>
              </a:endParaRPr>
            </a:p>
          </p:txBody>
        </p:sp>
        <p:sp>
          <p:nvSpPr>
            <p:cNvPr id="3230" name="Google Shape;3230;p11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231" name="Google Shape;3231;p11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3232" name="Google Shape;3232;p113"/>
          <p:cNvSpPr txBox="1"/>
          <p:nvPr/>
        </p:nvSpPr>
        <p:spPr>
          <a:xfrm>
            <a:off x="4104925" y="6779175"/>
            <a:ext cx="3210300" cy="461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projects explore one or more of the advanced concept(s)?</a:t>
            </a:r>
            <a:endParaRPr sz="1200">
              <a:solidFill>
                <a:schemeClr val="dk1"/>
              </a:solidFill>
              <a:latin typeface="PT Sans Narrow"/>
              <a:ea typeface="PT Sans Narrow"/>
              <a:cs typeface="PT Sans Narrow"/>
              <a:sym typeface="PT Sans Narrow"/>
            </a:endParaRPr>
          </a:p>
        </p:txBody>
      </p:sp>
      <p:sp>
        <p:nvSpPr>
          <p:cNvPr id="3233" name="Google Shape;3233;p113"/>
          <p:cNvSpPr txBox="1"/>
          <p:nvPr/>
        </p:nvSpPr>
        <p:spPr>
          <a:xfrm>
            <a:off x="4007796" y="627489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234" name="Google Shape;3234;p113"/>
          <p:cNvCxnSpPr/>
          <p:nvPr/>
        </p:nvCxnSpPr>
        <p:spPr>
          <a:xfrm flipH="1" rot="10800000">
            <a:off x="4104914" y="6614207"/>
            <a:ext cx="3117152" cy="8523"/>
          </a:xfrm>
          <a:prstGeom prst="straightConnector1">
            <a:avLst/>
          </a:prstGeom>
          <a:noFill/>
          <a:ln cap="flat" cmpd="sng" w="9525">
            <a:solidFill>
              <a:schemeClr val="dk1"/>
            </a:solidFill>
            <a:prstDash val="solid"/>
            <a:round/>
            <a:headEnd len="sm" w="sm" type="none"/>
            <a:tailEnd len="sm" w="sm" type="none"/>
          </a:ln>
        </p:spPr>
      </p:cxnSp>
      <p:sp>
        <p:nvSpPr>
          <p:cNvPr id="3235" name="Google Shape;3235;p113"/>
          <p:cNvSpPr txBox="1"/>
          <p:nvPr/>
        </p:nvSpPr>
        <p:spPr>
          <a:xfrm>
            <a:off x="3012723" y="19623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3236" name="Google Shape;3236;p113"/>
          <p:cNvPicPr preferRelativeResize="0"/>
          <p:nvPr/>
        </p:nvPicPr>
        <p:blipFill rotWithShape="1">
          <a:blip r:embed="rId6">
            <a:alphaModFix/>
          </a:blip>
          <a:srcRect b="0" l="0" r="0" t="0"/>
          <a:stretch/>
        </p:blipFill>
        <p:spPr>
          <a:xfrm>
            <a:off x="2751275" y="2020545"/>
            <a:ext cx="329112" cy="329112"/>
          </a:xfrm>
          <a:prstGeom prst="rect">
            <a:avLst/>
          </a:prstGeom>
          <a:noFill/>
          <a:ln>
            <a:noFill/>
          </a:ln>
        </p:spPr>
      </p:pic>
      <p:grpSp>
        <p:nvGrpSpPr>
          <p:cNvPr id="3237" name="Google Shape;3237;p113"/>
          <p:cNvGrpSpPr/>
          <p:nvPr/>
        </p:nvGrpSpPr>
        <p:grpSpPr>
          <a:xfrm>
            <a:off x="457995" y="7630731"/>
            <a:ext cx="6857205" cy="352518"/>
            <a:chOff x="457995" y="7630731"/>
            <a:chExt cx="6857205" cy="352518"/>
          </a:xfrm>
        </p:grpSpPr>
        <p:sp>
          <p:nvSpPr>
            <p:cNvPr id="3238" name="Google Shape;3238;p11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239" name="Google Shape;3239;p11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240" name="Google Shape;3240;p11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3241" name="Google Shape;3241;p11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242" name="Google Shape;3242;p113"/>
          <p:cNvSpPr txBox="1"/>
          <p:nvPr/>
        </p:nvSpPr>
        <p:spPr>
          <a:xfrm>
            <a:off x="551129" y="8142739"/>
            <a:ext cx="3231204" cy="830997"/>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Students who want to explore the video sensing feature will require a computer with a webcam.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Remind students that the backpack tool can be used to borrow and remix code from example projects. </a:t>
            </a:r>
            <a:endParaRPr sz="1200">
              <a:solidFill>
                <a:schemeClr val="dk1"/>
              </a:solidFill>
              <a:latin typeface="PT Sans Narrow"/>
              <a:ea typeface="PT Sans Narrow"/>
              <a:cs typeface="PT Sans Narrow"/>
              <a:sym typeface="PT Sans Narrow"/>
            </a:endParaRPr>
          </a:p>
        </p:txBody>
      </p:sp>
      <p:sp>
        <p:nvSpPr>
          <p:cNvPr id="3243" name="Google Shape;3243;p11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96</a:t>
            </a:r>
            <a:endParaRPr b="0" i="0" sz="1200">
              <a:solidFill>
                <a:srgbClr val="888888"/>
              </a:solidFill>
              <a:latin typeface="Carme"/>
              <a:ea typeface="Carme"/>
              <a:cs typeface="Carme"/>
              <a:sym typeface="Carme"/>
            </a:endParaRPr>
          </a:p>
        </p:txBody>
      </p:sp>
      <p:grpSp>
        <p:nvGrpSpPr>
          <p:cNvPr id="3244" name="Google Shape;3244;p113"/>
          <p:cNvGrpSpPr/>
          <p:nvPr/>
        </p:nvGrpSpPr>
        <p:grpSpPr>
          <a:xfrm>
            <a:off x="551130" y="0"/>
            <a:ext cx="493616" cy="2791875"/>
            <a:chOff x="551130" y="0"/>
            <a:chExt cx="493616" cy="2791875"/>
          </a:xfrm>
        </p:grpSpPr>
        <p:pic>
          <p:nvPicPr>
            <p:cNvPr descr="Unit5activity.png" id="3245" name="Google Shape;3245;p113"/>
            <p:cNvPicPr preferRelativeResize="0"/>
            <p:nvPr/>
          </p:nvPicPr>
          <p:blipFill rotWithShape="1">
            <a:blip r:embed="rId7">
              <a:alphaModFix/>
            </a:blip>
            <a:srcRect b="0" l="0" r="0" t="0"/>
            <a:stretch/>
          </p:blipFill>
          <p:spPr>
            <a:xfrm>
              <a:off x="551130" y="0"/>
              <a:ext cx="493616" cy="2791875"/>
            </a:xfrm>
            <a:prstGeom prst="rect">
              <a:avLst/>
            </a:prstGeom>
            <a:noFill/>
            <a:ln>
              <a:noFill/>
            </a:ln>
          </p:spPr>
        </p:pic>
        <p:sp>
          <p:nvSpPr>
            <p:cNvPr id="3246" name="Google Shape;3246;p113"/>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5  ACTIVITY</a:t>
              </a:r>
              <a:endParaRPr b="1" sz="2400">
                <a:solidFill>
                  <a:schemeClr val="lt1"/>
                </a:solidFill>
                <a:latin typeface="PT Sans Narrow"/>
                <a:ea typeface="PT Sans Narrow"/>
                <a:cs typeface="PT Sans Narrow"/>
                <a:sym typeface="PT Sans Narrow"/>
              </a:endParaRPr>
            </a:p>
          </p:txBody>
        </p:sp>
      </p:grpSp>
      <p:sp>
        <p:nvSpPr>
          <p:cNvPr id="3247" name="Google Shape;3247;p11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2" name="Shape 3252"/>
        <p:cNvGrpSpPr/>
        <p:nvPr/>
      </p:nvGrpSpPr>
      <p:grpSpPr>
        <a:xfrm>
          <a:off x="0" y="0"/>
          <a:ext cx="0" cy="0"/>
          <a:chOff x="0" y="0"/>
          <a:chExt cx="0" cy="0"/>
        </a:xfrm>
      </p:grpSpPr>
      <p:pic>
        <p:nvPicPr>
          <p:cNvPr descr="Unit5advconcepts.png" id="3253" name="Google Shape;3253;p114"/>
          <p:cNvPicPr preferRelativeResize="0"/>
          <p:nvPr/>
        </p:nvPicPr>
        <p:blipFill rotWithShape="1">
          <a:blip r:embed="rId3">
            <a:alphaModFix/>
          </a:blip>
          <a:srcRect b="0" l="0" r="0" t="0"/>
          <a:stretch/>
        </p:blipFill>
        <p:spPr>
          <a:xfrm>
            <a:off x="0" y="0"/>
            <a:ext cx="7762685" cy="1004582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8" name="Shape 3258"/>
        <p:cNvGrpSpPr/>
        <p:nvPr/>
      </p:nvGrpSpPr>
      <p:grpSpPr>
        <a:xfrm>
          <a:off x="0" y="0"/>
          <a:ext cx="0" cy="0"/>
          <a:chOff x="0" y="0"/>
          <a:chExt cx="0" cy="0"/>
        </a:xfrm>
      </p:grpSpPr>
      <p:grpSp>
        <p:nvGrpSpPr>
          <p:cNvPr id="3259" name="Google Shape;3259;p115"/>
          <p:cNvGrpSpPr/>
          <p:nvPr/>
        </p:nvGrpSpPr>
        <p:grpSpPr>
          <a:xfrm>
            <a:off x="430853" y="673069"/>
            <a:ext cx="2815942" cy="2553756"/>
            <a:chOff x="459240" y="673069"/>
            <a:chExt cx="2815942" cy="2553756"/>
          </a:xfrm>
        </p:grpSpPr>
        <p:sp>
          <p:nvSpPr>
            <p:cNvPr id="3260" name="Google Shape;3260;p115"/>
            <p:cNvSpPr txBox="1"/>
            <p:nvPr/>
          </p:nvSpPr>
          <p:spPr>
            <a:xfrm>
              <a:off x="459240" y="673069"/>
              <a:ext cx="281594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PT Sans Narrow"/>
                  <a:ea typeface="PT Sans Narrow"/>
                  <a:cs typeface="PT Sans Narrow"/>
                  <a:sym typeface="PT Sans Narrow"/>
                </a:rPr>
                <a:t>VIDEO SENSING</a:t>
              </a:r>
              <a:endParaRPr b="1">
                <a:latin typeface="PT Sans Narrow"/>
                <a:ea typeface="PT Sans Narrow"/>
                <a:cs typeface="PT Sans Narrow"/>
                <a:sym typeface="PT Sans Narrow"/>
              </a:endParaRPr>
            </a:p>
          </p:txBody>
        </p:sp>
        <p:grpSp>
          <p:nvGrpSpPr>
            <p:cNvPr id="3261" name="Google Shape;3261;p115"/>
            <p:cNvGrpSpPr/>
            <p:nvPr/>
          </p:nvGrpSpPr>
          <p:grpSpPr>
            <a:xfrm>
              <a:off x="463062" y="1520727"/>
              <a:ext cx="2432400" cy="1706098"/>
              <a:chOff x="427477" y="1520727"/>
              <a:chExt cx="2432400" cy="1706098"/>
            </a:xfrm>
          </p:grpSpPr>
          <p:sp>
            <p:nvSpPr>
              <p:cNvPr id="3262" name="Google Shape;3262;p115"/>
              <p:cNvSpPr txBox="1"/>
              <p:nvPr/>
            </p:nvSpPr>
            <p:spPr>
              <a:xfrm>
                <a:off x="538370" y="1520727"/>
                <a:ext cx="2159128" cy="553998"/>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USE VIDEO SENSING IN YOUR SCRATCH PROJECTS?</a:t>
                </a:r>
                <a:endParaRPr b="1" sz="1200">
                  <a:solidFill>
                    <a:schemeClr val="dk1"/>
                  </a:solidFill>
                  <a:latin typeface="PT Sans Narrow"/>
                  <a:ea typeface="PT Sans Narrow"/>
                  <a:cs typeface="PT Sans Narrow"/>
                  <a:sym typeface="PT Sans Narrow"/>
                </a:endParaRPr>
              </a:p>
            </p:txBody>
          </p:sp>
          <p:sp>
            <p:nvSpPr>
              <p:cNvPr id="3263" name="Google Shape;3263;p115"/>
              <p:cNvSpPr txBox="1"/>
              <p:nvPr/>
            </p:nvSpPr>
            <p:spPr>
              <a:xfrm>
                <a:off x="427477" y="2211025"/>
                <a:ext cx="24324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PT Sans Narrow"/>
                    <a:ea typeface="PT Sans Narrow"/>
                    <a:cs typeface="PT Sans Narrow"/>
                    <a:sym typeface="PT Sans Narrow"/>
                  </a:rPr>
                  <a:t>Did you know that you can make your Scratch projects interactive through a webcam? Explore this advanced Scratch concept by creating a project that incorporates the video sensing feature.</a:t>
                </a:r>
                <a:endParaRPr sz="1200">
                  <a:solidFill>
                    <a:srgbClr val="000000"/>
                  </a:solidFill>
                  <a:latin typeface="PT Sans Narrow"/>
                  <a:ea typeface="PT Sans Narrow"/>
                  <a:cs typeface="PT Sans Narrow"/>
                  <a:sym typeface="PT Sans Narrow"/>
                </a:endParaRPr>
              </a:p>
            </p:txBody>
          </p:sp>
        </p:grpSp>
      </p:grpSp>
      <p:grpSp>
        <p:nvGrpSpPr>
          <p:cNvPr id="3264" name="Google Shape;3264;p115"/>
          <p:cNvGrpSpPr/>
          <p:nvPr/>
        </p:nvGrpSpPr>
        <p:grpSpPr>
          <a:xfrm>
            <a:off x="426076" y="3857808"/>
            <a:ext cx="2971815" cy="2134520"/>
            <a:chOff x="426076" y="3857808"/>
            <a:chExt cx="2971815" cy="2134520"/>
          </a:xfrm>
        </p:grpSpPr>
        <p:sp>
          <p:nvSpPr>
            <p:cNvPr id="3265" name="Google Shape;3265;p115"/>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3266" name="Google Shape;3266;p115"/>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sp>
          <p:nvSpPr>
            <p:cNvPr id="3267" name="Google Shape;3267;p115"/>
            <p:cNvSpPr txBox="1"/>
            <p:nvPr/>
          </p:nvSpPr>
          <p:spPr>
            <a:xfrm>
              <a:off x="426076" y="4228628"/>
              <a:ext cx="2885100" cy="17637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Open an existing Scratch project or start a new project to add video sensing.</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Click on Extensions.</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Click on Video Sensing.</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Check out blocks for video sensing in the Sensing category.</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video on, turn video, and set video transparency to blocks to program your project to sense video motion.</a:t>
              </a:r>
              <a:endParaRPr>
                <a:latin typeface="PT Sans Narrow"/>
                <a:ea typeface="PT Sans Narrow"/>
                <a:cs typeface="PT Sans Narrow"/>
                <a:sym typeface="PT Sans Narrow"/>
              </a:endParaRPr>
            </a:p>
          </p:txBody>
        </p:sp>
      </p:grpSp>
      <p:sp>
        <p:nvSpPr>
          <p:cNvPr id="3268" name="Google Shape;3268;p115"/>
          <p:cNvSpPr txBox="1"/>
          <p:nvPr/>
        </p:nvSpPr>
        <p:spPr>
          <a:xfrm>
            <a:off x="350922" y="8538745"/>
            <a:ext cx="3981791" cy="1015663"/>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Make sure your webcam is connected! Test it out using the turn video on block.</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If you’re feeling a little stuck, that’s okay! Explore some of the other projects in the Video Sensing studio to see how they use the video blocks or use the Tips Window to learn more about video sensing.</a:t>
            </a:r>
            <a:endParaRPr sz="1100">
              <a:solidFill>
                <a:schemeClr val="dk1"/>
              </a:solidFill>
              <a:latin typeface="PT Sans Narrow"/>
              <a:ea typeface="PT Sans Narrow"/>
              <a:cs typeface="PT Sans Narrow"/>
              <a:sym typeface="PT Sans Narrow"/>
            </a:endParaRPr>
          </a:p>
        </p:txBody>
      </p:sp>
      <p:grpSp>
        <p:nvGrpSpPr>
          <p:cNvPr id="3269" name="Google Shape;3269;p115"/>
          <p:cNvGrpSpPr/>
          <p:nvPr/>
        </p:nvGrpSpPr>
        <p:grpSpPr>
          <a:xfrm>
            <a:off x="0" y="7871074"/>
            <a:ext cx="7772400" cy="532604"/>
            <a:chOff x="0" y="7871074"/>
            <a:chExt cx="7772400" cy="532604"/>
          </a:xfrm>
        </p:grpSpPr>
        <p:sp>
          <p:nvSpPr>
            <p:cNvPr id="3270" name="Google Shape;3270;p115"/>
            <p:cNvSpPr/>
            <p:nvPr/>
          </p:nvSpPr>
          <p:spPr>
            <a:xfrm>
              <a:off x="0" y="7871074"/>
              <a:ext cx="7772400" cy="410457"/>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1" name="Google Shape;3271;p115"/>
            <p:cNvSpPr/>
            <p:nvPr/>
          </p:nvSpPr>
          <p:spPr>
            <a:xfrm>
              <a:off x="2103948" y="8077594"/>
              <a:ext cx="381000" cy="326084"/>
            </a:xfrm>
            <a:prstGeom prst="diamond">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2" name="Google Shape;3272;p115"/>
            <p:cNvSpPr/>
            <p:nvPr/>
          </p:nvSpPr>
          <p:spPr>
            <a:xfrm>
              <a:off x="5990149" y="8066025"/>
              <a:ext cx="381000" cy="326084"/>
            </a:xfrm>
            <a:prstGeom prst="diamond">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3" name="Google Shape;3273;p115"/>
            <p:cNvSpPr txBox="1"/>
            <p:nvPr/>
          </p:nvSpPr>
          <p:spPr>
            <a:xfrm>
              <a:off x="0" y="7879206"/>
              <a:ext cx="458889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3274" name="Google Shape;3274;p115"/>
            <p:cNvSpPr txBox="1"/>
            <p:nvPr/>
          </p:nvSpPr>
          <p:spPr>
            <a:xfrm>
              <a:off x="4588898" y="7884633"/>
              <a:ext cx="318350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rme"/>
                  <a:ea typeface="Carme"/>
                  <a:cs typeface="Carme"/>
                  <a:sym typeface="Carme"/>
                </a:rPr>
                <a:t>FINISHED?</a:t>
              </a:r>
              <a:endParaRPr b="1" sz="1800">
                <a:solidFill>
                  <a:schemeClr val="lt1"/>
                </a:solidFill>
                <a:latin typeface="Carme"/>
                <a:ea typeface="Carme"/>
                <a:cs typeface="Carme"/>
                <a:sym typeface="Carme"/>
              </a:endParaRPr>
            </a:p>
          </p:txBody>
        </p:sp>
      </p:grpSp>
      <p:sp>
        <p:nvSpPr>
          <p:cNvPr id="3275" name="Google Shape;3275;p115"/>
          <p:cNvSpPr txBox="1"/>
          <p:nvPr/>
        </p:nvSpPr>
        <p:spPr>
          <a:xfrm>
            <a:off x="4845083" y="8597365"/>
            <a:ext cx="2639449" cy="1015663"/>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Add your project to the Advanced Concepts studio: </a:t>
            </a:r>
            <a:r>
              <a:rPr lang="en-US" sz="1100" u="sng">
                <a:solidFill>
                  <a:schemeClr val="hlink"/>
                </a:solidFill>
                <a:latin typeface="PT Sans Narrow"/>
                <a:ea typeface="PT Sans Narrow"/>
                <a:cs typeface="PT Sans Narrow"/>
                <a:sym typeface="PT Sans Narrow"/>
                <a:hlinkClick r:id="rId3"/>
              </a:rPr>
              <a:t>http://scratch.mit.edu/studios/221311</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Add video sensing to one of your past projects!</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Help a neighbor!</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Remix a project in the Video Sensing studio.</a:t>
            </a:r>
            <a:endParaRPr sz="1100">
              <a:latin typeface="PT Sans Narrow"/>
              <a:ea typeface="PT Sans Narrow"/>
              <a:cs typeface="PT Sans Narrow"/>
              <a:sym typeface="PT Sans Narrow"/>
            </a:endParaRPr>
          </a:p>
        </p:txBody>
      </p:sp>
      <p:cxnSp>
        <p:nvCxnSpPr>
          <p:cNvPr id="3276" name="Google Shape;3276;p115"/>
          <p:cNvCxnSpPr/>
          <p:nvPr/>
        </p:nvCxnSpPr>
        <p:spPr>
          <a:xfrm>
            <a:off x="4588898" y="8355163"/>
            <a:ext cx="0" cy="1527722"/>
          </a:xfrm>
          <a:prstGeom prst="straightConnector1">
            <a:avLst/>
          </a:prstGeom>
          <a:noFill/>
          <a:ln cap="flat" cmpd="sng" w="9525">
            <a:solidFill>
              <a:srgbClr val="7F7F7F"/>
            </a:solidFill>
            <a:prstDash val="dash"/>
            <a:round/>
            <a:headEnd len="sm" w="sm" type="none"/>
            <a:tailEnd len="sm" w="sm" type="none"/>
          </a:ln>
        </p:spPr>
      </p:cxnSp>
      <p:grpSp>
        <p:nvGrpSpPr>
          <p:cNvPr id="3277" name="Google Shape;3277;p115"/>
          <p:cNvGrpSpPr/>
          <p:nvPr/>
        </p:nvGrpSpPr>
        <p:grpSpPr>
          <a:xfrm>
            <a:off x="3913063" y="755848"/>
            <a:ext cx="3425613" cy="2557028"/>
            <a:chOff x="3720024" y="835228"/>
            <a:chExt cx="3425613" cy="2557028"/>
          </a:xfrm>
        </p:grpSpPr>
        <p:pic>
          <p:nvPicPr>
            <p:cNvPr descr="Screen Shot 2014-07-18 at 12.23.10 PM.png" id="3278" name="Google Shape;3278;p115"/>
            <p:cNvPicPr preferRelativeResize="0"/>
            <p:nvPr/>
          </p:nvPicPr>
          <p:blipFill rotWithShape="1">
            <a:blip r:embed="rId4">
              <a:alphaModFix/>
            </a:blip>
            <a:srcRect b="0" l="0" r="0" t="0"/>
            <a:stretch/>
          </p:blipFill>
          <p:spPr>
            <a:xfrm>
              <a:off x="3721508" y="2150103"/>
              <a:ext cx="1670084" cy="1239358"/>
            </a:xfrm>
            <a:prstGeom prst="rect">
              <a:avLst/>
            </a:prstGeom>
            <a:noFill/>
            <a:ln cap="flat" cmpd="sng" w="57150">
              <a:solidFill>
                <a:schemeClr val="lt1"/>
              </a:solidFill>
              <a:prstDash val="solid"/>
              <a:round/>
              <a:headEnd len="sm" w="sm" type="none"/>
              <a:tailEnd len="sm" w="sm" type="none"/>
            </a:ln>
          </p:spPr>
        </p:pic>
        <p:pic>
          <p:nvPicPr>
            <p:cNvPr descr="Screen Shot 2014-07-18 at 12.26.01 PM.png" id="3279" name="Google Shape;3279;p115"/>
            <p:cNvPicPr preferRelativeResize="0"/>
            <p:nvPr/>
          </p:nvPicPr>
          <p:blipFill rotWithShape="1">
            <a:blip r:embed="rId5">
              <a:alphaModFix/>
            </a:blip>
            <a:srcRect b="19137" l="1190" r="916" t="1605"/>
            <a:stretch/>
          </p:blipFill>
          <p:spPr>
            <a:xfrm>
              <a:off x="3720024" y="835229"/>
              <a:ext cx="1667328" cy="1237553"/>
            </a:xfrm>
            <a:prstGeom prst="rect">
              <a:avLst/>
            </a:prstGeom>
            <a:noFill/>
            <a:ln cap="flat" cmpd="sng" w="57150">
              <a:solidFill>
                <a:schemeClr val="lt1"/>
              </a:solidFill>
              <a:prstDash val="solid"/>
              <a:round/>
              <a:headEnd len="sm" w="sm" type="none"/>
              <a:tailEnd len="sm" w="sm" type="none"/>
            </a:ln>
          </p:spPr>
        </p:pic>
        <p:pic>
          <p:nvPicPr>
            <p:cNvPr descr="Screen Shot 2014-07-18 at 12.09.08 PM.png" id="3280" name="Google Shape;3280;p115"/>
            <p:cNvPicPr preferRelativeResize="0"/>
            <p:nvPr/>
          </p:nvPicPr>
          <p:blipFill rotWithShape="1">
            <a:blip r:embed="rId6">
              <a:alphaModFix/>
            </a:blip>
            <a:srcRect b="19020" l="741" r="1509" t="4359"/>
            <a:stretch/>
          </p:blipFill>
          <p:spPr>
            <a:xfrm>
              <a:off x="5474251" y="835228"/>
              <a:ext cx="1671385" cy="1237595"/>
            </a:xfrm>
            <a:prstGeom prst="rect">
              <a:avLst/>
            </a:prstGeom>
            <a:noFill/>
            <a:ln cap="flat" cmpd="sng" w="57150">
              <a:solidFill>
                <a:schemeClr val="lt1"/>
              </a:solidFill>
              <a:prstDash val="solid"/>
              <a:round/>
              <a:headEnd len="sm" w="sm" type="none"/>
              <a:tailEnd len="sm" w="sm" type="none"/>
            </a:ln>
          </p:spPr>
        </p:pic>
        <p:pic>
          <p:nvPicPr>
            <p:cNvPr descr="Screen Shot 2014-07-18 at 11.50.55 AM.png" id="3281" name="Google Shape;3281;p115"/>
            <p:cNvPicPr preferRelativeResize="0"/>
            <p:nvPr/>
          </p:nvPicPr>
          <p:blipFill rotWithShape="1">
            <a:blip r:embed="rId7">
              <a:alphaModFix/>
            </a:blip>
            <a:srcRect b="6164" l="2718" r="0" t="3396"/>
            <a:stretch/>
          </p:blipFill>
          <p:spPr>
            <a:xfrm>
              <a:off x="5474251" y="2150103"/>
              <a:ext cx="1670660" cy="1242153"/>
            </a:xfrm>
            <a:prstGeom prst="rect">
              <a:avLst/>
            </a:prstGeom>
            <a:noFill/>
            <a:ln cap="flat" cmpd="sng" w="57150">
              <a:solidFill>
                <a:schemeClr val="lt1"/>
              </a:solidFill>
              <a:prstDash val="solid"/>
              <a:round/>
              <a:headEnd len="sm" w="sm" type="none"/>
              <a:tailEnd len="sm" w="sm" type="none"/>
            </a:ln>
          </p:spPr>
        </p:pic>
      </p:grpSp>
      <p:pic>
        <p:nvPicPr>
          <p:cNvPr id="3282" name="Google Shape;3282;p115"/>
          <p:cNvPicPr preferRelativeResize="0"/>
          <p:nvPr/>
        </p:nvPicPr>
        <p:blipFill>
          <a:blip r:embed="rId8">
            <a:alphaModFix/>
          </a:blip>
          <a:stretch>
            <a:fillRect/>
          </a:stretch>
        </p:blipFill>
        <p:spPr>
          <a:xfrm>
            <a:off x="6010075" y="5912399"/>
            <a:ext cx="1623125" cy="1576350"/>
          </a:xfrm>
          <a:prstGeom prst="rect">
            <a:avLst/>
          </a:prstGeom>
          <a:noFill/>
          <a:ln>
            <a:noFill/>
          </a:ln>
        </p:spPr>
      </p:pic>
      <p:pic>
        <p:nvPicPr>
          <p:cNvPr id="3283" name="Google Shape;3283;p115"/>
          <p:cNvPicPr preferRelativeResize="0"/>
          <p:nvPr/>
        </p:nvPicPr>
        <p:blipFill rotWithShape="1">
          <a:blip r:embed="rId9">
            <a:alphaModFix/>
          </a:blip>
          <a:srcRect b="0" l="25123" r="25488" t="0"/>
          <a:stretch/>
        </p:blipFill>
        <p:spPr>
          <a:xfrm>
            <a:off x="4009840" y="3800638"/>
            <a:ext cx="3232068" cy="1729450"/>
          </a:xfrm>
          <a:prstGeom prst="rect">
            <a:avLst/>
          </a:prstGeom>
          <a:noFill/>
          <a:ln>
            <a:noFill/>
          </a:ln>
        </p:spPr>
      </p:pic>
      <p:pic>
        <p:nvPicPr>
          <p:cNvPr id="3284" name="Google Shape;3284;p115"/>
          <p:cNvPicPr preferRelativeResize="0"/>
          <p:nvPr/>
        </p:nvPicPr>
        <p:blipFill>
          <a:blip r:embed="rId10">
            <a:alphaModFix/>
          </a:blip>
          <a:stretch>
            <a:fillRect/>
          </a:stretch>
        </p:blipFill>
        <p:spPr>
          <a:xfrm>
            <a:off x="3269176" y="5680157"/>
            <a:ext cx="2639450" cy="204081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9" name="Shape 3289"/>
        <p:cNvGrpSpPr/>
        <p:nvPr/>
      </p:nvGrpSpPr>
      <p:grpSpPr>
        <a:xfrm>
          <a:off x="0" y="0"/>
          <a:ext cx="0" cy="0"/>
          <a:chOff x="0" y="0"/>
          <a:chExt cx="0" cy="0"/>
        </a:xfrm>
      </p:grpSpPr>
      <p:pic>
        <p:nvPicPr>
          <p:cNvPr descr="Screen Shot 2014-07-28 at 1.25.15 PM.png" id="3290" name="Google Shape;3290;p116"/>
          <p:cNvPicPr preferRelativeResize="0"/>
          <p:nvPr/>
        </p:nvPicPr>
        <p:blipFill rotWithShape="1">
          <a:blip r:embed="rId3">
            <a:alphaModFix/>
          </a:blip>
          <a:srcRect b="0" l="0" r="0" t="0"/>
          <a:stretch/>
        </p:blipFill>
        <p:spPr>
          <a:xfrm>
            <a:off x="3649827" y="755849"/>
            <a:ext cx="3618981" cy="2717999"/>
          </a:xfrm>
          <a:prstGeom prst="rect">
            <a:avLst/>
          </a:prstGeom>
          <a:noFill/>
          <a:ln>
            <a:noFill/>
          </a:ln>
        </p:spPr>
      </p:pic>
      <p:grpSp>
        <p:nvGrpSpPr>
          <p:cNvPr id="3291" name="Google Shape;3291;p116"/>
          <p:cNvGrpSpPr/>
          <p:nvPr/>
        </p:nvGrpSpPr>
        <p:grpSpPr>
          <a:xfrm>
            <a:off x="426076" y="3857808"/>
            <a:ext cx="2971821" cy="1894314"/>
            <a:chOff x="426076" y="3857808"/>
            <a:chExt cx="2971821" cy="1894314"/>
          </a:xfrm>
        </p:grpSpPr>
        <p:sp>
          <p:nvSpPr>
            <p:cNvPr id="3292" name="Google Shape;3292;p116"/>
            <p:cNvSpPr txBox="1"/>
            <p:nvPr/>
          </p:nvSpPr>
          <p:spPr>
            <a:xfrm>
              <a:off x="444691"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3293" name="Google Shape;3293;p116"/>
            <p:cNvCxnSpPr/>
            <p:nvPr/>
          </p:nvCxnSpPr>
          <p:spPr>
            <a:xfrm flipH="1" rot="10800000">
              <a:off x="535219" y="4194252"/>
              <a:ext cx="2717679" cy="2"/>
            </a:xfrm>
            <a:prstGeom prst="straightConnector1">
              <a:avLst/>
            </a:prstGeom>
            <a:noFill/>
            <a:ln cap="flat" cmpd="sng" w="9525">
              <a:solidFill>
                <a:schemeClr val="dk1"/>
              </a:solidFill>
              <a:prstDash val="solid"/>
              <a:round/>
              <a:headEnd len="sm" w="sm" type="none"/>
              <a:tailEnd len="sm" w="sm" type="none"/>
            </a:ln>
          </p:spPr>
        </p:cxnSp>
        <p:sp>
          <p:nvSpPr>
            <p:cNvPr id="3294" name="Google Shape;3294;p116"/>
            <p:cNvSpPr txBox="1"/>
            <p:nvPr/>
          </p:nvSpPr>
          <p:spPr>
            <a:xfrm>
              <a:off x="426076" y="4228628"/>
              <a:ext cx="2885167" cy="1523494"/>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Open an existing Scratch project or start a new project to experiment with cloning.</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Check out blocks for cloning in the Control category.</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the blocks to create clones of your sprite. Define behaviors for what your cloned sprites will do.</a:t>
              </a:r>
              <a:endParaRPr>
                <a:latin typeface="PT Sans Narrow"/>
                <a:ea typeface="PT Sans Narrow"/>
                <a:cs typeface="PT Sans Narrow"/>
                <a:sym typeface="PT Sans Narrow"/>
              </a:endParaRPr>
            </a:p>
          </p:txBody>
        </p:sp>
      </p:grpSp>
      <p:sp>
        <p:nvSpPr>
          <p:cNvPr id="3295" name="Google Shape;3295;p116"/>
          <p:cNvSpPr txBox="1"/>
          <p:nvPr/>
        </p:nvSpPr>
        <p:spPr>
          <a:xfrm>
            <a:off x="350922" y="8597365"/>
            <a:ext cx="3981791" cy="1200329"/>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If you can’t see your clone initially, check if the original sprite is in the same location – it might be covering the clone! Program your original sprite or the clone to move or go to different locations so you can see them.</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Stuck? That’s okay! Explore some of the other projects in the Cloning Studio to see how they use cloning or search in the Tips Window to learn more about the Create Clone and When I start as a Clone blocks.</a:t>
            </a:r>
            <a:endParaRPr sz="1100">
              <a:latin typeface="PT Sans Narrow"/>
              <a:ea typeface="PT Sans Narrow"/>
              <a:cs typeface="PT Sans Narrow"/>
              <a:sym typeface="PT Sans Narrow"/>
            </a:endParaRPr>
          </a:p>
        </p:txBody>
      </p:sp>
      <p:sp>
        <p:nvSpPr>
          <p:cNvPr id="3296" name="Google Shape;3296;p116"/>
          <p:cNvSpPr txBox="1"/>
          <p:nvPr/>
        </p:nvSpPr>
        <p:spPr>
          <a:xfrm>
            <a:off x="4845083" y="8597365"/>
            <a:ext cx="2639449" cy="1015663"/>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Add your project to the Cloning studio: </a:t>
            </a:r>
            <a:endParaRPr sz="1100">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a:t>
            </a:r>
            <a:r>
              <a:rPr lang="en-US" sz="1100" u="sng">
                <a:solidFill>
                  <a:schemeClr val="hlink"/>
                </a:solidFill>
                <a:latin typeface="PT Sans Narrow"/>
                <a:ea typeface="PT Sans Narrow"/>
                <a:cs typeface="PT Sans Narrow"/>
                <a:sym typeface="PT Sans Narrow"/>
                <a:hlinkClick r:id="rId4"/>
              </a:rPr>
              <a:t>http://scratch.mit.edu/studios/201437</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Add cloning to one of your past projects!</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Help a neighbor!</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Remix a project in the Cloning studio.</a:t>
            </a:r>
            <a:endParaRPr sz="1100">
              <a:solidFill>
                <a:schemeClr val="dk1"/>
              </a:solidFill>
              <a:latin typeface="PT Sans Narrow"/>
              <a:ea typeface="PT Sans Narrow"/>
              <a:cs typeface="PT Sans Narrow"/>
              <a:sym typeface="PT Sans Narrow"/>
            </a:endParaRPr>
          </a:p>
        </p:txBody>
      </p:sp>
      <p:cxnSp>
        <p:nvCxnSpPr>
          <p:cNvPr id="3297" name="Google Shape;3297;p116"/>
          <p:cNvCxnSpPr/>
          <p:nvPr/>
        </p:nvCxnSpPr>
        <p:spPr>
          <a:xfrm>
            <a:off x="4588898" y="8355163"/>
            <a:ext cx="0" cy="1527722"/>
          </a:xfrm>
          <a:prstGeom prst="straightConnector1">
            <a:avLst/>
          </a:prstGeom>
          <a:noFill/>
          <a:ln cap="flat" cmpd="sng" w="9525">
            <a:solidFill>
              <a:srgbClr val="7F7F7F"/>
            </a:solidFill>
            <a:prstDash val="dash"/>
            <a:round/>
            <a:headEnd len="sm" w="sm" type="none"/>
            <a:tailEnd len="sm" w="sm" type="none"/>
          </a:ln>
        </p:spPr>
      </p:cxnSp>
      <p:sp>
        <p:nvSpPr>
          <p:cNvPr id="3298" name="Google Shape;3298;p116"/>
          <p:cNvSpPr txBox="1"/>
          <p:nvPr/>
        </p:nvSpPr>
        <p:spPr>
          <a:xfrm>
            <a:off x="430853" y="621237"/>
            <a:ext cx="2815942"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PT Sans Narrow"/>
                <a:ea typeface="PT Sans Narrow"/>
                <a:cs typeface="PT Sans Narrow"/>
                <a:sym typeface="PT Sans Narrow"/>
              </a:rPr>
              <a:t>CLONING</a:t>
            </a:r>
            <a:endParaRPr b="1" sz="3600">
              <a:latin typeface="PT Sans Narrow"/>
              <a:ea typeface="PT Sans Narrow"/>
              <a:cs typeface="PT Sans Narrow"/>
              <a:sym typeface="PT Sans Narrow"/>
            </a:endParaRPr>
          </a:p>
        </p:txBody>
      </p:sp>
      <p:grpSp>
        <p:nvGrpSpPr>
          <p:cNvPr id="3299" name="Google Shape;3299;p116"/>
          <p:cNvGrpSpPr/>
          <p:nvPr/>
        </p:nvGrpSpPr>
        <p:grpSpPr>
          <a:xfrm>
            <a:off x="434671" y="1520727"/>
            <a:ext cx="2357171" cy="2259958"/>
            <a:chOff x="427473" y="1520727"/>
            <a:chExt cx="2357171" cy="2259958"/>
          </a:xfrm>
        </p:grpSpPr>
        <p:sp>
          <p:nvSpPr>
            <p:cNvPr id="3300" name="Google Shape;3300;p116"/>
            <p:cNvSpPr txBox="1"/>
            <p:nvPr/>
          </p:nvSpPr>
          <p:spPr>
            <a:xfrm>
              <a:off x="538370" y="1520727"/>
              <a:ext cx="2159128" cy="553998"/>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USE CLONING IN YOUR SCRATCH PROJECTS?</a:t>
              </a:r>
              <a:endParaRPr b="1" sz="1200">
                <a:solidFill>
                  <a:schemeClr val="dk1"/>
                </a:solidFill>
                <a:latin typeface="PT Sans Narrow"/>
                <a:ea typeface="PT Sans Narrow"/>
                <a:cs typeface="PT Sans Narrow"/>
                <a:sym typeface="PT Sans Narrow"/>
              </a:endParaRPr>
            </a:p>
          </p:txBody>
        </p:sp>
        <p:sp>
          <p:nvSpPr>
            <p:cNvPr id="3301" name="Google Shape;3301;p116"/>
            <p:cNvSpPr txBox="1"/>
            <p:nvPr/>
          </p:nvSpPr>
          <p:spPr>
            <a:xfrm>
              <a:off x="427473" y="2211025"/>
              <a:ext cx="2357171"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PT Sans Narrow"/>
                  <a:ea typeface="PT Sans Narrow"/>
                  <a:cs typeface="PT Sans Narrow"/>
                  <a:sym typeface="PT Sans Narrow"/>
                </a:rPr>
                <a:t>Cloning is an easy way to create multiples of the same sprite. You can use cloning to make many objects and create cool effects in a project.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rgbClr val="000000"/>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rgbClr val="000000"/>
                  </a:solidFill>
                  <a:latin typeface="PT Sans Narrow"/>
                  <a:ea typeface="PT Sans Narrow"/>
                  <a:cs typeface="PT Sans Narrow"/>
                  <a:sym typeface="PT Sans Narrow"/>
                </a:rPr>
                <a:t>Explore this advanced Scratch concept by creating a project that incorporates the cloning</a:t>
              </a:r>
              <a:r>
                <a:rPr i="1" lang="en-US" sz="1200">
                  <a:solidFill>
                    <a:srgbClr val="000000"/>
                  </a:solidFill>
                  <a:latin typeface="PT Sans Narrow"/>
                  <a:ea typeface="PT Sans Narrow"/>
                  <a:cs typeface="PT Sans Narrow"/>
                  <a:sym typeface="PT Sans Narrow"/>
                </a:rPr>
                <a:t> </a:t>
              </a:r>
              <a:r>
                <a:rPr lang="en-US" sz="1200">
                  <a:solidFill>
                    <a:srgbClr val="000000"/>
                  </a:solidFill>
                  <a:latin typeface="PT Sans Narrow"/>
                  <a:ea typeface="PT Sans Narrow"/>
                  <a:cs typeface="PT Sans Narrow"/>
                  <a:sym typeface="PT Sans Narrow"/>
                </a:rPr>
                <a:t>feature.</a:t>
              </a:r>
              <a:endParaRPr sz="1200">
                <a:solidFill>
                  <a:srgbClr val="000000"/>
                </a:solidFill>
                <a:latin typeface="PT Sans Narrow"/>
                <a:ea typeface="PT Sans Narrow"/>
                <a:cs typeface="PT Sans Narrow"/>
                <a:sym typeface="PT Sans Narrow"/>
              </a:endParaRPr>
            </a:p>
          </p:txBody>
        </p:sp>
      </p:grpSp>
      <p:grpSp>
        <p:nvGrpSpPr>
          <p:cNvPr id="3302" name="Google Shape;3302;p116"/>
          <p:cNvGrpSpPr/>
          <p:nvPr/>
        </p:nvGrpSpPr>
        <p:grpSpPr>
          <a:xfrm>
            <a:off x="0" y="7871074"/>
            <a:ext cx="7772400" cy="532604"/>
            <a:chOff x="0" y="7871074"/>
            <a:chExt cx="7772400" cy="532604"/>
          </a:xfrm>
        </p:grpSpPr>
        <p:sp>
          <p:nvSpPr>
            <p:cNvPr id="3303" name="Google Shape;3303;p116"/>
            <p:cNvSpPr/>
            <p:nvPr/>
          </p:nvSpPr>
          <p:spPr>
            <a:xfrm>
              <a:off x="0" y="7871074"/>
              <a:ext cx="7772400" cy="410457"/>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4" name="Google Shape;3304;p116"/>
            <p:cNvSpPr/>
            <p:nvPr/>
          </p:nvSpPr>
          <p:spPr>
            <a:xfrm>
              <a:off x="2103948" y="8077594"/>
              <a:ext cx="381000" cy="326084"/>
            </a:xfrm>
            <a:prstGeom prst="diamond">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5" name="Google Shape;3305;p116"/>
            <p:cNvSpPr/>
            <p:nvPr/>
          </p:nvSpPr>
          <p:spPr>
            <a:xfrm>
              <a:off x="5990149" y="8066025"/>
              <a:ext cx="381000" cy="326084"/>
            </a:xfrm>
            <a:prstGeom prst="diamond">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6" name="Google Shape;3306;p116"/>
            <p:cNvSpPr txBox="1"/>
            <p:nvPr/>
          </p:nvSpPr>
          <p:spPr>
            <a:xfrm>
              <a:off x="0" y="7879206"/>
              <a:ext cx="458889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3307" name="Google Shape;3307;p116"/>
            <p:cNvSpPr txBox="1"/>
            <p:nvPr/>
          </p:nvSpPr>
          <p:spPr>
            <a:xfrm>
              <a:off x="4588898" y="7884633"/>
              <a:ext cx="318350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pic>
        <p:nvPicPr>
          <p:cNvPr id="3308" name="Google Shape;3308;p116"/>
          <p:cNvPicPr preferRelativeResize="0"/>
          <p:nvPr/>
        </p:nvPicPr>
        <p:blipFill>
          <a:blip r:embed="rId5">
            <a:alphaModFix/>
          </a:blip>
          <a:stretch>
            <a:fillRect/>
          </a:stretch>
        </p:blipFill>
        <p:spPr>
          <a:xfrm>
            <a:off x="4052889" y="4868930"/>
            <a:ext cx="1056591" cy="375096"/>
          </a:xfrm>
          <a:prstGeom prst="rect">
            <a:avLst/>
          </a:prstGeom>
          <a:noFill/>
          <a:ln>
            <a:noFill/>
          </a:ln>
        </p:spPr>
      </p:pic>
      <p:pic>
        <p:nvPicPr>
          <p:cNvPr id="3309" name="Google Shape;3309;p116"/>
          <p:cNvPicPr preferRelativeResize="0"/>
          <p:nvPr/>
        </p:nvPicPr>
        <p:blipFill>
          <a:blip r:embed="rId6">
            <a:alphaModFix/>
          </a:blip>
          <a:stretch>
            <a:fillRect/>
          </a:stretch>
        </p:blipFill>
        <p:spPr>
          <a:xfrm>
            <a:off x="4045244" y="4342963"/>
            <a:ext cx="1781349" cy="444305"/>
          </a:xfrm>
          <a:prstGeom prst="rect">
            <a:avLst/>
          </a:prstGeom>
          <a:noFill/>
          <a:ln>
            <a:noFill/>
          </a:ln>
        </p:spPr>
      </p:pic>
      <p:pic>
        <p:nvPicPr>
          <p:cNvPr id="3310" name="Google Shape;3310;p116"/>
          <p:cNvPicPr preferRelativeResize="0"/>
          <p:nvPr/>
        </p:nvPicPr>
        <p:blipFill>
          <a:blip r:embed="rId7">
            <a:alphaModFix/>
          </a:blip>
          <a:stretch>
            <a:fillRect/>
          </a:stretch>
        </p:blipFill>
        <p:spPr>
          <a:xfrm>
            <a:off x="4045247" y="3716326"/>
            <a:ext cx="1416021" cy="582747"/>
          </a:xfrm>
          <a:prstGeom prst="rect">
            <a:avLst/>
          </a:prstGeom>
          <a:noFill/>
          <a:ln>
            <a:noFill/>
          </a:ln>
        </p:spPr>
      </p:pic>
      <p:pic>
        <p:nvPicPr>
          <p:cNvPr id="3311" name="Google Shape;3311;p116"/>
          <p:cNvPicPr preferRelativeResize="0"/>
          <p:nvPr/>
        </p:nvPicPr>
        <p:blipFill>
          <a:blip r:embed="rId8">
            <a:alphaModFix/>
          </a:blip>
          <a:stretch>
            <a:fillRect/>
          </a:stretch>
        </p:blipFill>
        <p:spPr>
          <a:xfrm>
            <a:off x="5500000" y="5349302"/>
            <a:ext cx="2133150" cy="2328072"/>
          </a:xfrm>
          <a:prstGeom prst="rect">
            <a:avLst/>
          </a:prstGeom>
          <a:noFill/>
          <a:ln>
            <a:noFill/>
          </a:ln>
        </p:spPr>
      </p:pic>
      <p:pic>
        <p:nvPicPr>
          <p:cNvPr id="3312" name="Google Shape;3312;p116"/>
          <p:cNvPicPr preferRelativeResize="0"/>
          <p:nvPr/>
        </p:nvPicPr>
        <p:blipFill>
          <a:blip r:embed="rId9">
            <a:alphaModFix/>
          </a:blip>
          <a:stretch>
            <a:fillRect/>
          </a:stretch>
        </p:blipFill>
        <p:spPr>
          <a:xfrm>
            <a:off x="3246800" y="5634975"/>
            <a:ext cx="1596133" cy="184516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7" name="Shape 3317"/>
        <p:cNvGrpSpPr/>
        <p:nvPr/>
      </p:nvGrpSpPr>
      <p:grpSpPr>
        <a:xfrm>
          <a:off x="0" y="0"/>
          <a:ext cx="0" cy="0"/>
          <a:chOff x="0" y="0"/>
          <a:chExt cx="0" cy="0"/>
        </a:xfrm>
      </p:grpSpPr>
      <p:sp>
        <p:nvSpPr>
          <p:cNvPr id="3318" name="Google Shape;3318;p117"/>
          <p:cNvSpPr txBox="1"/>
          <p:nvPr/>
        </p:nvSpPr>
        <p:spPr>
          <a:xfrm>
            <a:off x="551125" y="3328600"/>
            <a:ext cx="3231300" cy="32913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(IMPORTANT: This activity requires access to one or more of these hardware products.) Introduce students to ways Scratch can connect to other technologies and hardware extensions including the LEGO WeDo, MaKey MaKey, and PicoBoard. Optionally, show examples from the How can I connect Scratch with other technologies? video playlist.</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Divide students into small groups of 2-4 people. Give the groups time to explore creating a Scratch project that incorporates a physical world component using one or more available hardware extensions.</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Allow each group to share their creations with others. We suggest facilitating a gallery walk or feedback fair.</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3319" name="Google Shape;3319;p117"/>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sz="1600">
              <a:solidFill>
                <a:schemeClr val="dk1"/>
              </a:solidFill>
              <a:latin typeface="PT Sans Narrow"/>
              <a:ea typeface="PT Sans Narrow"/>
              <a:cs typeface="PT Sans Narrow"/>
              <a:sym typeface="PT Sans Narrow"/>
            </a:endParaRPr>
          </a:p>
        </p:txBody>
      </p:sp>
      <p:cxnSp>
        <p:nvCxnSpPr>
          <p:cNvPr id="3320" name="Google Shape;3320;p117"/>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3321" name="Google Shape;3321;p117"/>
          <p:cNvSpPr txBox="1"/>
          <p:nvPr/>
        </p:nvSpPr>
        <p:spPr>
          <a:xfrm>
            <a:off x="4222218" y="795405"/>
            <a:ext cx="2999848" cy="104644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introduced to various hardware extensions that connect the digital world of Scratch with the physical world</a:t>
            </a:r>
            <a:endParaRPr>
              <a:latin typeface="PT Sans Narrow"/>
              <a:ea typeface="PT Sans Narrow"/>
              <a:cs typeface="PT Sans Narrow"/>
              <a:sym typeface="PT Sans Narrow"/>
            </a:endParaRPr>
          </a:p>
        </p:txBody>
      </p:sp>
      <p:sp>
        <p:nvSpPr>
          <p:cNvPr id="3322" name="Google Shape;3322;p117"/>
          <p:cNvSpPr txBox="1"/>
          <p:nvPr/>
        </p:nvSpPr>
        <p:spPr>
          <a:xfrm>
            <a:off x="1181194" y="647673"/>
            <a:ext cx="2815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HARDWARE &amp; EXTENSIONS</a:t>
            </a:r>
            <a:endParaRPr b="1">
              <a:latin typeface="PT Sans Narrow"/>
              <a:ea typeface="PT Sans Narrow"/>
              <a:cs typeface="PT Sans Narrow"/>
              <a:sym typeface="PT Sans Narrow"/>
            </a:endParaRPr>
          </a:p>
        </p:txBody>
      </p:sp>
      <p:sp>
        <p:nvSpPr>
          <p:cNvPr id="3323" name="Google Shape;3323;p117"/>
          <p:cNvSpPr txBox="1"/>
          <p:nvPr/>
        </p:nvSpPr>
        <p:spPr>
          <a:xfrm>
            <a:off x="4104925" y="3328600"/>
            <a:ext cx="3203400" cy="15696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LEGO WeDo construction set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http://bit.ly/LEGOWeDo</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MaKey MaKey</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http://makeymakey.com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PicoBoard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5"/>
              </a:rPr>
              <a:t>https://www.sparkfun.com/products/10311</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can I connect Scratch with other technologies? videos: </a:t>
            </a:r>
            <a:r>
              <a:rPr lang="en-US" sz="1200" u="sng">
                <a:solidFill>
                  <a:schemeClr val="hlink"/>
                </a:solidFill>
                <a:latin typeface="PT Sans Narrow"/>
                <a:ea typeface="PT Sans Narrow"/>
                <a:cs typeface="PT Sans Narrow"/>
                <a:sym typeface="PT Sans Narrow"/>
                <a:hlinkClick r:id="rId6"/>
              </a:rPr>
              <a:t>http://bit.ly/hardwareandextensions</a:t>
            </a:r>
            <a:endParaRPr sz="1200">
              <a:solidFill>
                <a:schemeClr val="dk1"/>
              </a:solidFill>
              <a:latin typeface="PT Sans Narrow"/>
              <a:ea typeface="PT Sans Narrow"/>
              <a:cs typeface="PT Sans Narrow"/>
              <a:sym typeface="PT Sans Narrow"/>
            </a:endParaRPr>
          </a:p>
        </p:txBody>
      </p:sp>
      <p:sp>
        <p:nvSpPr>
          <p:cNvPr id="3324" name="Google Shape;3324;p117"/>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325" name="Google Shape;3325;p117"/>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sp>
        <p:nvSpPr>
          <p:cNvPr id="3326" name="Google Shape;3326;p117"/>
          <p:cNvSpPr txBox="1"/>
          <p:nvPr/>
        </p:nvSpPr>
        <p:spPr>
          <a:xfrm>
            <a:off x="4104925" y="5519200"/>
            <a:ext cx="3117300" cy="1046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Which hardware or extension did you explore?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incorporate the digital and the physical?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difficult?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surprising?</a:t>
            </a:r>
            <a:endParaRPr sz="1200">
              <a:solidFill>
                <a:schemeClr val="dk1"/>
              </a:solidFill>
              <a:latin typeface="PT Sans Narrow"/>
              <a:ea typeface="PT Sans Narrow"/>
              <a:cs typeface="PT Sans Narrow"/>
              <a:sym typeface="PT Sans Narrow"/>
            </a:endParaRPr>
          </a:p>
        </p:txBody>
      </p:sp>
      <p:sp>
        <p:nvSpPr>
          <p:cNvPr id="3327" name="Google Shape;3327;p117"/>
          <p:cNvSpPr txBox="1"/>
          <p:nvPr/>
        </p:nvSpPr>
        <p:spPr>
          <a:xfrm>
            <a:off x="4007796" y="5023372"/>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328" name="Google Shape;3328;p117"/>
          <p:cNvCxnSpPr/>
          <p:nvPr/>
        </p:nvCxnSpPr>
        <p:spPr>
          <a:xfrm flipH="1" rot="10800000">
            <a:off x="4104914" y="5354221"/>
            <a:ext cx="3117152" cy="8523"/>
          </a:xfrm>
          <a:prstGeom prst="straightConnector1">
            <a:avLst/>
          </a:prstGeom>
          <a:noFill/>
          <a:ln cap="flat" cmpd="sng" w="9525">
            <a:solidFill>
              <a:schemeClr val="dk1"/>
            </a:solidFill>
            <a:prstDash val="solid"/>
            <a:round/>
            <a:headEnd len="sm" w="sm" type="none"/>
            <a:tailEnd len="sm" w="sm" type="none"/>
          </a:ln>
        </p:spPr>
      </p:cxnSp>
      <p:sp>
        <p:nvSpPr>
          <p:cNvPr id="3329" name="Google Shape;3329;p117"/>
          <p:cNvSpPr txBox="1"/>
          <p:nvPr/>
        </p:nvSpPr>
        <p:spPr>
          <a:xfrm>
            <a:off x="4098050" y="7120051"/>
            <a:ext cx="3117300" cy="433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Does the work have a digital and a physical component?</a:t>
            </a:r>
            <a:endParaRPr sz="1200">
              <a:solidFill>
                <a:schemeClr val="dk1"/>
              </a:solidFill>
              <a:latin typeface="PT Sans Narrow"/>
              <a:ea typeface="PT Sans Narrow"/>
              <a:cs typeface="PT Sans Narrow"/>
              <a:sym typeface="PT Sans Narrow"/>
            </a:endParaRPr>
          </a:p>
        </p:txBody>
      </p:sp>
      <p:sp>
        <p:nvSpPr>
          <p:cNvPr id="3330" name="Google Shape;3330;p117"/>
          <p:cNvSpPr txBox="1"/>
          <p:nvPr/>
        </p:nvSpPr>
        <p:spPr>
          <a:xfrm>
            <a:off x="4000925" y="6624217"/>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331" name="Google Shape;3331;p117"/>
          <p:cNvCxnSpPr/>
          <p:nvPr/>
        </p:nvCxnSpPr>
        <p:spPr>
          <a:xfrm flipH="1" rot="10800000">
            <a:off x="4098043" y="6955189"/>
            <a:ext cx="3117300" cy="8400"/>
          </a:xfrm>
          <a:prstGeom prst="straightConnector1">
            <a:avLst/>
          </a:prstGeom>
          <a:noFill/>
          <a:ln cap="flat" cmpd="sng" w="9525">
            <a:solidFill>
              <a:schemeClr val="dk1"/>
            </a:solidFill>
            <a:prstDash val="solid"/>
            <a:round/>
            <a:headEnd len="sm" w="sm" type="none"/>
            <a:tailEnd len="sm" w="sm" type="none"/>
          </a:ln>
        </p:spPr>
      </p:cxnSp>
      <p:sp>
        <p:nvSpPr>
          <p:cNvPr id="3332" name="Google Shape;3332;p117"/>
          <p:cNvSpPr txBox="1"/>
          <p:nvPr/>
        </p:nvSpPr>
        <p:spPr>
          <a:xfrm>
            <a:off x="2535516" y="1692424"/>
            <a:ext cx="1092200" cy="433452"/>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45–60 MINUTES</a:t>
            </a:r>
            <a:endParaRPr>
              <a:latin typeface="PT Sans Narrow"/>
              <a:ea typeface="PT Sans Narrow"/>
              <a:cs typeface="PT Sans Narrow"/>
              <a:sym typeface="PT Sans Narrow"/>
            </a:endParaRPr>
          </a:p>
        </p:txBody>
      </p:sp>
      <p:pic>
        <p:nvPicPr>
          <p:cNvPr descr="clock1.png" id="3333" name="Google Shape;3333;p117"/>
          <p:cNvPicPr preferRelativeResize="0"/>
          <p:nvPr/>
        </p:nvPicPr>
        <p:blipFill rotWithShape="1">
          <a:blip r:embed="rId7">
            <a:alphaModFix/>
          </a:blip>
          <a:srcRect b="0" l="0" r="0" t="17500"/>
          <a:stretch/>
        </p:blipFill>
        <p:spPr>
          <a:xfrm>
            <a:off x="2278506" y="1808284"/>
            <a:ext cx="324676" cy="267857"/>
          </a:xfrm>
          <a:prstGeom prst="rect">
            <a:avLst/>
          </a:prstGeom>
          <a:noFill/>
          <a:ln>
            <a:noFill/>
          </a:ln>
        </p:spPr>
      </p:pic>
      <p:grpSp>
        <p:nvGrpSpPr>
          <p:cNvPr id="3334" name="Google Shape;3334;p117"/>
          <p:cNvGrpSpPr/>
          <p:nvPr/>
        </p:nvGrpSpPr>
        <p:grpSpPr>
          <a:xfrm>
            <a:off x="457995" y="7630731"/>
            <a:ext cx="6857205" cy="352518"/>
            <a:chOff x="457995" y="7630731"/>
            <a:chExt cx="6857205" cy="352518"/>
          </a:xfrm>
        </p:grpSpPr>
        <p:sp>
          <p:nvSpPr>
            <p:cNvPr id="3335" name="Google Shape;3335;p117"/>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336" name="Google Shape;3336;p117"/>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337" name="Google Shape;3337;p117"/>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3338" name="Google Shape;3338;p117"/>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339" name="Google Shape;3339;p117"/>
          <p:cNvSpPr txBox="1"/>
          <p:nvPr/>
        </p:nvSpPr>
        <p:spPr>
          <a:xfrm>
            <a:off x="551129" y="8142739"/>
            <a:ext cx="3231204" cy="1569660"/>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Make this a group-wide activity! Using the LEGO WeDo and Scratch, challenge students to connect their projects to create a chain of reactions in the style of a Rube Goldberg machine. See this video for an example:</a:t>
            </a:r>
            <a:br>
              <a:rPr lang="en-US" sz="1100">
                <a:solidFill>
                  <a:schemeClr val="dk1"/>
                </a:solidFill>
                <a:latin typeface="PT Sans Narrow"/>
                <a:ea typeface="PT Sans Narrow"/>
                <a:cs typeface="PT Sans Narrow"/>
                <a:sym typeface="PT Sans Narrow"/>
              </a:rPr>
            </a:br>
            <a:r>
              <a:rPr lang="en-US" sz="1100" u="sng">
                <a:solidFill>
                  <a:schemeClr val="hlink"/>
                </a:solidFill>
                <a:latin typeface="PT Sans Narrow"/>
                <a:ea typeface="PT Sans Narrow"/>
                <a:cs typeface="PT Sans Narrow"/>
                <a:sym typeface="PT Sans Narrow"/>
                <a:hlinkClick r:id="rId8"/>
              </a:rPr>
              <a:t>http://bit.ly/ScratchChainReaction</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Activate the Scratch blocks that control hardware extensions by clicking on the Add an Extension button located under the More Blocks category in the Scratch project editor.</a:t>
            </a:r>
            <a:endParaRPr sz="1100">
              <a:solidFill>
                <a:schemeClr val="dk1"/>
              </a:solidFill>
              <a:latin typeface="PT Sans Narrow"/>
              <a:ea typeface="PT Sans Narrow"/>
              <a:cs typeface="PT Sans Narrow"/>
              <a:sym typeface="PT Sans Narrow"/>
            </a:endParaRPr>
          </a:p>
        </p:txBody>
      </p:sp>
      <p:sp>
        <p:nvSpPr>
          <p:cNvPr id="3340" name="Google Shape;3340;p11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100</a:t>
            </a:r>
            <a:endParaRPr b="0" i="0" sz="1200">
              <a:solidFill>
                <a:srgbClr val="888888"/>
              </a:solidFill>
              <a:latin typeface="Carme"/>
              <a:ea typeface="Carme"/>
              <a:cs typeface="Carme"/>
              <a:sym typeface="Carme"/>
            </a:endParaRPr>
          </a:p>
        </p:txBody>
      </p:sp>
      <p:grpSp>
        <p:nvGrpSpPr>
          <p:cNvPr id="3341" name="Google Shape;3341;p117"/>
          <p:cNvGrpSpPr/>
          <p:nvPr/>
        </p:nvGrpSpPr>
        <p:grpSpPr>
          <a:xfrm>
            <a:off x="551130" y="0"/>
            <a:ext cx="493616" cy="2791875"/>
            <a:chOff x="551130" y="0"/>
            <a:chExt cx="493616" cy="2791875"/>
          </a:xfrm>
        </p:grpSpPr>
        <p:pic>
          <p:nvPicPr>
            <p:cNvPr descr="Unit5activity.png" id="3342" name="Google Shape;3342;p117"/>
            <p:cNvPicPr preferRelativeResize="0"/>
            <p:nvPr/>
          </p:nvPicPr>
          <p:blipFill rotWithShape="1">
            <a:blip r:embed="rId9">
              <a:alphaModFix/>
            </a:blip>
            <a:srcRect b="0" l="0" r="0" t="0"/>
            <a:stretch/>
          </p:blipFill>
          <p:spPr>
            <a:xfrm>
              <a:off x="551130" y="0"/>
              <a:ext cx="493616" cy="2791875"/>
            </a:xfrm>
            <a:prstGeom prst="rect">
              <a:avLst/>
            </a:prstGeom>
            <a:noFill/>
            <a:ln>
              <a:noFill/>
            </a:ln>
          </p:spPr>
        </p:pic>
        <p:sp>
          <p:nvSpPr>
            <p:cNvPr id="3343" name="Google Shape;3343;p117"/>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5  ACTIVITY</a:t>
              </a:r>
              <a:endParaRPr b="1" sz="2400">
                <a:solidFill>
                  <a:schemeClr val="lt1"/>
                </a:solidFill>
                <a:latin typeface="PT Sans Narrow"/>
                <a:ea typeface="PT Sans Narrow"/>
                <a:cs typeface="PT Sans Narrow"/>
                <a:sym typeface="PT Sans Narrow"/>
              </a:endParaRPr>
            </a:p>
          </p:txBody>
        </p:sp>
      </p:grpSp>
      <p:sp>
        <p:nvSpPr>
          <p:cNvPr id="3344" name="Google Shape;3344;p117"/>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9" name="Shape 3349"/>
        <p:cNvGrpSpPr/>
        <p:nvPr/>
      </p:nvGrpSpPr>
      <p:grpSpPr>
        <a:xfrm>
          <a:off x="0" y="0"/>
          <a:ext cx="0" cy="0"/>
          <a:chOff x="0" y="0"/>
          <a:chExt cx="0" cy="0"/>
        </a:xfrm>
      </p:grpSpPr>
      <p:pic>
        <p:nvPicPr>
          <p:cNvPr descr="Unit5hardware.png" id="3350" name="Google Shape;3350;p118"/>
          <p:cNvPicPr preferRelativeResize="0"/>
          <p:nvPr/>
        </p:nvPicPr>
        <p:blipFill rotWithShape="1">
          <a:blip r:embed="rId3">
            <a:alphaModFix/>
          </a:blip>
          <a:srcRect b="0" l="0" r="0" t="0"/>
          <a:stretch/>
        </p:blipFill>
        <p:spPr>
          <a:xfrm>
            <a:off x="0" y="0"/>
            <a:ext cx="7762675" cy="100584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5" name="Shape 3355"/>
        <p:cNvGrpSpPr/>
        <p:nvPr/>
      </p:nvGrpSpPr>
      <p:grpSpPr>
        <a:xfrm>
          <a:off x="0" y="0"/>
          <a:ext cx="0" cy="0"/>
          <a:chOff x="0" y="0"/>
          <a:chExt cx="0" cy="0"/>
        </a:xfrm>
      </p:grpSpPr>
      <p:sp>
        <p:nvSpPr>
          <p:cNvPr id="3356" name="Google Shape;3356;p119"/>
          <p:cNvSpPr txBox="1"/>
          <p:nvPr/>
        </p:nvSpPr>
        <p:spPr>
          <a:xfrm>
            <a:off x="551125" y="3328598"/>
            <a:ext cx="3231300" cy="4175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Let students experience what it’s like to be in your teaching shoes! Challenge students to create, remix, or reimagine an activity or resource designed to support others' explorations of creative computing. Optionally, have the Activity Design handout available for additional support.</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brainstorm and imagine different kinds of creative learning experiences. Optionally, review example project ideas and activities from this guide, or encourage students to explore the Scratch Cards resource and Scratch Design Studio list for inspiration. Then, give students time to design their own learning activity or resource.</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opportunities to test out their activity or resource with learners. Encourage them to share their activity or resource with family or friends, or invite students to be peer mentors for other classes, clubs, or events.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3357" name="Google Shape;3357;p119"/>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3358" name="Google Shape;3358;p119"/>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3359" name="Google Shape;3359;p119"/>
          <p:cNvSpPr txBox="1"/>
          <p:nvPr/>
        </p:nvSpPr>
        <p:spPr>
          <a:xfrm>
            <a:off x="4214625" y="795405"/>
            <a:ext cx="2999848" cy="104644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design an activity or resource for supporting others in learning more about Scratch and computational creativity</a:t>
            </a:r>
            <a:endParaRPr>
              <a:latin typeface="PT Sans Narrow"/>
              <a:ea typeface="PT Sans Narrow"/>
              <a:cs typeface="PT Sans Narrow"/>
              <a:sym typeface="PT Sans Narrow"/>
            </a:endParaRPr>
          </a:p>
        </p:txBody>
      </p:sp>
      <p:sp>
        <p:nvSpPr>
          <p:cNvPr id="3360" name="Google Shape;3360;p119"/>
          <p:cNvSpPr txBox="1"/>
          <p:nvPr/>
        </p:nvSpPr>
        <p:spPr>
          <a:xfrm>
            <a:off x="1181201" y="647673"/>
            <a:ext cx="2815800" cy="113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ACTIVITY</a:t>
            </a:r>
            <a:endParaRPr b="1" sz="3200">
              <a:latin typeface="PT Sans Narrow"/>
              <a:ea typeface="PT Sans Narrow"/>
              <a:cs typeface="PT Sans Narrow"/>
              <a:sym typeface="PT Sans Narrow"/>
            </a:endParaRPr>
          </a:p>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DESIGN</a:t>
            </a:r>
            <a:endParaRPr b="1" sz="3200">
              <a:latin typeface="PT Sans Narrow"/>
              <a:ea typeface="PT Sans Narrow"/>
              <a:cs typeface="PT Sans Narrow"/>
              <a:sym typeface="PT Sans Narrow"/>
            </a:endParaRPr>
          </a:p>
        </p:txBody>
      </p:sp>
      <p:grpSp>
        <p:nvGrpSpPr>
          <p:cNvPr id="3361" name="Google Shape;3361;p119"/>
          <p:cNvGrpSpPr/>
          <p:nvPr/>
        </p:nvGrpSpPr>
        <p:grpSpPr>
          <a:xfrm>
            <a:off x="4007796" y="2830659"/>
            <a:ext cx="3307404" cy="1513607"/>
            <a:chOff x="4007796" y="2830659"/>
            <a:chExt cx="3307404" cy="1513607"/>
          </a:xfrm>
        </p:grpSpPr>
        <p:sp>
          <p:nvSpPr>
            <p:cNvPr id="3362" name="Google Shape;3362;p119"/>
            <p:cNvSpPr txBox="1"/>
            <p:nvPr/>
          </p:nvSpPr>
          <p:spPr>
            <a:xfrm>
              <a:off x="4104914"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Activity Design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Cards</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http://scratch.mit.edu/info/cards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Design Studio list</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http://scratch.mit.edu/users/ScratchDesignStudio/</a:t>
              </a:r>
              <a:endParaRPr>
                <a:latin typeface="PT Sans Narrow"/>
                <a:ea typeface="PT Sans Narrow"/>
                <a:cs typeface="PT Sans Narrow"/>
                <a:sym typeface="PT Sans Narrow"/>
              </a:endParaRPr>
            </a:p>
          </p:txBody>
        </p:sp>
        <p:sp>
          <p:nvSpPr>
            <p:cNvPr id="3363" name="Google Shape;3363;p119"/>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364" name="Google Shape;3364;p119"/>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3365" name="Google Shape;3365;p119"/>
          <p:cNvGrpSpPr/>
          <p:nvPr/>
        </p:nvGrpSpPr>
        <p:grpSpPr>
          <a:xfrm>
            <a:off x="4007796" y="4481215"/>
            <a:ext cx="3307404" cy="1833836"/>
            <a:chOff x="3992282" y="2832776"/>
            <a:chExt cx="3307404" cy="1833836"/>
          </a:xfrm>
        </p:grpSpPr>
        <p:sp>
          <p:nvSpPr>
            <p:cNvPr id="3366" name="Google Shape;3366;p119"/>
            <p:cNvSpPr txBox="1"/>
            <p:nvPr/>
          </p:nvSpPr>
          <p:spPr>
            <a:xfrm>
              <a:off x="4089411" y="3328612"/>
              <a:ext cx="3117300" cy="1338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Who do you envision using your activity or resource?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you hope people will learn from using your activity or resource?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challenges might learners experience in doing the activity or using the resource? How might you further support them in dealing with these challenges?</a:t>
              </a:r>
              <a:endParaRPr sz="1200">
                <a:solidFill>
                  <a:schemeClr val="dk1"/>
                </a:solidFill>
                <a:latin typeface="PT Sans Narrow"/>
                <a:ea typeface="PT Sans Narrow"/>
                <a:cs typeface="PT Sans Narrow"/>
                <a:sym typeface="PT Sans Narrow"/>
              </a:endParaRPr>
            </a:p>
          </p:txBody>
        </p:sp>
        <p:sp>
          <p:nvSpPr>
            <p:cNvPr id="3367" name="Google Shape;3367;p11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368" name="Google Shape;3368;p11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3369" name="Google Shape;3369;p119"/>
          <p:cNvGrpSpPr/>
          <p:nvPr/>
        </p:nvGrpSpPr>
        <p:grpSpPr>
          <a:xfrm>
            <a:off x="4007796" y="6376133"/>
            <a:ext cx="3307500" cy="1142027"/>
            <a:chOff x="3992282" y="2908976"/>
            <a:chExt cx="3307500" cy="1142027"/>
          </a:xfrm>
        </p:grpSpPr>
        <p:sp>
          <p:nvSpPr>
            <p:cNvPr id="3370" name="Google Shape;3370;p119"/>
            <p:cNvSpPr txBox="1"/>
            <p:nvPr/>
          </p:nvSpPr>
          <p:spPr>
            <a:xfrm>
              <a:off x="4089400" y="3404803"/>
              <a:ext cx="3117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Does the activity or resource facilitate an introduction or exploration into creative computing? What feedback can you offer the student?</a:t>
              </a:r>
              <a:endParaRPr>
                <a:latin typeface="PT Sans Narrow"/>
                <a:ea typeface="PT Sans Narrow"/>
                <a:cs typeface="PT Sans Narrow"/>
                <a:sym typeface="PT Sans Narrow"/>
              </a:endParaRPr>
            </a:p>
          </p:txBody>
        </p:sp>
        <p:sp>
          <p:nvSpPr>
            <p:cNvPr id="3371" name="Google Shape;3371;p119"/>
            <p:cNvSpPr txBox="1"/>
            <p:nvPr/>
          </p:nvSpPr>
          <p:spPr>
            <a:xfrm>
              <a:off x="3992282" y="29089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372" name="Google Shape;3372;p119"/>
            <p:cNvCxnSpPr/>
            <p:nvPr/>
          </p:nvCxnSpPr>
          <p:spPr>
            <a:xfrm flipH="1" rot="10800000">
              <a:off x="4089400" y="3239948"/>
              <a:ext cx="3117300" cy="8400"/>
            </a:xfrm>
            <a:prstGeom prst="straightConnector1">
              <a:avLst/>
            </a:prstGeom>
            <a:noFill/>
            <a:ln cap="flat" cmpd="sng" w="9525">
              <a:solidFill>
                <a:schemeClr val="dk1"/>
              </a:solidFill>
              <a:prstDash val="solid"/>
              <a:round/>
              <a:headEnd len="sm" w="sm" type="none"/>
              <a:tailEnd len="sm" w="sm" type="none"/>
            </a:ln>
          </p:spPr>
        </p:cxnSp>
      </p:grpSp>
      <p:sp>
        <p:nvSpPr>
          <p:cNvPr id="3373" name="Google Shape;3373;p119"/>
          <p:cNvSpPr txBox="1"/>
          <p:nvPr/>
        </p:nvSpPr>
        <p:spPr>
          <a:xfrm>
            <a:off x="3012548" y="14083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3374" name="Google Shape;3374;p119"/>
          <p:cNvPicPr preferRelativeResize="0"/>
          <p:nvPr/>
        </p:nvPicPr>
        <p:blipFill rotWithShape="1">
          <a:blip r:embed="rId5">
            <a:alphaModFix/>
          </a:blip>
          <a:srcRect b="0" l="0" r="0" t="0"/>
          <a:stretch/>
        </p:blipFill>
        <p:spPr>
          <a:xfrm>
            <a:off x="2751100" y="1466545"/>
            <a:ext cx="329112" cy="329112"/>
          </a:xfrm>
          <a:prstGeom prst="rect">
            <a:avLst/>
          </a:prstGeom>
          <a:noFill/>
          <a:ln>
            <a:noFill/>
          </a:ln>
        </p:spPr>
      </p:pic>
      <p:grpSp>
        <p:nvGrpSpPr>
          <p:cNvPr id="3375" name="Google Shape;3375;p119"/>
          <p:cNvGrpSpPr/>
          <p:nvPr/>
        </p:nvGrpSpPr>
        <p:grpSpPr>
          <a:xfrm>
            <a:off x="457995" y="7630731"/>
            <a:ext cx="6857205" cy="352518"/>
            <a:chOff x="457995" y="7630731"/>
            <a:chExt cx="6857205" cy="352518"/>
          </a:xfrm>
        </p:grpSpPr>
        <p:sp>
          <p:nvSpPr>
            <p:cNvPr id="3376" name="Google Shape;3376;p119"/>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377" name="Google Shape;3377;p119"/>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378" name="Google Shape;3378;p119"/>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3379" name="Google Shape;3379;p119"/>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380" name="Google Shape;3380;p119"/>
          <p:cNvSpPr txBox="1"/>
          <p:nvPr/>
        </p:nvSpPr>
        <p:spPr>
          <a:xfrm>
            <a:off x="551129" y="8142739"/>
            <a:ext cx="3231204" cy="830997"/>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Students particularly interested in supporting others’ learning can be great candidates for becoming peer mentors during class or at an afterschool or lunchtime Scratch Club.</a:t>
            </a:r>
            <a:endParaRPr sz="1200">
              <a:solidFill>
                <a:schemeClr val="dk1"/>
              </a:solidFill>
              <a:latin typeface="PT Sans Narrow"/>
              <a:ea typeface="PT Sans Narrow"/>
              <a:cs typeface="PT Sans Narrow"/>
              <a:sym typeface="PT Sans Narrow"/>
            </a:endParaRPr>
          </a:p>
        </p:txBody>
      </p:sp>
      <p:sp>
        <p:nvSpPr>
          <p:cNvPr id="3381" name="Google Shape;3381;p11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102</a:t>
            </a:r>
            <a:endParaRPr b="0" i="0" sz="1200">
              <a:solidFill>
                <a:srgbClr val="888888"/>
              </a:solidFill>
              <a:latin typeface="Carme"/>
              <a:ea typeface="Carme"/>
              <a:cs typeface="Carme"/>
              <a:sym typeface="Carme"/>
            </a:endParaRPr>
          </a:p>
        </p:txBody>
      </p:sp>
      <p:grpSp>
        <p:nvGrpSpPr>
          <p:cNvPr id="3382" name="Google Shape;3382;p119"/>
          <p:cNvGrpSpPr/>
          <p:nvPr/>
        </p:nvGrpSpPr>
        <p:grpSpPr>
          <a:xfrm>
            <a:off x="551130" y="0"/>
            <a:ext cx="493616" cy="2791875"/>
            <a:chOff x="551130" y="0"/>
            <a:chExt cx="493616" cy="2791875"/>
          </a:xfrm>
        </p:grpSpPr>
        <p:pic>
          <p:nvPicPr>
            <p:cNvPr descr="Unit5activity.png" id="3383" name="Google Shape;3383;p119"/>
            <p:cNvPicPr preferRelativeResize="0"/>
            <p:nvPr/>
          </p:nvPicPr>
          <p:blipFill rotWithShape="1">
            <a:blip r:embed="rId6">
              <a:alphaModFix/>
            </a:blip>
            <a:srcRect b="0" l="0" r="0" t="0"/>
            <a:stretch/>
          </p:blipFill>
          <p:spPr>
            <a:xfrm>
              <a:off x="551130" y="0"/>
              <a:ext cx="493616" cy="2791875"/>
            </a:xfrm>
            <a:prstGeom prst="rect">
              <a:avLst/>
            </a:prstGeom>
            <a:noFill/>
            <a:ln>
              <a:noFill/>
            </a:ln>
          </p:spPr>
        </p:pic>
        <p:sp>
          <p:nvSpPr>
            <p:cNvPr id="3384" name="Google Shape;3384;p119"/>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5  ACTIVITY</a:t>
              </a:r>
              <a:endParaRPr b="1" sz="2400">
                <a:solidFill>
                  <a:schemeClr val="lt1"/>
                </a:solidFill>
                <a:latin typeface="PT Sans Narrow"/>
                <a:ea typeface="PT Sans Narrow"/>
                <a:cs typeface="PT Sans Narrow"/>
                <a:sym typeface="PT Sans Narrow"/>
              </a:endParaRPr>
            </a:p>
          </p:txBody>
        </p:sp>
      </p:grpSp>
      <p:sp>
        <p:nvSpPr>
          <p:cNvPr id="3385" name="Google Shape;3385;p119"/>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0" name="Shape 3390"/>
        <p:cNvGrpSpPr/>
        <p:nvPr/>
      </p:nvGrpSpPr>
      <p:grpSpPr>
        <a:xfrm>
          <a:off x="0" y="0"/>
          <a:ext cx="0" cy="0"/>
          <a:chOff x="0" y="0"/>
          <a:chExt cx="0" cy="0"/>
        </a:xfrm>
      </p:grpSpPr>
      <p:sp>
        <p:nvSpPr>
          <p:cNvPr id="3391" name="Google Shape;3391;p120"/>
          <p:cNvSpPr txBox="1"/>
          <p:nvPr/>
        </p:nvSpPr>
        <p:spPr>
          <a:xfrm>
            <a:off x="2533275" y="804325"/>
            <a:ext cx="4783200" cy="3540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100">
                <a:solidFill>
                  <a:schemeClr val="dk1"/>
                </a:solidFill>
                <a:latin typeface="PT Sans Narrow"/>
                <a:ea typeface="PT Sans Narrow"/>
                <a:cs typeface="PT Sans Narrow"/>
                <a:sym typeface="PT Sans Narrow"/>
              </a:rPr>
              <a:t>NAME:</a:t>
            </a:r>
            <a:r>
              <a:rPr lang="en-US" sz="1100">
                <a:solidFill>
                  <a:schemeClr val="dk1"/>
                </a:solidFill>
                <a:latin typeface="PT Sans Narrow"/>
                <a:ea typeface="PT Sans Narrow"/>
                <a:cs typeface="PT Sans Narrow"/>
                <a:sym typeface="PT Sans Narrow"/>
              </a:rPr>
              <a:t>    _________________________________________________</a:t>
            </a:r>
            <a:endParaRPr>
              <a:latin typeface="PT Sans Narrow"/>
              <a:ea typeface="PT Sans Narrow"/>
              <a:cs typeface="PT Sans Narrow"/>
              <a:sym typeface="PT Sans Narrow"/>
            </a:endParaRPr>
          </a:p>
        </p:txBody>
      </p:sp>
      <p:sp>
        <p:nvSpPr>
          <p:cNvPr id="3392" name="Google Shape;3392;p120"/>
          <p:cNvSpPr txBox="1"/>
          <p:nvPr/>
        </p:nvSpPr>
        <p:spPr>
          <a:xfrm>
            <a:off x="2432476" y="1213550"/>
            <a:ext cx="4884000" cy="101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How can you help others learn more about Scratch and creative computing? Design an activity that helps other people learn Scratch. It can be an off-computer activity (like Creature Construction), project idea (like Build-a-Band), or challenge activity (like Debug It!). You could even develop a new type of activity or handout! Brainstorm using the questions below, and then use the activity and handout planners to give more detail. </a:t>
            </a:r>
            <a:endParaRPr sz="1200">
              <a:solidFill>
                <a:schemeClr val="dk1"/>
              </a:solidFill>
              <a:latin typeface="PT Sans Narrow"/>
              <a:ea typeface="PT Sans Narrow"/>
              <a:cs typeface="PT Sans Narrow"/>
              <a:sym typeface="PT Sans Narrow"/>
            </a:endParaRPr>
          </a:p>
        </p:txBody>
      </p:sp>
      <p:sp>
        <p:nvSpPr>
          <p:cNvPr id="3393" name="Google Shape;3393;p120"/>
          <p:cNvSpPr txBox="1"/>
          <p:nvPr/>
        </p:nvSpPr>
        <p:spPr>
          <a:xfrm>
            <a:off x="515544" y="7556500"/>
            <a:ext cx="287428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rme"/>
                <a:ea typeface="Carme"/>
                <a:cs typeface="Carme"/>
                <a:sym typeface="Carme"/>
              </a:rPr>
              <a:t>TIPS &amp; TRICKS</a:t>
            </a:r>
            <a:endParaRPr sz="2800">
              <a:solidFill>
                <a:schemeClr val="lt1"/>
              </a:solidFill>
              <a:latin typeface="Carme"/>
              <a:ea typeface="Carme"/>
              <a:cs typeface="Carme"/>
              <a:sym typeface="Carme"/>
            </a:endParaRPr>
          </a:p>
        </p:txBody>
      </p:sp>
      <p:grpSp>
        <p:nvGrpSpPr>
          <p:cNvPr id="3394" name="Google Shape;3394;p120"/>
          <p:cNvGrpSpPr/>
          <p:nvPr/>
        </p:nvGrpSpPr>
        <p:grpSpPr>
          <a:xfrm>
            <a:off x="-1" y="2330486"/>
            <a:ext cx="7303444" cy="568386"/>
            <a:chOff x="-1" y="2330486"/>
            <a:chExt cx="7303444" cy="568386"/>
          </a:xfrm>
        </p:grpSpPr>
        <p:sp>
          <p:nvSpPr>
            <p:cNvPr id="3395" name="Google Shape;3395;p120"/>
            <p:cNvSpPr/>
            <p:nvPr/>
          </p:nvSpPr>
          <p:spPr>
            <a:xfrm flipH="1">
              <a:off x="-1" y="2330487"/>
              <a:ext cx="7303443" cy="568386"/>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6" name="Google Shape;3396;p120"/>
            <p:cNvSpPr txBox="1"/>
            <p:nvPr/>
          </p:nvSpPr>
          <p:spPr>
            <a:xfrm flipH="1">
              <a:off x="457199" y="2382606"/>
              <a:ext cx="6187099"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WHO IS THIS FOR?</a:t>
              </a:r>
              <a:endParaRPr b="1">
                <a:latin typeface="PT Sans Narrow"/>
                <a:ea typeface="PT Sans Narrow"/>
                <a:cs typeface="PT Sans Narrow"/>
                <a:sym typeface="PT Sans Narrow"/>
              </a:endParaRPr>
            </a:p>
          </p:txBody>
        </p:sp>
        <p:sp>
          <p:nvSpPr>
            <p:cNvPr id="3397" name="Google Shape;3397;p120"/>
            <p:cNvSpPr/>
            <p:nvPr/>
          </p:nvSpPr>
          <p:spPr>
            <a:xfrm rot="-5400000">
              <a:off x="6897298" y="2492727"/>
              <a:ext cx="568386"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98" name="Google Shape;3398;p120"/>
          <p:cNvSpPr txBox="1"/>
          <p:nvPr/>
        </p:nvSpPr>
        <p:spPr>
          <a:xfrm flipH="1">
            <a:off x="457198" y="2939403"/>
            <a:ext cx="6669763" cy="30392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en-US" sz="1100">
                <a:solidFill>
                  <a:srgbClr val="000000"/>
                </a:solidFill>
                <a:latin typeface="PT Sans Narrow"/>
                <a:ea typeface="PT Sans Narrow"/>
                <a:cs typeface="PT Sans Narrow"/>
                <a:sym typeface="PT Sans Narrow"/>
              </a:rPr>
              <a:t>Who is your audience? Who do you want to help learn more about Scratch and creative computing?</a:t>
            </a:r>
            <a:endParaRPr sz="1100">
              <a:solidFill>
                <a:srgbClr val="000000"/>
              </a:solidFill>
              <a:latin typeface="PT Sans Narrow"/>
              <a:ea typeface="PT Sans Narrow"/>
              <a:cs typeface="PT Sans Narrow"/>
              <a:sym typeface="PT Sans Narrow"/>
            </a:endParaRPr>
          </a:p>
        </p:txBody>
      </p:sp>
      <p:grpSp>
        <p:nvGrpSpPr>
          <p:cNvPr id="3399" name="Google Shape;3399;p120"/>
          <p:cNvGrpSpPr/>
          <p:nvPr/>
        </p:nvGrpSpPr>
        <p:grpSpPr>
          <a:xfrm>
            <a:off x="-1" y="4978496"/>
            <a:ext cx="7316434" cy="568386"/>
            <a:chOff x="-1" y="4978496"/>
            <a:chExt cx="7316434" cy="568386"/>
          </a:xfrm>
        </p:grpSpPr>
        <p:sp>
          <p:nvSpPr>
            <p:cNvPr id="3400" name="Google Shape;3400;p120"/>
            <p:cNvSpPr/>
            <p:nvPr/>
          </p:nvSpPr>
          <p:spPr>
            <a:xfrm flipH="1">
              <a:off x="-1" y="4978496"/>
              <a:ext cx="7316433" cy="568386"/>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1" name="Google Shape;3401;p120"/>
            <p:cNvSpPr/>
            <p:nvPr/>
          </p:nvSpPr>
          <p:spPr>
            <a:xfrm rot="-5400000">
              <a:off x="6910288" y="5140736"/>
              <a:ext cx="568386"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2" name="Google Shape;3402;p120"/>
            <p:cNvSpPr txBox="1"/>
            <p:nvPr/>
          </p:nvSpPr>
          <p:spPr>
            <a:xfrm flipH="1">
              <a:off x="457200" y="5030614"/>
              <a:ext cx="6547881"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WHAT WILL THEY LEARN?</a:t>
              </a:r>
              <a:endParaRPr b="1" sz="2400">
                <a:solidFill>
                  <a:schemeClr val="lt1"/>
                </a:solidFill>
                <a:latin typeface="PT Sans Narrow"/>
                <a:ea typeface="PT Sans Narrow"/>
                <a:cs typeface="PT Sans Narrow"/>
                <a:sym typeface="PT Sans Narrow"/>
              </a:endParaRPr>
            </a:p>
          </p:txBody>
        </p:sp>
      </p:grpSp>
      <p:sp>
        <p:nvSpPr>
          <p:cNvPr id="3403" name="Google Shape;3403;p120"/>
          <p:cNvSpPr txBox="1"/>
          <p:nvPr/>
        </p:nvSpPr>
        <p:spPr>
          <a:xfrm flipH="1">
            <a:off x="457200" y="5589384"/>
            <a:ext cx="6187099"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What are the learning goals? What new things do you hope people will learn from using your activity?</a:t>
            </a:r>
            <a:endParaRPr sz="1100">
              <a:solidFill>
                <a:schemeClr val="dk1"/>
              </a:solidFill>
              <a:latin typeface="PT Sans Narrow"/>
              <a:ea typeface="PT Sans Narrow"/>
              <a:cs typeface="PT Sans Narrow"/>
              <a:sym typeface="PT Sans Narrow"/>
            </a:endParaRPr>
          </a:p>
        </p:txBody>
      </p:sp>
      <p:grpSp>
        <p:nvGrpSpPr>
          <p:cNvPr id="3404" name="Google Shape;3404;p120"/>
          <p:cNvGrpSpPr/>
          <p:nvPr/>
        </p:nvGrpSpPr>
        <p:grpSpPr>
          <a:xfrm>
            <a:off x="-1" y="7526911"/>
            <a:ext cx="7303442" cy="572381"/>
            <a:chOff x="-1" y="7526911"/>
            <a:chExt cx="7303442" cy="572381"/>
          </a:xfrm>
        </p:grpSpPr>
        <p:sp>
          <p:nvSpPr>
            <p:cNvPr id="3405" name="Google Shape;3405;p120"/>
            <p:cNvSpPr/>
            <p:nvPr/>
          </p:nvSpPr>
          <p:spPr>
            <a:xfrm flipH="1">
              <a:off x="-1" y="7526911"/>
              <a:ext cx="7303442" cy="568386"/>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6" name="Google Shape;3406;p120"/>
            <p:cNvSpPr txBox="1"/>
            <p:nvPr/>
          </p:nvSpPr>
          <p:spPr>
            <a:xfrm flipH="1">
              <a:off x="457200" y="7579028"/>
              <a:ext cx="3402082" cy="4616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WHAT DO THEY NEED?</a:t>
              </a:r>
              <a:endParaRPr b="1" sz="2400">
                <a:solidFill>
                  <a:schemeClr val="lt1"/>
                </a:solidFill>
                <a:latin typeface="PT Sans Narrow"/>
                <a:ea typeface="PT Sans Narrow"/>
                <a:cs typeface="PT Sans Narrow"/>
                <a:sym typeface="PT Sans Narrow"/>
              </a:endParaRPr>
            </a:p>
          </p:txBody>
        </p:sp>
        <p:sp>
          <p:nvSpPr>
            <p:cNvPr id="3407" name="Google Shape;3407;p120"/>
            <p:cNvSpPr/>
            <p:nvPr/>
          </p:nvSpPr>
          <p:spPr>
            <a:xfrm rot="-5400000">
              <a:off x="6897294" y="7693147"/>
              <a:ext cx="568386"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08" name="Google Shape;3408;p120"/>
          <p:cNvSpPr txBox="1"/>
          <p:nvPr/>
        </p:nvSpPr>
        <p:spPr>
          <a:xfrm flipH="1">
            <a:off x="457200" y="8137154"/>
            <a:ext cx="6187099" cy="2616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What supplies will people need? What other types of support will help people successfully engage in your activity?</a:t>
            </a:r>
            <a:endParaRPr sz="1100">
              <a:solidFill>
                <a:srgbClr val="000000"/>
              </a:solidFill>
              <a:latin typeface="PT Sans Narrow"/>
              <a:ea typeface="PT Sans Narrow"/>
              <a:cs typeface="PT Sans Narrow"/>
              <a:sym typeface="PT Sans Narrow"/>
            </a:endParaRPr>
          </a:p>
        </p:txBody>
      </p:sp>
      <p:sp>
        <p:nvSpPr>
          <p:cNvPr id="3409" name="Google Shape;3409;p120"/>
          <p:cNvSpPr txBox="1"/>
          <p:nvPr/>
        </p:nvSpPr>
        <p:spPr>
          <a:xfrm>
            <a:off x="457995" y="647673"/>
            <a:ext cx="2815942" cy="11387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ACTIVITY</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DESIGN</a:t>
            </a:r>
            <a:endParaRPr b="1">
              <a:latin typeface="PT Sans Narrow"/>
              <a:ea typeface="PT Sans Narrow"/>
              <a:cs typeface="PT Sans Narrow"/>
              <a:sym typeface="PT Sans Narrow"/>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4" name="Shape 3414"/>
        <p:cNvGrpSpPr/>
        <p:nvPr/>
      </p:nvGrpSpPr>
      <p:grpSpPr>
        <a:xfrm>
          <a:off x="0" y="0"/>
          <a:ext cx="0" cy="0"/>
          <a:chOff x="0" y="0"/>
          <a:chExt cx="0" cy="0"/>
        </a:xfrm>
      </p:grpSpPr>
      <p:grpSp>
        <p:nvGrpSpPr>
          <p:cNvPr id="3415" name="Google Shape;3415;p121"/>
          <p:cNvGrpSpPr/>
          <p:nvPr/>
        </p:nvGrpSpPr>
        <p:grpSpPr>
          <a:xfrm>
            <a:off x="551124" y="8122125"/>
            <a:ext cx="3094026" cy="1295845"/>
            <a:chOff x="551124" y="8122125"/>
            <a:chExt cx="3094026" cy="1295845"/>
          </a:xfrm>
        </p:grpSpPr>
        <p:sp>
          <p:nvSpPr>
            <p:cNvPr id="3416" name="Google Shape;3416;p121"/>
            <p:cNvSpPr txBox="1"/>
            <p:nvPr/>
          </p:nvSpPr>
          <p:spPr>
            <a:xfrm>
              <a:off x="560160" y="8217641"/>
              <a:ext cx="308499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chemeClr val="dk1"/>
                  </a:solidFill>
                  <a:latin typeface="Carme"/>
                  <a:ea typeface="Carme"/>
                  <a:cs typeface="Carme"/>
                  <a:sym typeface="Carme"/>
                </a:rPr>
                <a:t>  </a:t>
              </a:r>
              <a:endParaRPr/>
            </a:p>
            <a:p>
              <a:pPr indent="-171450" lvl="0" marL="171450" marR="0" rtl="0" algn="l">
                <a:spcBef>
                  <a:spcPts val="0"/>
                </a:spcBef>
                <a:spcAft>
                  <a:spcPts val="0"/>
                </a:spcAft>
                <a:buClr>
                  <a:schemeClr val="dk1"/>
                </a:buClr>
                <a:buSzPts val="1200"/>
                <a:buFont typeface="Merriweather Sans"/>
                <a:buChar char="+"/>
              </a:pPr>
              <a:r>
                <a:rPr i="1" lang="en-US" sz="1200">
                  <a:solidFill>
                    <a:schemeClr val="dk1"/>
                  </a:solidFill>
                  <a:latin typeface="Carme"/>
                  <a:ea typeface="Carme"/>
                  <a:cs typeface="Carme"/>
                  <a:sym typeface="Carme"/>
                </a:rPr>
                <a:t> </a:t>
              </a:r>
              <a:endParaRPr/>
            </a:p>
            <a:p>
              <a:pPr indent="0" lvl="0" marL="0" marR="0" rtl="0" algn="l">
                <a:spcBef>
                  <a:spcPts val="0"/>
                </a:spcBef>
                <a:spcAft>
                  <a:spcPts val="0"/>
                </a:spcAft>
                <a:buNone/>
              </a:pPr>
              <a:r>
                <a:rPr i="1" lang="en-US" sz="1200">
                  <a:solidFill>
                    <a:schemeClr val="dk1"/>
                  </a:solidFill>
                  <a:latin typeface="Carme"/>
                  <a:ea typeface="Carme"/>
                  <a:cs typeface="Carme"/>
                  <a:sym typeface="Carme"/>
                </a:rPr>
                <a:t> </a:t>
              </a:r>
              <a:endParaRPr/>
            </a:p>
            <a:p>
              <a:pPr indent="-171450" lvl="0" marL="171450" marR="0" rtl="0" algn="l">
                <a:spcBef>
                  <a:spcPts val="0"/>
                </a:spcBef>
                <a:spcAft>
                  <a:spcPts val="0"/>
                </a:spcAft>
                <a:buClr>
                  <a:schemeClr val="dk1"/>
                </a:buClr>
                <a:buSzPts val="1200"/>
                <a:buFont typeface="Merriweather Sans"/>
                <a:buChar char="+"/>
              </a:pPr>
              <a:r>
                <a:rPr i="1" lang="en-US" sz="1200">
                  <a:solidFill>
                    <a:schemeClr val="dk1"/>
                  </a:solidFill>
                  <a:latin typeface="Carme"/>
                  <a:ea typeface="Carme"/>
                  <a:cs typeface="Carme"/>
                  <a:sym typeface="Carme"/>
                </a:rPr>
                <a:t> </a:t>
              </a:r>
              <a:endParaRPr/>
            </a:p>
            <a:p>
              <a:pPr indent="-95250" lvl="0" marL="171450" marR="0" rtl="0" algn="l">
                <a:spcBef>
                  <a:spcPts val="0"/>
                </a:spcBef>
                <a:spcAft>
                  <a:spcPts val="0"/>
                </a:spcAft>
                <a:buClr>
                  <a:schemeClr val="dk1"/>
                </a:buClr>
                <a:buSzPts val="1200"/>
                <a:buFont typeface="Merriweather Sans"/>
                <a:buNone/>
              </a:pPr>
              <a:r>
                <a:t/>
              </a:r>
              <a:endParaRPr i="1" sz="1200">
                <a:solidFill>
                  <a:schemeClr val="dk1"/>
                </a:solidFill>
                <a:latin typeface="Carme"/>
                <a:ea typeface="Carme"/>
                <a:cs typeface="Carme"/>
                <a:sym typeface="Carme"/>
              </a:endParaRPr>
            </a:p>
            <a:p>
              <a:pPr indent="-171450" lvl="0" marL="171450" marR="0" rtl="0" algn="l">
                <a:spcBef>
                  <a:spcPts val="0"/>
                </a:spcBef>
                <a:spcAft>
                  <a:spcPts val="0"/>
                </a:spcAft>
                <a:buClr>
                  <a:schemeClr val="dk1"/>
                </a:buClr>
                <a:buSzPts val="1200"/>
                <a:buFont typeface="Merriweather Sans"/>
                <a:buChar char="+"/>
              </a:pPr>
              <a:r>
                <a:rPr i="1" lang="en-US" sz="1200">
                  <a:solidFill>
                    <a:schemeClr val="dk1"/>
                  </a:solidFill>
                  <a:latin typeface="Carme"/>
                  <a:ea typeface="Carme"/>
                  <a:cs typeface="Carme"/>
                  <a:sym typeface="Carme"/>
                </a:rPr>
                <a:t> </a:t>
              </a:r>
              <a:endParaRPr/>
            </a:p>
          </p:txBody>
        </p:sp>
        <p:sp>
          <p:nvSpPr>
            <p:cNvPr id="3417" name="Google Shape;3417;p121"/>
            <p:cNvSpPr txBox="1"/>
            <p:nvPr/>
          </p:nvSpPr>
          <p:spPr>
            <a:xfrm>
              <a:off x="551124" y="8122125"/>
              <a:ext cx="1449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B7B7B7"/>
                  </a:solidFill>
                  <a:latin typeface="PT Sans Narrow"/>
                  <a:ea typeface="PT Sans Narrow"/>
                  <a:cs typeface="PT Sans Narrow"/>
                  <a:sym typeface="PT Sans Narrow"/>
                </a:rPr>
                <a:t>(TIPS AND TRICKS) </a:t>
              </a:r>
              <a:endParaRPr b="1" sz="1200">
                <a:solidFill>
                  <a:srgbClr val="B7B7B7"/>
                </a:solidFill>
                <a:latin typeface="PT Sans Narrow"/>
                <a:ea typeface="PT Sans Narrow"/>
                <a:cs typeface="PT Sans Narrow"/>
                <a:sym typeface="PT Sans Narrow"/>
              </a:endParaRPr>
            </a:p>
          </p:txBody>
        </p:sp>
      </p:grpSp>
      <p:grpSp>
        <p:nvGrpSpPr>
          <p:cNvPr id="3418" name="Google Shape;3418;p121"/>
          <p:cNvGrpSpPr/>
          <p:nvPr/>
        </p:nvGrpSpPr>
        <p:grpSpPr>
          <a:xfrm>
            <a:off x="457995" y="2830659"/>
            <a:ext cx="3324338" cy="4468261"/>
            <a:chOff x="422410" y="2830659"/>
            <a:chExt cx="3324338" cy="4468261"/>
          </a:xfrm>
        </p:grpSpPr>
        <p:sp>
          <p:nvSpPr>
            <p:cNvPr id="3419" name="Google Shape;3419;p121"/>
            <p:cNvSpPr txBox="1"/>
            <p:nvPr/>
          </p:nvSpPr>
          <p:spPr>
            <a:xfrm>
              <a:off x="515544" y="3328603"/>
              <a:ext cx="3231204" cy="3970317"/>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What will learners create? How will they do this?</a:t>
              </a:r>
              <a:endParaRPr sz="1100">
                <a:solidFill>
                  <a:schemeClr val="dk1"/>
                </a:solidFill>
                <a:latin typeface="PT Sans Narrow"/>
                <a:ea typeface="PT Sans Narrow"/>
                <a:cs typeface="PT Sans Narrow"/>
                <a:sym typeface="PT Sans Narrow"/>
              </a:endParaRPr>
            </a:p>
            <a:p>
              <a:pPr indent="-101600" lvl="0" marL="171450" marR="0" rtl="0" algn="l">
                <a:spcBef>
                  <a:spcPts val="0"/>
                </a:spcBef>
                <a:spcAft>
                  <a:spcPts val="0"/>
                </a:spcAft>
                <a:buClr>
                  <a:schemeClr val="dk1"/>
                </a:buClr>
                <a:buSzPts val="1100"/>
                <a:buFont typeface="Noto Sans Symbols"/>
                <a:buNone/>
              </a:pPr>
              <a:r>
                <a:t/>
              </a:r>
              <a:endParaRPr sz="1100">
                <a:solidFill>
                  <a:schemeClr val="dk1"/>
                </a:solidFill>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just">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How will learners share their work with others?</a:t>
              </a:r>
              <a:endParaRPr sz="1100">
                <a:solidFill>
                  <a:schemeClr val="dk1"/>
                </a:solidFill>
                <a:latin typeface="PT Sans Narrow"/>
                <a:ea typeface="PT Sans Narrow"/>
                <a:cs typeface="PT Sans Narrow"/>
                <a:sym typeface="PT Sans Narrow"/>
              </a:endParaRPr>
            </a:p>
            <a:p>
              <a:pPr indent="-95250" lvl="0" marL="171450" marR="0" rtl="0" algn="just">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95250" lvl="0" marL="171450" marR="0" rtl="0" algn="just">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95250" lvl="0" marL="171450" marR="0" rtl="0" algn="just">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95250" lvl="0" marL="171450" marR="0" rtl="0" algn="just">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95250" lvl="0" marL="171450" marR="0" rtl="0" algn="just">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How will learners reflect on their designs?</a:t>
              </a:r>
              <a:r>
                <a:rPr lang="en-US" sz="1000">
                  <a:solidFill>
                    <a:schemeClr val="dk1"/>
                  </a:solidFill>
                  <a:latin typeface="PT Sans Narrow"/>
                  <a:ea typeface="PT Sans Narrow"/>
                  <a:cs typeface="PT Sans Narrow"/>
                  <a:sym typeface="PT Sans Narrow"/>
                </a:rPr>
                <a:t>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i="1" sz="1200">
                <a:solidFill>
                  <a:schemeClr val="dk1"/>
                </a:solidFill>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Noto Sans Symbols"/>
                <a:buNone/>
              </a:pPr>
              <a:r>
                <a:t/>
              </a:r>
              <a:endParaRPr i="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i="1" sz="1200">
                <a:solidFill>
                  <a:schemeClr val="dk1"/>
                </a:solidFill>
                <a:latin typeface="PT Sans Narrow"/>
                <a:ea typeface="PT Sans Narrow"/>
                <a:cs typeface="PT Sans Narrow"/>
                <a:sym typeface="PT Sans Narrow"/>
              </a:endParaRPr>
            </a:p>
          </p:txBody>
        </p:sp>
        <p:sp>
          <p:nvSpPr>
            <p:cNvPr id="3420" name="Google Shape;3420;p121"/>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3421" name="Google Shape;3421;p121"/>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3422" name="Google Shape;3422;p121"/>
          <p:cNvGrpSpPr/>
          <p:nvPr/>
        </p:nvGrpSpPr>
        <p:grpSpPr>
          <a:xfrm>
            <a:off x="4007714" y="2830651"/>
            <a:ext cx="3372229" cy="1328941"/>
            <a:chOff x="4007796" y="2830659"/>
            <a:chExt cx="3307404" cy="1328941"/>
          </a:xfrm>
        </p:grpSpPr>
        <p:sp>
          <p:nvSpPr>
            <p:cNvPr id="3423" name="Google Shape;3423;p121"/>
            <p:cNvSpPr txBox="1"/>
            <p:nvPr/>
          </p:nvSpPr>
          <p:spPr>
            <a:xfrm>
              <a:off x="4104914" y="3328603"/>
              <a:ext cx="3117152" cy="830997"/>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95250" lvl="0" marL="171450" marR="0" rtl="0" algn="l">
                <a:spcBef>
                  <a:spcPts val="0"/>
                </a:spcBef>
                <a:spcAft>
                  <a:spcPts val="0"/>
                </a:spcAft>
                <a:buClr>
                  <a:schemeClr val="dk1"/>
                </a:buClr>
                <a:buSzPts val="1200"/>
                <a:buFont typeface="Noto Sans Symbols"/>
                <a:buNone/>
              </a:pPr>
              <a:r>
                <a:t/>
              </a:r>
              <a:endParaRPr i="1" sz="1200">
                <a:solidFill>
                  <a:schemeClr val="dk1"/>
                </a:solidFill>
                <a:latin typeface="Carme"/>
                <a:ea typeface="Carme"/>
                <a:cs typeface="Carme"/>
                <a:sym typeface="Carme"/>
              </a:endParaRPr>
            </a:p>
            <a:p>
              <a:pPr indent="-171450" lvl="0" marL="171450" marR="0" rtl="0" algn="l">
                <a:spcBef>
                  <a:spcPts val="0"/>
                </a:spcBef>
                <a:spcAft>
                  <a:spcPts val="0"/>
                </a:spcAft>
                <a:buClr>
                  <a:schemeClr val="dk1"/>
                </a:buClr>
                <a:buSzPts val="1200"/>
                <a:buFont typeface="Noto Sans Symbols"/>
                <a:buChar char="❑"/>
              </a:pPr>
              <a:r>
                <a:rPr i="1" lang="en-US" sz="1200">
                  <a:solidFill>
                    <a:schemeClr val="dk1"/>
                  </a:solidFill>
                  <a:latin typeface="Carme"/>
                  <a:ea typeface="Carme"/>
                  <a:cs typeface="Carme"/>
                  <a:sym typeface="Carme"/>
                </a:rPr>
                <a:t>   </a:t>
              </a:r>
              <a:endParaRPr/>
            </a:p>
            <a:p>
              <a:pPr indent="0" lvl="0" marL="0" marR="0" rtl="0" algn="l">
                <a:spcBef>
                  <a:spcPts val="0"/>
                </a:spcBef>
                <a:spcAft>
                  <a:spcPts val="0"/>
                </a:spcAft>
                <a:buNone/>
              </a:pPr>
              <a:r>
                <a:t/>
              </a:r>
              <a:endParaRPr i="1" sz="1200">
                <a:solidFill>
                  <a:schemeClr val="dk1"/>
                </a:solidFill>
                <a:latin typeface="Carme"/>
                <a:ea typeface="Carme"/>
                <a:cs typeface="Carme"/>
                <a:sym typeface="Carme"/>
              </a:endParaRPr>
            </a:p>
            <a:p>
              <a:pPr indent="-171450" lvl="0" marL="171450" marR="0" rtl="0" algn="l">
                <a:spcBef>
                  <a:spcPts val="0"/>
                </a:spcBef>
                <a:spcAft>
                  <a:spcPts val="0"/>
                </a:spcAft>
                <a:buClr>
                  <a:schemeClr val="dk1"/>
                </a:buClr>
                <a:buSzPts val="1200"/>
                <a:buFont typeface="Noto Sans Symbols"/>
                <a:buChar char="❑"/>
              </a:pPr>
              <a:r>
                <a:rPr i="1" lang="en-US" sz="1200">
                  <a:solidFill>
                    <a:schemeClr val="dk1"/>
                  </a:solidFill>
                  <a:latin typeface="Carme"/>
                  <a:ea typeface="Carme"/>
                  <a:cs typeface="Carme"/>
                  <a:sym typeface="Carme"/>
                </a:rPr>
                <a:t> </a:t>
              </a:r>
              <a:endParaRPr/>
            </a:p>
          </p:txBody>
        </p:sp>
        <p:sp>
          <p:nvSpPr>
            <p:cNvPr id="3424" name="Google Shape;3424;p121"/>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425" name="Google Shape;3425;p121"/>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3426" name="Google Shape;3426;p121"/>
          <p:cNvGrpSpPr/>
          <p:nvPr/>
        </p:nvGrpSpPr>
        <p:grpSpPr>
          <a:xfrm>
            <a:off x="4007715" y="4219150"/>
            <a:ext cx="3372229" cy="1696156"/>
            <a:chOff x="3992282" y="2866644"/>
            <a:chExt cx="3307404" cy="1696156"/>
          </a:xfrm>
        </p:grpSpPr>
        <p:sp>
          <p:nvSpPr>
            <p:cNvPr id="3427" name="Google Shape;3427;p121"/>
            <p:cNvSpPr txBox="1"/>
            <p:nvPr/>
          </p:nvSpPr>
          <p:spPr>
            <a:xfrm>
              <a:off x="4089400" y="3362471"/>
              <a:ext cx="3117152" cy="120032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95250" lvl="0" marL="171450" marR="0" rtl="0" algn="l">
                <a:spcBef>
                  <a:spcPts val="0"/>
                </a:spcBef>
                <a:spcAft>
                  <a:spcPts val="0"/>
                </a:spcAft>
                <a:buClr>
                  <a:schemeClr val="dk1"/>
                </a:buClr>
                <a:buSzPts val="1200"/>
                <a:buFont typeface="Merriweather Sans"/>
                <a:buNone/>
              </a:pPr>
              <a:r>
                <a:t/>
              </a:r>
              <a:endParaRPr i="1" sz="1200">
                <a:solidFill>
                  <a:srgbClr val="000000"/>
                </a:solidFill>
                <a:latin typeface="Carme"/>
                <a:ea typeface="Carme"/>
                <a:cs typeface="Carme"/>
                <a:sym typeface="Carme"/>
              </a:endParaRPr>
            </a:p>
            <a:p>
              <a:pPr indent="-171450" lvl="0" marL="171450" marR="0" rtl="0" algn="l">
                <a:spcBef>
                  <a:spcPts val="0"/>
                </a:spcBef>
                <a:spcAft>
                  <a:spcPts val="0"/>
                </a:spcAft>
                <a:buClr>
                  <a:srgbClr val="000000"/>
                </a:buClr>
                <a:buSzPts val="1200"/>
                <a:buFont typeface="Merriweather Sans"/>
                <a:buChar char="+"/>
              </a:pPr>
              <a:r>
                <a:rPr i="1" lang="en-US" sz="1200">
                  <a:solidFill>
                    <a:srgbClr val="000000"/>
                  </a:solidFill>
                  <a:latin typeface="Carme"/>
                  <a:ea typeface="Carme"/>
                  <a:cs typeface="Carme"/>
                  <a:sym typeface="Carme"/>
                </a:rPr>
                <a:t> </a:t>
              </a:r>
              <a:endParaRPr/>
            </a:p>
            <a:p>
              <a:pPr indent="-95250" lvl="0" marL="171450" marR="0" rtl="0" algn="l">
                <a:spcBef>
                  <a:spcPts val="0"/>
                </a:spcBef>
                <a:spcAft>
                  <a:spcPts val="0"/>
                </a:spcAft>
                <a:buClr>
                  <a:schemeClr val="dk1"/>
                </a:buClr>
                <a:buSzPts val="1200"/>
                <a:buFont typeface="Merriweather Sans"/>
                <a:buNone/>
              </a:pPr>
              <a:r>
                <a:t/>
              </a:r>
              <a:endParaRPr i="1" sz="1200">
                <a:solidFill>
                  <a:srgbClr val="000000"/>
                </a:solidFill>
                <a:latin typeface="Carme"/>
                <a:ea typeface="Carme"/>
                <a:cs typeface="Carme"/>
                <a:sym typeface="Carme"/>
              </a:endParaRPr>
            </a:p>
            <a:p>
              <a:pPr indent="-171450" lvl="0" marL="171450" marR="0" rtl="0" algn="l">
                <a:spcBef>
                  <a:spcPts val="0"/>
                </a:spcBef>
                <a:spcAft>
                  <a:spcPts val="0"/>
                </a:spcAft>
                <a:buClr>
                  <a:srgbClr val="000000"/>
                </a:buClr>
                <a:buSzPts val="1200"/>
                <a:buFont typeface="Merriweather Sans"/>
                <a:buChar char="+"/>
              </a:pPr>
              <a:r>
                <a:rPr i="1" lang="en-US" sz="1200">
                  <a:solidFill>
                    <a:srgbClr val="000000"/>
                  </a:solidFill>
                  <a:latin typeface="Carme"/>
                  <a:ea typeface="Carme"/>
                  <a:cs typeface="Carme"/>
                  <a:sym typeface="Carme"/>
                </a:rPr>
                <a:t> </a:t>
              </a:r>
              <a:endParaRPr/>
            </a:p>
            <a:p>
              <a:pPr indent="-95250" lvl="0" marL="171450" marR="0" rtl="0" algn="l">
                <a:spcBef>
                  <a:spcPts val="0"/>
                </a:spcBef>
                <a:spcAft>
                  <a:spcPts val="0"/>
                </a:spcAft>
                <a:buClr>
                  <a:schemeClr val="dk1"/>
                </a:buClr>
                <a:buSzPts val="1200"/>
                <a:buFont typeface="Merriweather Sans"/>
                <a:buNone/>
              </a:pPr>
              <a:r>
                <a:t/>
              </a:r>
              <a:endParaRPr i="1" sz="1200">
                <a:solidFill>
                  <a:schemeClr val="dk1"/>
                </a:solidFill>
                <a:latin typeface="Carme"/>
                <a:ea typeface="Carme"/>
                <a:cs typeface="Carme"/>
                <a:sym typeface="Carme"/>
              </a:endParaRPr>
            </a:p>
            <a:p>
              <a:pPr indent="-171450" lvl="0" marL="171450" marR="0" rtl="0" algn="l">
                <a:spcBef>
                  <a:spcPts val="0"/>
                </a:spcBef>
                <a:spcAft>
                  <a:spcPts val="0"/>
                </a:spcAft>
                <a:buClr>
                  <a:schemeClr val="dk1"/>
                </a:buClr>
                <a:buSzPts val="1200"/>
                <a:buFont typeface="Merriweather Sans"/>
                <a:buChar char="+"/>
              </a:pPr>
              <a:r>
                <a:rPr i="1" lang="en-US" sz="1200">
                  <a:solidFill>
                    <a:schemeClr val="dk1"/>
                  </a:solidFill>
                  <a:latin typeface="Carme"/>
                  <a:ea typeface="Carme"/>
                  <a:cs typeface="Carme"/>
                  <a:sym typeface="Carme"/>
                </a:rPr>
                <a:t> </a:t>
              </a:r>
              <a:endParaRPr/>
            </a:p>
          </p:txBody>
        </p:sp>
        <p:sp>
          <p:nvSpPr>
            <p:cNvPr id="3428" name="Google Shape;3428;p121"/>
            <p:cNvSpPr txBox="1"/>
            <p:nvPr/>
          </p:nvSpPr>
          <p:spPr>
            <a:xfrm>
              <a:off x="3992282" y="2866644"/>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429" name="Google Shape;3429;p121"/>
            <p:cNvCxnSpPr/>
            <p:nvPr/>
          </p:nvCxnSpPr>
          <p:spPr>
            <a:xfrm flipH="1" rot="10800000">
              <a:off x="4089400" y="3197493"/>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3430" name="Google Shape;3430;p121"/>
          <p:cNvGrpSpPr/>
          <p:nvPr/>
        </p:nvGrpSpPr>
        <p:grpSpPr>
          <a:xfrm>
            <a:off x="4007715" y="5977953"/>
            <a:ext cx="3372229" cy="1326824"/>
            <a:chOff x="3992282" y="2934380"/>
            <a:chExt cx="3307404" cy="1326824"/>
          </a:xfrm>
        </p:grpSpPr>
        <p:sp>
          <p:nvSpPr>
            <p:cNvPr id="3431" name="Google Shape;3431;p121"/>
            <p:cNvSpPr txBox="1"/>
            <p:nvPr/>
          </p:nvSpPr>
          <p:spPr>
            <a:xfrm>
              <a:off x="4089400" y="3430207"/>
              <a:ext cx="3117152" cy="830997"/>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95250" lvl="0" marL="171450" marR="0" rtl="0" algn="l">
                <a:spcBef>
                  <a:spcPts val="0"/>
                </a:spcBef>
                <a:spcAft>
                  <a:spcPts val="0"/>
                </a:spcAft>
                <a:buClr>
                  <a:schemeClr val="dk1"/>
                </a:buClr>
                <a:buSzPts val="1200"/>
                <a:buFont typeface="Merriweather Sans"/>
                <a:buNone/>
              </a:pPr>
              <a:r>
                <a:t/>
              </a:r>
              <a:endParaRPr i="1" sz="1200">
                <a:solidFill>
                  <a:schemeClr val="dk1"/>
                </a:solidFill>
                <a:latin typeface="Carme"/>
                <a:ea typeface="Carme"/>
                <a:cs typeface="Carme"/>
                <a:sym typeface="Carme"/>
              </a:endParaRPr>
            </a:p>
            <a:p>
              <a:pPr indent="-171450" lvl="0" marL="171450" marR="0" rtl="0" algn="l">
                <a:spcBef>
                  <a:spcPts val="0"/>
                </a:spcBef>
                <a:spcAft>
                  <a:spcPts val="0"/>
                </a:spcAft>
                <a:buClr>
                  <a:schemeClr val="dk1"/>
                </a:buClr>
                <a:buSzPts val="1200"/>
                <a:buFont typeface="Merriweather Sans"/>
                <a:buChar char="+"/>
              </a:pPr>
              <a:r>
                <a:rPr i="1" lang="en-US" sz="1200">
                  <a:solidFill>
                    <a:schemeClr val="dk1"/>
                  </a:solidFill>
                  <a:latin typeface="Carme"/>
                  <a:ea typeface="Carme"/>
                  <a:cs typeface="Carme"/>
                  <a:sym typeface="Carme"/>
                </a:rPr>
                <a:t>  </a:t>
              </a:r>
              <a:endParaRPr/>
            </a:p>
            <a:p>
              <a:pPr indent="0" lvl="0" marL="0" marR="0" rtl="0" algn="l">
                <a:spcBef>
                  <a:spcPts val="0"/>
                </a:spcBef>
                <a:spcAft>
                  <a:spcPts val="0"/>
                </a:spcAft>
                <a:buNone/>
              </a:pPr>
              <a:r>
                <a:rPr i="1" lang="en-US" sz="1200">
                  <a:solidFill>
                    <a:schemeClr val="dk1"/>
                  </a:solidFill>
                  <a:latin typeface="Carme"/>
                  <a:ea typeface="Carme"/>
                  <a:cs typeface="Carme"/>
                  <a:sym typeface="Carme"/>
                </a:rPr>
                <a:t> </a:t>
              </a:r>
              <a:endParaRPr/>
            </a:p>
            <a:p>
              <a:pPr indent="-171450" lvl="0" marL="171450" marR="0" rtl="0" algn="l">
                <a:spcBef>
                  <a:spcPts val="0"/>
                </a:spcBef>
                <a:spcAft>
                  <a:spcPts val="0"/>
                </a:spcAft>
                <a:buClr>
                  <a:schemeClr val="dk1"/>
                </a:buClr>
                <a:buSzPts val="1200"/>
                <a:buFont typeface="Merriweather Sans"/>
                <a:buChar char="+"/>
              </a:pPr>
              <a:r>
                <a:rPr i="1" lang="en-US" sz="1200">
                  <a:solidFill>
                    <a:schemeClr val="dk1"/>
                  </a:solidFill>
                  <a:latin typeface="Carme"/>
                  <a:ea typeface="Carme"/>
                  <a:cs typeface="Carme"/>
                  <a:sym typeface="Carme"/>
                </a:rPr>
                <a:t>  </a:t>
              </a:r>
              <a:endParaRPr/>
            </a:p>
          </p:txBody>
        </p:sp>
        <p:sp>
          <p:nvSpPr>
            <p:cNvPr id="3432" name="Google Shape;3432;p121"/>
            <p:cNvSpPr txBox="1"/>
            <p:nvPr/>
          </p:nvSpPr>
          <p:spPr>
            <a:xfrm>
              <a:off x="3992282" y="2934380"/>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433" name="Google Shape;3433;p121"/>
            <p:cNvCxnSpPr/>
            <p:nvPr/>
          </p:nvCxnSpPr>
          <p:spPr>
            <a:xfrm flipH="1" rot="10800000">
              <a:off x="4089400" y="3265229"/>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3434" name="Google Shape;3434;p121"/>
          <p:cNvSpPr txBox="1"/>
          <p:nvPr/>
        </p:nvSpPr>
        <p:spPr>
          <a:xfrm>
            <a:off x="551124" y="3327975"/>
            <a:ext cx="1820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B7B7B7"/>
                </a:solidFill>
                <a:latin typeface="PT Sans Narrow"/>
                <a:ea typeface="PT Sans Narrow"/>
                <a:cs typeface="PT Sans Narrow"/>
                <a:sym typeface="PT Sans Narrow"/>
              </a:rPr>
              <a:t>(PROJECT INSTRUCTIONS) </a:t>
            </a:r>
            <a:endParaRPr b="1" sz="1200">
              <a:solidFill>
                <a:srgbClr val="B7B7B7"/>
              </a:solidFill>
              <a:latin typeface="PT Sans Narrow"/>
              <a:ea typeface="PT Sans Narrow"/>
              <a:cs typeface="PT Sans Narrow"/>
              <a:sym typeface="PT Sans Narrow"/>
            </a:endParaRPr>
          </a:p>
        </p:txBody>
      </p:sp>
      <p:sp>
        <p:nvSpPr>
          <p:cNvPr id="3435" name="Google Shape;3435;p121"/>
          <p:cNvSpPr txBox="1"/>
          <p:nvPr/>
        </p:nvSpPr>
        <p:spPr>
          <a:xfrm>
            <a:off x="4104927" y="3328600"/>
            <a:ext cx="309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B7B7B7"/>
                </a:solidFill>
                <a:latin typeface="PT Sans Narrow"/>
                <a:ea typeface="PT Sans Narrow"/>
                <a:cs typeface="PT Sans Narrow"/>
                <a:sym typeface="PT Sans Narrow"/>
              </a:rPr>
              <a:t>(2 PROJECT RESOURCES - studios, handouts, etc.) </a:t>
            </a:r>
            <a:endParaRPr b="1" sz="1200">
              <a:solidFill>
                <a:srgbClr val="B7B7B7"/>
              </a:solidFill>
              <a:latin typeface="PT Sans Narrow"/>
              <a:ea typeface="PT Sans Narrow"/>
              <a:cs typeface="PT Sans Narrow"/>
              <a:sym typeface="PT Sans Narrow"/>
            </a:endParaRPr>
          </a:p>
        </p:txBody>
      </p:sp>
      <p:sp>
        <p:nvSpPr>
          <p:cNvPr id="3436" name="Google Shape;3436;p121"/>
          <p:cNvSpPr txBox="1"/>
          <p:nvPr/>
        </p:nvSpPr>
        <p:spPr>
          <a:xfrm>
            <a:off x="4104928" y="4719800"/>
            <a:ext cx="1933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B7B7B7"/>
                </a:solidFill>
                <a:latin typeface="PT Sans Narrow"/>
                <a:ea typeface="PT Sans Narrow"/>
                <a:cs typeface="PT Sans Narrow"/>
                <a:sym typeface="PT Sans Narrow"/>
              </a:rPr>
              <a:t>(3 REFLECTION QUESTIONS)</a:t>
            </a:r>
            <a:endParaRPr b="1" sz="1200">
              <a:solidFill>
                <a:srgbClr val="B7B7B7"/>
              </a:solidFill>
              <a:latin typeface="PT Sans Narrow"/>
              <a:ea typeface="PT Sans Narrow"/>
              <a:cs typeface="PT Sans Narrow"/>
              <a:sym typeface="PT Sans Narrow"/>
            </a:endParaRPr>
          </a:p>
        </p:txBody>
      </p:sp>
      <p:sp>
        <p:nvSpPr>
          <p:cNvPr id="3437" name="Google Shape;3437;p121"/>
          <p:cNvSpPr txBox="1"/>
          <p:nvPr/>
        </p:nvSpPr>
        <p:spPr>
          <a:xfrm>
            <a:off x="4047550" y="6468725"/>
            <a:ext cx="3307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B7B7B7"/>
                </a:solidFill>
                <a:latin typeface="PT Sans Narrow"/>
                <a:ea typeface="PT Sans Narrow"/>
                <a:cs typeface="PT Sans Narrow"/>
                <a:sym typeface="PT Sans Narrow"/>
              </a:rPr>
              <a:t>(2  WAYS TO CHECK IF A LEARNER COMPLETED THE ACTIVITY)</a:t>
            </a:r>
            <a:endParaRPr b="1" sz="1100">
              <a:solidFill>
                <a:srgbClr val="B7B7B7"/>
              </a:solidFill>
              <a:latin typeface="PT Sans Narrow"/>
              <a:ea typeface="PT Sans Narrow"/>
              <a:cs typeface="PT Sans Narrow"/>
              <a:sym typeface="PT Sans Narrow"/>
            </a:endParaRPr>
          </a:p>
        </p:txBody>
      </p:sp>
      <p:sp>
        <p:nvSpPr>
          <p:cNvPr id="3438" name="Google Shape;3438;p121"/>
          <p:cNvSpPr txBox="1"/>
          <p:nvPr/>
        </p:nvSpPr>
        <p:spPr>
          <a:xfrm>
            <a:off x="4179868" y="791171"/>
            <a:ext cx="2999848" cy="1231106"/>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learners will:</a:t>
            </a:r>
            <a:endParaRPr>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i="1" lang="en-US" sz="1200">
                <a:solidFill>
                  <a:srgbClr val="000000"/>
                </a:solidFill>
                <a:latin typeface="PT Sans Narrow"/>
                <a:ea typeface="PT Sans Narrow"/>
                <a:cs typeface="PT Sans Narrow"/>
                <a:sym typeface="PT Sans Narrow"/>
              </a:rPr>
              <a:t>  </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i="1" sz="1200">
              <a:solidFill>
                <a:srgbClr val="000000"/>
              </a:solidFill>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i="1" lang="en-US" sz="1200">
                <a:solidFill>
                  <a:srgbClr val="000000"/>
                </a:solidFill>
                <a:latin typeface="PT Sans Narrow"/>
                <a:ea typeface="PT Sans Narrow"/>
                <a:cs typeface="PT Sans Narrow"/>
                <a:sym typeface="PT Sans Narrow"/>
              </a:rPr>
              <a:t>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i="1" sz="1200">
              <a:solidFill>
                <a:srgbClr val="000000"/>
              </a:solidFill>
              <a:latin typeface="PT Sans Narrow"/>
              <a:ea typeface="PT Sans Narrow"/>
              <a:cs typeface="PT Sans Narrow"/>
              <a:sym typeface="PT Sans Narrow"/>
            </a:endParaRPr>
          </a:p>
        </p:txBody>
      </p:sp>
      <p:sp>
        <p:nvSpPr>
          <p:cNvPr id="3439" name="Google Shape;3439;p121"/>
          <p:cNvSpPr txBox="1"/>
          <p:nvPr/>
        </p:nvSpPr>
        <p:spPr>
          <a:xfrm>
            <a:off x="1266069" y="713993"/>
            <a:ext cx="281594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B7B7B7"/>
                </a:solidFill>
                <a:latin typeface="PT Sans Narrow"/>
                <a:ea typeface="PT Sans Narrow"/>
                <a:cs typeface="PT Sans Narrow"/>
                <a:sym typeface="PT Sans Narrow"/>
              </a:rPr>
              <a:t>(TITLE)</a:t>
            </a:r>
            <a:endParaRPr b="1">
              <a:solidFill>
                <a:srgbClr val="B7B7B7"/>
              </a:solidFill>
              <a:latin typeface="PT Sans Narrow"/>
              <a:ea typeface="PT Sans Narrow"/>
              <a:cs typeface="PT Sans Narrow"/>
              <a:sym typeface="PT Sans Narrow"/>
            </a:endParaRPr>
          </a:p>
        </p:txBody>
      </p:sp>
      <p:sp>
        <p:nvSpPr>
          <p:cNvPr id="3440" name="Google Shape;3440;p121"/>
          <p:cNvSpPr txBox="1"/>
          <p:nvPr/>
        </p:nvSpPr>
        <p:spPr>
          <a:xfrm>
            <a:off x="2989791" y="1614993"/>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__–__ MINUTES</a:t>
            </a:r>
            <a:endParaRPr>
              <a:latin typeface="PT Sans Narrow"/>
              <a:ea typeface="PT Sans Narrow"/>
              <a:cs typeface="PT Sans Narrow"/>
              <a:sym typeface="PT Sans Narrow"/>
            </a:endParaRPr>
          </a:p>
        </p:txBody>
      </p:sp>
      <p:pic>
        <p:nvPicPr>
          <p:cNvPr descr="30min.png" id="3441" name="Google Shape;3441;p121"/>
          <p:cNvPicPr preferRelativeResize="0"/>
          <p:nvPr/>
        </p:nvPicPr>
        <p:blipFill rotWithShape="1">
          <a:blip r:embed="rId3">
            <a:alphaModFix/>
          </a:blip>
          <a:srcRect b="0" l="0" r="0" t="0"/>
          <a:stretch/>
        </p:blipFill>
        <p:spPr>
          <a:xfrm>
            <a:off x="2728343" y="1673139"/>
            <a:ext cx="329112" cy="329112"/>
          </a:xfrm>
          <a:prstGeom prst="rect">
            <a:avLst/>
          </a:prstGeom>
          <a:noFill/>
          <a:ln>
            <a:noFill/>
          </a:ln>
        </p:spPr>
      </p:pic>
      <p:grpSp>
        <p:nvGrpSpPr>
          <p:cNvPr id="3442" name="Google Shape;3442;p121"/>
          <p:cNvGrpSpPr/>
          <p:nvPr/>
        </p:nvGrpSpPr>
        <p:grpSpPr>
          <a:xfrm>
            <a:off x="457995" y="7630731"/>
            <a:ext cx="6857205" cy="352518"/>
            <a:chOff x="457995" y="7630731"/>
            <a:chExt cx="6857205" cy="352518"/>
          </a:xfrm>
        </p:grpSpPr>
        <p:sp>
          <p:nvSpPr>
            <p:cNvPr id="3443" name="Google Shape;3443;p121"/>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444" name="Google Shape;3444;p121"/>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445" name="Google Shape;3445;p121"/>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3446" name="Google Shape;3446;p121"/>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447" name="Google Shape;3447;p121"/>
          <p:cNvSpPr txBox="1"/>
          <p:nvPr/>
        </p:nvSpPr>
        <p:spPr>
          <a:xfrm>
            <a:off x="5896251" y="790100"/>
            <a:ext cx="13254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B7B7B7"/>
                </a:solidFill>
                <a:latin typeface="PT Sans Narrow"/>
                <a:ea typeface="PT Sans Narrow"/>
                <a:cs typeface="PT Sans Narrow"/>
                <a:sym typeface="PT Sans Narrow"/>
              </a:rPr>
              <a:t>(2 LEARNING GOALS)</a:t>
            </a:r>
            <a:endParaRPr sz="1200">
              <a:solidFill>
                <a:srgbClr val="B7B7B7"/>
              </a:solidFill>
              <a:latin typeface="PT Sans Narrow"/>
              <a:ea typeface="PT Sans Narrow"/>
              <a:cs typeface="PT Sans Narrow"/>
              <a:sym typeface="PT Sans Narrow"/>
            </a:endParaRPr>
          </a:p>
        </p:txBody>
      </p:sp>
      <p:grpSp>
        <p:nvGrpSpPr>
          <p:cNvPr id="3448" name="Google Shape;3448;p121"/>
          <p:cNvGrpSpPr/>
          <p:nvPr/>
        </p:nvGrpSpPr>
        <p:grpSpPr>
          <a:xfrm>
            <a:off x="551130" y="0"/>
            <a:ext cx="493616" cy="2791875"/>
            <a:chOff x="551130" y="0"/>
            <a:chExt cx="493616" cy="2791875"/>
          </a:xfrm>
        </p:grpSpPr>
        <p:pic>
          <p:nvPicPr>
            <p:cNvPr descr="Unit5activity.png" id="3449" name="Google Shape;3449;p121"/>
            <p:cNvPicPr preferRelativeResize="0"/>
            <p:nvPr/>
          </p:nvPicPr>
          <p:blipFill rotWithShape="1">
            <a:blip r:embed="rId4">
              <a:alphaModFix/>
            </a:blip>
            <a:srcRect b="0" l="0" r="0" t="0"/>
            <a:stretch/>
          </p:blipFill>
          <p:spPr>
            <a:xfrm>
              <a:off x="551130" y="0"/>
              <a:ext cx="493616" cy="2791875"/>
            </a:xfrm>
            <a:prstGeom prst="rect">
              <a:avLst/>
            </a:prstGeom>
            <a:noFill/>
            <a:ln>
              <a:noFill/>
            </a:ln>
          </p:spPr>
        </p:pic>
        <p:sp>
          <p:nvSpPr>
            <p:cNvPr id="3450" name="Google Shape;3450;p121"/>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MY ACTIVITY</a:t>
              </a:r>
              <a:endParaRPr b="1" sz="2400">
                <a:solidFill>
                  <a:schemeClr val="lt1"/>
                </a:solidFill>
                <a:latin typeface="PT Sans Narrow"/>
                <a:ea typeface="PT Sans Narrow"/>
                <a:cs typeface="PT Sans Narrow"/>
                <a:sym typeface="PT Sans Narrow"/>
              </a:endParaRPr>
            </a:p>
          </p:txBody>
        </p:sp>
      </p:grpSp>
      <p:sp>
        <p:nvSpPr>
          <p:cNvPr id="3451" name="Google Shape;3451;p12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3"/>
          <p:cNvSpPr txBox="1"/>
          <p:nvPr>
            <p:ph idx="12" type="sldNum"/>
          </p:nvPr>
        </p:nvSpPr>
        <p:spPr>
          <a:xfrm>
            <a:off x="142398" y="9519700"/>
            <a:ext cx="3147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6</a:t>
            </a:r>
            <a:endParaRPr i="0">
              <a:solidFill>
                <a:srgbClr val="888888"/>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6" name="Shape 3456"/>
        <p:cNvGrpSpPr/>
        <p:nvPr/>
      </p:nvGrpSpPr>
      <p:grpSpPr>
        <a:xfrm>
          <a:off x="0" y="0"/>
          <a:ext cx="0" cy="0"/>
          <a:chOff x="0" y="0"/>
          <a:chExt cx="0" cy="0"/>
        </a:xfrm>
      </p:grpSpPr>
      <p:sp>
        <p:nvSpPr>
          <p:cNvPr id="3457" name="Google Shape;3457;p122"/>
          <p:cNvSpPr txBox="1"/>
          <p:nvPr/>
        </p:nvSpPr>
        <p:spPr>
          <a:xfrm>
            <a:off x="444691"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3458" name="Google Shape;3458;p122"/>
          <p:cNvCxnSpPr/>
          <p:nvPr/>
        </p:nvCxnSpPr>
        <p:spPr>
          <a:xfrm flipH="1" rot="10800000">
            <a:off x="535219" y="4194252"/>
            <a:ext cx="2717679" cy="2"/>
          </a:xfrm>
          <a:prstGeom prst="straightConnector1">
            <a:avLst/>
          </a:prstGeom>
          <a:noFill/>
          <a:ln cap="flat" cmpd="sng" w="9525">
            <a:solidFill>
              <a:schemeClr val="dk1"/>
            </a:solidFill>
            <a:prstDash val="solid"/>
            <a:round/>
            <a:headEnd len="sm" w="sm" type="none"/>
            <a:tailEnd len="sm" w="sm" type="none"/>
          </a:ln>
        </p:spPr>
      </p:cxnSp>
      <p:sp>
        <p:nvSpPr>
          <p:cNvPr id="3459" name="Google Shape;3459;p122"/>
          <p:cNvSpPr txBox="1"/>
          <p:nvPr/>
        </p:nvSpPr>
        <p:spPr>
          <a:xfrm>
            <a:off x="545569" y="4381900"/>
            <a:ext cx="2676772" cy="3444020"/>
          </a:xfrm>
          <a:prstGeom prst="rect">
            <a:avLst/>
          </a:prstGeom>
          <a:noFill/>
          <a:ln cap="flat" cmpd="sng" w="9525">
            <a:solidFill>
              <a:srgbClr val="D9D9D9"/>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en-US" sz="1200">
                <a:solidFill>
                  <a:srgbClr val="B7B7B7"/>
                </a:solidFill>
                <a:latin typeface="PT Sans Narrow"/>
                <a:ea typeface="PT Sans Narrow"/>
                <a:cs typeface="PT Sans Narrow"/>
                <a:sym typeface="PT Sans Narrow"/>
              </a:rPr>
              <a:t>(PROJECT INSTRUCTIONS)</a:t>
            </a:r>
            <a:endParaRPr b="1">
              <a:solidFill>
                <a:srgbClr val="B7B7B7"/>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rPr lang="en-US" sz="1200">
                <a:solidFill>
                  <a:schemeClr val="dk1"/>
                </a:solidFill>
                <a:latin typeface="PT Sans Narrow"/>
                <a:ea typeface="PT Sans Narrow"/>
                <a:cs typeface="PT Sans Narrow"/>
                <a:sym typeface="PT Sans Narrow"/>
              </a:rPr>
              <a:t>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 </a:t>
            </a:r>
            <a:endParaRPr sz="1200">
              <a:solidFill>
                <a:schemeClr val="dk1"/>
              </a:solidFill>
              <a:latin typeface="PT Sans Narrow"/>
              <a:ea typeface="PT Sans Narrow"/>
              <a:cs typeface="PT Sans Narrow"/>
              <a:sym typeface="PT Sans Narrow"/>
            </a:endParaRPr>
          </a:p>
          <a:p>
            <a:pPr indent="-95250" lvl="0" marL="171450" marR="0" rtl="0" algn="l">
              <a:lnSpc>
                <a:spcPct val="130000"/>
              </a:lnSpc>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p:txBody>
      </p:sp>
      <p:sp>
        <p:nvSpPr>
          <p:cNvPr id="3460" name="Google Shape;3460;p122"/>
          <p:cNvSpPr txBox="1"/>
          <p:nvPr/>
        </p:nvSpPr>
        <p:spPr>
          <a:xfrm>
            <a:off x="350922" y="8597365"/>
            <a:ext cx="3981791" cy="1015663"/>
          </a:xfrm>
          <a:prstGeom prst="rect">
            <a:avLst/>
          </a:prstGeom>
          <a:noFill/>
          <a:ln>
            <a:noFill/>
          </a:ln>
        </p:spPr>
        <p:txBody>
          <a:bodyPr anchorCtr="0" anchor="t" bIns="45700" lIns="91425" spcFirstLastPara="1" rIns="91425" wrap="square" tIns="45700">
            <a:noAutofit/>
          </a:bodyPr>
          <a:lstStyle/>
          <a:p>
            <a:pPr indent="-171450" lvl="0" marL="171450" marR="0" rtl="0" algn="just">
              <a:spcBef>
                <a:spcPts val="0"/>
              </a:spcBef>
              <a:spcAft>
                <a:spcPts val="0"/>
              </a:spcAft>
              <a:buClr>
                <a:schemeClr val="dk1"/>
              </a:buClr>
              <a:buSzPts val="1200"/>
              <a:buFont typeface="Noto Sans Symbols"/>
              <a:buChar char="❑"/>
            </a:pPr>
            <a:r>
              <a:rPr lang="en-US" sz="1200">
                <a:solidFill>
                  <a:schemeClr val="dk1"/>
                </a:solidFill>
                <a:latin typeface="Carme"/>
                <a:ea typeface="Carme"/>
                <a:cs typeface="Carme"/>
                <a:sym typeface="Carme"/>
              </a:rPr>
              <a:t> </a:t>
            </a:r>
            <a:endParaRPr/>
          </a:p>
          <a:p>
            <a:pPr indent="-95250" lvl="0" marL="171450" marR="0" rtl="0" algn="just">
              <a:spcBef>
                <a:spcPts val="0"/>
              </a:spcBef>
              <a:spcAft>
                <a:spcPts val="0"/>
              </a:spcAft>
              <a:buClr>
                <a:schemeClr val="dk1"/>
              </a:buClr>
              <a:buSzPts val="1200"/>
              <a:buFont typeface="Noto Sans Symbols"/>
              <a:buNone/>
            </a:pPr>
            <a:r>
              <a:t/>
            </a:r>
            <a:endParaRPr sz="1200">
              <a:solidFill>
                <a:schemeClr val="dk1"/>
              </a:solidFill>
              <a:latin typeface="Carme"/>
              <a:ea typeface="Carme"/>
              <a:cs typeface="Carme"/>
              <a:sym typeface="Carme"/>
            </a:endParaRPr>
          </a:p>
          <a:p>
            <a:pPr indent="-171450" lvl="0" marL="171450" marR="0" rtl="0" algn="just">
              <a:spcBef>
                <a:spcPts val="0"/>
              </a:spcBef>
              <a:spcAft>
                <a:spcPts val="0"/>
              </a:spcAft>
              <a:buClr>
                <a:schemeClr val="dk1"/>
              </a:buClr>
              <a:buSzPts val="1200"/>
              <a:buFont typeface="Noto Sans Symbols"/>
              <a:buChar char="❑"/>
            </a:pPr>
            <a:r>
              <a:rPr lang="en-US" sz="1200">
                <a:solidFill>
                  <a:schemeClr val="dk1"/>
                </a:solidFill>
                <a:latin typeface="Carme"/>
                <a:ea typeface="Carme"/>
                <a:cs typeface="Carme"/>
                <a:sym typeface="Carme"/>
              </a:rPr>
              <a:t> </a:t>
            </a:r>
            <a:endParaRPr/>
          </a:p>
          <a:p>
            <a:pPr indent="-95250" lvl="0" marL="171450" marR="0" rtl="0" algn="just">
              <a:spcBef>
                <a:spcPts val="0"/>
              </a:spcBef>
              <a:spcAft>
                <a:spcPts val="0"/>
              </a:spcAft>
              <a:buClr>
                <a:schemeClr val="dk1"/>
              </a:buClr>
              <a:buSzPts val="1200"/>
              <a:buFont typeface="Noto Sans Symbols"/>
              <a:buNone/>
            </a:pPr>
            <a:r>
              <a:t/>
            </a:r>
            <a:endParaRPr sz="1200">
              <a:solidFill>
                <a:schemeClr val="dk1"/>
              </a:solidFill>
              <a:latin typeface="Carme"/>
              <a:ea typeface="Carme"/>
              <a:cs typeface="Carme"/>
              <a:sym typeface="Carme"/>
            </a:endParaRPr>
          </a:p>
          <a:p>
            <a:pPr indent="-171450" lvl="0" marL="171450" marR="0" rtl="0" algn="just">
              <a:spcBef>
                <a:spcPts val="0"/>
              </a:spcBef>
              <a:spcAft>
                <a:spcPts val="0"/>
              </a:spcAft>
              <a:buClr>
                <a:schemeClr val="dk1"/>
              </a:buClr>
              <a:buSzPts val="1200"/>
              <a:buFont typeface="Noto Sans Symbols"/>
              <a:buChar char="❑"/>
            </a:pPr>
            <a:r>
              <a:rPr lang="en-US" sz="1200">
                <a:solidFill>
                  <a:schemeClr val="dk1"/>
                </a:solidFill>
                <a:latin typeface="Carme"/>
                <a:ea typeface="Carme"/>
                <a:cs typeface="Carme"/>
                <a:sym typeface="Carme"/>
              </a:rPr>
              <a:t> </a:t>
            </a:r>
            <a:endParaRPr/>
          </a:p>
        </p:txBody>
      </p:sp>
      <p:grpSp>
        <p:nvGrpSpPr>
          <p:cNvPr id="3461" name="Google Shape;3461;p122"/>
          <p:cNvGrpSpPr/>
          <p:nvPr/>
        </p:nvGrpSpPr>
        <p:grpSpPr>
          <a:xfrm>
            <a:off x="0" y="7871074"/>
            <a:ext cx="7772400" cy="532604"/>
            <a:chOff x="0" y="7871074"/>
            <a:chExt cx="7772400" cy="532604"/>
          </a:xfrm>
        </p:grpSpPr>
        <p:sp>
          <p:nvSpPr>
            <p:cNvPr id="3462" name="Google Shape;3462;p122"/>
            <p:cNvSpPr/>
            <p:nvPr/>
          </p:nvSpPr>
          <p:spPr>
            <a:xfrm>
              <a:off x="0" y="7871074"/>
              <a:ext cx="7772400" cy="410457"/>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3463" name="Google Shape;3463;p122"/>
            <p:cNvSpPr/>
            <p:nvPr/>
          </p:nvSpPr>
          <p:spPr>
            <a:xfrm>
              <a:off x="2103949" y="8077594"/>
              <a:ext cx="381000" cy="326084"/>
            </a:xfrm>
            <a:prstGeom prst="diamond">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3464" name="Google Shape;3464;p122"/>
            <p:cNvSpPr/>
            <p:nvPr/>
          </p:nvSpPr>
          <p:spPr>
            <a:xfrm>
              <a:off x="5990149" y="8066025"/>
              <a:ext cx="381000" cy="326084"/>
            </a:xfrm>
            <a:prstGeom prst="diamond">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3465" name="Google Shape;3465;p122"/>
            <p:cNvSpPr txBox="1"/>
            <p:nvPr/>
          </p:nvSpPr>
          <p:spPr>
            <a:xfrm>
              <a:off x="0" y="7879206"/>
              <a:ext cx="458889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3466" name="Google Shape;3466;p122"/>
            <p:cNvSpPr txBox="1"/>
            <p:nvPr/>
          </p:nvSpPr>
          <p:spPr>
            <a:xfrm>
              <a:off x="4588898" y="7884633"/>
              <a:ext cx="318350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3467" name="Google Shape;3467;p122"/>
          <p:cNvSpPr txBox="1"/>
          <p:nvPr/>
        </p:nvSpPr>
        <p:spPr>
          <a:xfrm>
            <a:off x="4845083" y="8597365"/>
            <a:ext cx="2639449" cy="1015663"/>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Merriweather Sans"/>
              <a:buChar char="+"/>
            </a:pPr>
            <a:r>
              <a:rPr lang="en-US" sz="1200">
                <a:solidFill>
                  <a:schemeClr val="dk1"/>
                </a:solidFill>
                <a:latin typeface="Carme"/>
                <a:ea typeface="Carme"/>
                <a:cs typeface="Carme"/>
                <a:sym typeface="Carme"/>
              </a:rPr>
              <a:t> </a:t>
            </a:r>
            <a:endParaRPr sz="1200">
              <a:solidFill>
                <a:schemeClr val="dk1"/>
              </a:solidFill>
              <a:latin typeface="Carme"/>
              <a:ea typeface="Carme"/>
              <a:cs typeface="Carme"/>
              <a:sym typeface="Carme"/>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Carme"/>
              <a:ea typeface="Carme"/>
              <a:cs typeface="Carme"/>
              <a:sym typeface="Carme"/>
            </a:endParaRPr>
          </a:p>
          <a:p>
            <a:pPr indent="-171450" lvl="0" marL="171450" marR="0" rtl="0" algn="l">
              <a:spcBef>
                <a:spcPts val="0"/>
              </a:spcBef>
              <a:spcAft>
                <a:spcPts val="0"/>
              </a:spcAft>
              <a:buClr>
                <a:schemeClr val="dk1"/>
              </a:buClr>
              <a:buSzPts val="1200"/>
              <a:buFont typeface="Merriweather Sans"/>
              <a:buChar char="+"/>
            </a:pPr>
            <a:r>
              <a:rPr lang="en-US" sz="1200">
                <a:solidFill>
                  <a:schemeClr val="dk1"/>
                </a:solidFill>
                <a:latin typeface="Carme"/>
                <a:ea typeface="Carme"/>
                <a:cs typeface="Carme"/>
                <a:sym typeface="Carme"/>
              </a:rPr>
              <a:t> </a:t>
            </a:r>
            <a:endParaRPr/>
          </a:p>
          <a:p>
            <a:pPr indent="0" lvl="0" marL="0" marR="0" rtl="0" algn="l">
              <a:spcBef>
                <a:spcPts val="0"/>
              </a:spcBef>
              <a:spcAft>
                <a:spcPts val="0"/>
              </a:spcAft>
              <a:buNone/>
            </a:pPr>
            <a:r>
              <a:rPr lang="en-US" sz="1200">
                <a:solidFill>
                  <a:schemeClr val="dk1"/>
                </a:solidFill>
                <a:latin typeface="Carme"/>
                <a:ea typeface="Carme"/>
                <a:cs typeface="Carme"/>
                <a:sym typeface="Carme"/>
              </a:rPr>
              <a:t> </a:t>
            </a:r>
            <a:endParaRPr sz="1200">
              <a:solidFill>
                <a:schemeClr val="dk1"/>
              </a:solidFill>
              <a:latin typeface="Carme"/>
              <a:ea typeface="Carme"/>
              <a:cs typeface="Carme"/>
              <a:sym typeface="Carme"/>
            </a:endParaRPr>
          </a:p>
          <a:p>
            <a:pPr indent="-171450" lvl="0" marL="171450" marR="0" rtl="0" algn="l">
              <a:spcBef>
                <a:spcPts val="0"/>
              </a:spcBef>
              <a:spcAft>
                <a:spcPts val="0"/>
              </a:spcAft>
              <a:buClr>
                <a:schemeClr val="dk1"/>
              </a:buClr>
              <a:buSzPts val="1200"/>
              <a:buFont typeface="Merriweather Sans"/>
              <a:buChar char="+"/>
            </a:pPr>
            <a:r>
              <a:rPr lang="en-US" sz="1200">
                <a:solidFill>
                  <a:schemeClr val="dk1"/>
                </a:solidFill>
                <a:latin typeface="Carme"/>
                <a:ea typeface="Carme"/>
                <a:cs typeface="Carme"/>
                <a:sym typeface="Carme"/>
              </a:rPr>
              <a:t> </a:t>
            </a:r>
            <a:endParaRPr sz="1200">
              <a:solidFill>
                <a:schemeClr val="dk1"/>
              </a:solidFill>
              <a:latin typeface="Carme"/>
              <a:ea typeface="Carme"/>
              <a:cs typeface="Carme"/>
              <a:sym typeface="Carme"/>
            </a:endParaRPr>
          </a:p>
        </p:txBody>
      </p:sp>
      <p:cxnSp>
        <p:nvCxnSpPr>
          <p:cNvPr id="3468" name="Google Shape;3468;p122"/>
          <p:cNvCxnSpPr/>
          <p:nvPr/>
        </p:nvCxnSpPr>
        <p:spPr>
          <a:xfrm>
            <a:off x="4588898" y="8355163"/>
            <a:ext cx="0" cy="1527722"/>
          </a:xfrm>
          <a:prstGeom prst="straightConnector1">
            <a:avLst/>
          </a:prstGeom>
          <a:noFill/>
          <a:ln cap="flat" cmpd="sng" w="9525">
            <a:solidFill>
              <a:srgbClr val="7F7F7F"/>
            </a:solidFill>
            <a:prstDash val="dash"/>
            <a:round/>
            <a:headEnd len="sm" w="sm" type="none"/>
            <a:tailEnd len="sm" w="sm" type="none"/>
          </a:ln>
        </p:spPr>
      </p:cxnSp>
      <p:grpSp>
        <p:nvGrpSpPr>
          <p:cNvPr id="3469" name="Google Shape;3469;p122"/>
          <p:cNvGrpSpPr/>
          <p:nvPr/>
        </p:nvGrpSpPr>
        <p:grpSpPr>
          <a:xfrm>
            <a:off x="501407" y="468370"/>
            <a:ext cx="2815942" cy="3016892"/>
            <a:chOff x="529794" y="468370"/>
            <a:chExt cx="2815942" cy="3016892"/>
          </a:xfrm>
        </p:grpSpPr>
        <p:sp>
          <p:nvSpPr>
            <p:cNvPr id="3470" name="Google Shape;3470;p122"/>
            <p:cNvSpPr txBox="1"/>
            <p:nvPr/>
          </p:nvSpPr>
          <p:spPr>
            <a:xfrm>
              <a:off x="529794" y="468370"/>
              <a:ext cx="281594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B7B7B7"/>
                  </a:solidFill>
                  <a:latin typeface="PT Sans Narrow"/>
                  <a:ea typeface="PT Sans Narrow"/>
                  <a:cs typeface="PT Sans Narrow"/>
                  <a:sym typeface="PT Sans Narrow"/>
                </a:rPr>
                <a:t>(TITLE) </a:t>
              </a:r>
              <a:endParaRPr b="1">
                <a:solidFill>
                  <a:srgbClr val="B7B7B7"/>
                </a:solidFill>
                <a:latin typeface="PT Sans Narrow"/>
                <a:ea typeface="PT Sans Narrow"/>
                <a:cs typeface="PT Sans Narrow"/>
                <a:sym typeface="PT Sans Narrow"/>
              </a:endParaRPr>
            </a:p>
          </p:txBody>
        </p:sp>
        <p:grpSp>
          <p:nvGrpSpPr>
            <p:cNvPr id="3471" name="Google Shape;3471;p122"/>
            <p:cNvGrpSpPr/>
            <p:nvPr/>
          </p:nvGrpSpPr>
          <p:grpSpPr>
            <a:xfrm>
              <a:off x="572528" y="1394971"/>
              <a:ext cx="2160555" cy="2090291"/>
              <a:chOff x="536943" y="1394971"/>
              <a:chExt cx="2160555" cy="2090291"/>
            </a:xfrm>
          </p:grpSpPr>
          <p:sp>
            <p:nvSpPr>
              <p:cNvPr id="3472" name="Google Shape;3472;p122"/>
              <p:cNvSpPr txBox="1"/>
              <p:nvPr/>
            </p:nvSpPr>
            <p:spPr>
              <a:xfrm>
                <a:off x="538370" y="1394971"/>
                <a:ext cx="2159128" cy="738664"/>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spcBef>
                    <a:spcPts val="0"/>
                  </a:spcBef>
                  <a:spcAft>
                    <a:spcPts val="0"/>
                  </a:spcAft>
                  <a:buNone/>
                </a:pPr>
                <a:r>
                  <a:t/>
                </a:r>
                <a:endParaRPr sz="1200">
                  <a:solidFill>
                    <a:srgbClr val="B7B7B7"/>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rgbClr val="B7B7B7"/>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rgbClr val="B7B7B7"/>
                  </a:solidFill>
                  <a:latin typeface="PT Sans Narrow"/>
                  <a:ea typeface="PT Sans Narrow"/>
                  <a:cs typeface="PT Sans Narrow"/>
                  <a:sym typeface="PT Sans Narrow"/>
                </a:endParaRPr>
              </a:p>
            </p:txBody>
          </p:sp>
          <p:sp>
            <p:nvSpPr>
              <p:cNvPr id="3473" name="Google Shape;3473;p122"/>
              <p:cNvSpPr txBox="1"/>
              <p:nvPr/>
            </p:nvSpPr>
            <p:spPr>
              <a:xfrm>
                <a:off x="536943" y="2261850"/>
                <a:ext cx="2160555" cy="1223412"/>
              </a:xfrm>
              <a:prstGeom prst="rect">
                <a:avLst/>
              </a:prstGeom>
              <a:noFill/>
              <a:ln cap="flat" cmpd="sng" w="9525">
                <a:solidFill>
                  <a:srgbClr val="D9D9D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sz="1050">
                  <a:solidFill>
                    <a:srgbClr val="B7B7B7"/>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050">
                  <a:solidFill>
                    <a:srgbClr val="B7B7B7"/>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050">
                  <a:solidFill>
                    <a:srgbClr val="B7B7B7"/>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050">
                  <a:solidFill>
                    <a:srgbClr val="B7B7B7"/>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050">
                  <a:solidFill>
                    <a:srgbClr val="B7B7B7"/>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050">
                  <a:solidFill>
                    <a:srgbClr val="B7B7B7"/>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050">
                  <a:solidFill>
                    <a:srgbClr val="B7B7B7"/>
                  </a:solidFill>
                  <a:latin typeface="PT Sans Narrow"/>
                  <a:ea typeface="PT Sans Narrow"/>
                  <a:cs typeface="PT Sans Narrow"/>
                  <a:sym typeface="PT Sans Narrow"/>
                </a:endParaRPr>
              </a:p>
            </p:txBody>
          </p:sp>
        </p:grpSp>
      </p:grpSp>
      <p:grpSp>
        <p:nvGrpSpPr>
          <p:cNvPr id="3474" name="Google Shape;3474;p122"/>
          <p:cNvGrpSpPr/>
          <p:nvPr/>
        </p:nvGrpSpPr>
        <p:grpSpPr>
          <a:xfrm>
            <a:off x="533000" y="441926"/>
            <a:ext cx="2695876" cy="1337595"/>
            <a:chOff x="533000" y="441926"/>
            <a:chExt cx="2695876" cy="1337595"/>
          </a:xfrm>
        </p:grpSpPr>
        <p:grpSp>
          <p:nvGrpSpPr>
            <p:cNvPr id="3475" name="Google Shape;3475;p122"/>
            <p:cNvGrpSpPr/>
            <p:nvPr/>
          </p:nvGrpSpPr>
          <p:grpSpPr>
            <a:xfrm>
              <a:off x="533000" y="441926"/>
              <a:ext cx="2695876" cy="1337595"/>
              <a:chOff x="937689" y="4643220"/>
              <a:chExt cx="1629398" cy="657067"/>
            </a:xfrm>
          </p:grpSpPr>
          <p:cxnSp>
            <p:nvCxnSpPr>
              <p:cNvPr id="3476" name="Google Shape;3476;p122"/>
              <p:cNvCxnSpPr/>
              <p:nvPr/>
            </p:nvCxnSpPr>
            <p:spPr>
              <a:xfrm>
                <a:off x="937689" y="4643220"/>
                <a:ext cx="1629398" cy="0"/>
              </a:xfrm>
              <a:prstGeom prst="straightConnector1">
                <a:avLst/>
              </a:prstGeom>
              <a:noFill/>
              <a:ln cap="flat" cmpd="sng" w="12700">
                <a:solidFill>
                  <a:schemeClr val="dk1"/>
                </a:solidFill>
                <a:prstDash val="dash"/>
                <a:round/>
                <a:headEnd len="sm" w="sm" type="none"/>
                <a:tailEnd len="sm" w="sm" type="none"/>
              </a:ln>
            </p:spPr>
          </p:cxnSp>
          <p:cxnSp>
            <p:nvCxnSpPr>
              <p:cNvPr id="3477" name="Google Shape;3477;p122"/>
              <p:cNvCxnSpPr/>
              <p:nvPr/>
            </p:nvCxnSpPr>
            <p:spPr>
              <a:xfrm flipH="1">
                <a:off x="2563136" y="4643960"/>
                <a:ext cx="1" cy="656327"/>
              </a:xfrm>
              <a:prstGeom prst="straightConnector1">
                <a:avLst/>
              </a:prstGeom>
              <a:noFill/>
              <a:ln cap="flat" cmpd="sng" w="12700">
                <a:solidFill>
                  <a:schemeClr val="dk1"/>
                </a:solidFill>
                <a:prstDash val="dash"/>
                <a:round/>
                <a:headEnd len="sm" w="sm" type="none"/>
                <a:tailEnd len="sm" w="sm" type="none"/>
              </a:ln>
            </p:spPr>
          </p:cxnSp>
        </p:grpSp>
        <p:cxnSp>
          <p:nvCxnSpPr>
            <p:cNvPr id="3478" name="Google Shape;3478;p122"/>
            <p:cNvCxnSpPr/>
            <p:nvPr/>
          </p:nvCxnSpPr>
          <p:spPr>
            <a:xfrm>
              <a:off x="535219" y="444075"/>
              <a:ext cx="0" cy="311774"/>
            </a:xfrm>
            <a:prstGeom prst="straightConnector1">
              <a:avLst/>
            </a:prstGeom>
            <a:noFill/>
            <a:ln cap="flat" cmpd="sng" w="12700">
              <a:solidFill>
                <a:schemeClr val="dk1"/>
              </a:solidFill>
              <a:prstDash val="dash"/>
              <a:round/>
              <a:headEnd len="sm" w="sm" type="none"/>
              <a:tailEnd len="sm" w="sm" type="none"/>
            </a:ln>
          </p:spPr>
        </p:cxnSp>
        <p:cxnSp>
          <p:nvCxnSpPr>
            <p:cNvPr id="3479" name="Google Shape;3479;p122"/>
            <p:cNvCxnSpPr/>
            <p:nvPr/>
          </p:nvCxnSpPr>
          <p:spPr>
            <a:xfrm>
              <a:off x="2782512" y="1766295"/>
              <a:ext cx="439828" cy="0"/>
            </a:xfrm>
            <a:prstGeom prst="straightConnector1">
              <a:avLst/>
            </a:prstGeom>
            <a:noFill/>
            <a:ln cap="flat" cmpd="sng" w="12700">
              <a:solidFill>
                <a:schemeClr val="dk1"/>
              </a:solidFill>
              <a:prstDash val="dash"/>
              <a:round/>
              <a:headEnd len="med" w="med" type="triangle"/>
              <a:tailEnd len="sm" w="sm" type="none"/>
            </a:ln>
          </p:spPr>
        </p:cxnSp>
      </p:grpSp>
      <p:pic>
        <p:nvPicPr>
          <p:cNvPr descr="Screen Shot 2014-06-12 at 2.01.25 PM.png" id="3480" name="Google Shape;3480;p122"/>
          <p:cNvPicPr preferRelativeResize="0"/>
          <p:nvPr/>
        </p:nvPicPr>
        <p:blipFill rotWithShape="1">
          <a:blip r:embed="rId3">
            <a:alphaModFix amt="0"/>
          </a:blip>
          <a:srcRect b="0" l="648" r="0" t="0"/>
          <a:stretch/>
        </p:blipFill>
        <p:spPr>
          <a:xfrm>
            <a:off x="3641724" y="755849"/>
            <a:ext cx="3627524" cy="2712199"/>
          </a:xfrm>
          <a:prstGeom prst="rect">
            <a:avLst/>
          </a:prstGeom>
          <a:noFill/>
          <a:ln cap="flat" cmpd="sng" w="9525">
            <a:solidFill>
              <a:srgbClr val="000000"/>
            </a:solidFill>
            <a:prstDash val="solid"/>
            <a:round/>
            <a:headEnd len="sm" w="sm" type="none"/>
            <a:tailEnd len="sm" w="sm" type="none"/>
          </a:ln>
        </p:spPr>
      </p:pic>
      <p:sp>
        <p:nvSpPr>
          <p:cNvPr id="3481" name="Google Shape;3481;p122"/>
          <p:cNvSpPr txBox="1"/>
          <p:nvPr/>
        </p:nvSpPr>
        <p:spPr>
          <a:xfrm>
            <a:off x="3641725" y="755850"/>
            <a:ext cx="1549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B7B7B7"/>
                </a:solidFill>
                <a:latin typeface="PT Sans Narrow"/>
                <a:ea typeface="PT Sans Narrow"/>
                <a:cs typeface="PT Sans Narrow"/>
                <a:sym typeface="PT Sans Narrow"/>
              </a:rPr>
              <a:t>(PROJECT PICTURE)</a:t>
            </a:r>
            <a:endParaRPr b="1" sz="1200">
              <a:solidFill>
                <a:srgbClr val="B7B7B7"/>
              </a:solidFill>
              <a:latin typeface="PT Sans Narrow"/>
              <a:ea typeface="PT Sans Narrow"/>
              <a:cs typeface="PT Sans Narrow"/>
              <a:sym typeface="PT Sans Narrow"/>
            </a:endParaRPr>
          </a:p>
        </p:txBody>
      </p:sp>
      <p:sp>
        <p:nvSpPr>
          <p:cNvPr id="3482" name="Google Shape;3482;p122"/>
          <p:cNvSpPr txBox="1"/>
          <p:nvPr/>
        </p:nvSpPr>
        <p:spPr>
          <a:xfrm>
            <a:off x="350926" y="8355175"/>
            <a:ext cx="2676900" cy="3231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en-US" sz="1200">
                <a:solidFill>
                  <a:srgbClr val="B7B7B7"/>
                </a:solidFill>
                <a:latin typeface="PT Sans Narrow"/>
                <a:ea typeface="PT Sans Narrow"/>
                <a:cs typeface="PT Sans Narrow"/>
                <a:sym typeface="PT Sans Narrow"/>
              </a:rPr>
              <a:t>(3 THINGS TO DO IF THEY GET STUCK)</a:t>
            </a:r>
            <a:endParaRPr b="1" sz="1200">
              <a:solidFill>
                <a:srgbClr val="B7B7B7"/>
              </a:solidFill>
              <a:latin typeface="PT Sans Narrow"/>
              <a:ea typeface="PT Sans Narrow"/>
              <a:cs typeface="PT Sans Narrow"/>
              <a:sym typeface="PT Sans Narrow"/>
            </a:endParaRPr>
          </a:p>
        </p:txBody>
      </p:sp>
      <p:sp>
        <p:nvSpPr>
          <p:cNvPr id="3483" name="Google Shape;3483;p122"/>
          <p:cNvSpPr txBox="1"/>
          <p:nvPr/>
        </p:nvSpPr>
        <p:spPr>
          <a:xfrm>
            <a:off x="4845074" y="8345975"/>
            <a:ext cx="2717700" cy="3231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en-US" sz="1200">
                <a:solidFill>
                  <a:srgbClr val="B7B7B7"/>
                </a:solidFill>
                <a:latin typeface="PT Sans Narrow"/>
                <a:ea typeface="PT Sans Narrow"/>
                <a:cs typeface="PT Sans Narrow"/>
                <a:sym typeface="PT Sans Narrow"/>
              </a:rPr>
              <a:t>(3 THINGS TO DO IF THEY HAVE EXTRA TIME)</a:t>
            </a:r>
            <a:endParaRPr b="1" sz="1200">
              <a:solidFill>
                <a:srgbClr val="B7B7B7"/>
              </a:solidFill>
              <a:latin typeface="PT Sans Narrow"/>
              <a:ea typeface="PT Sans Narrow"/>
              <a:cs typeface="PT Sans Narrow"/>
              <a:sym typeface="PT Sans Narrow"/>
            </a:endParaRPr>
          </a:p>
        </p:txBody>
      </p:sp>
      <p:sp>
        <p:nvSpPr>
          <p:cNvPr id="3484" name="Google Shape;3484;p122"/>
          <p:cNvSpPr txBox="1"/>
          <p:nvPr/>
        </p:nvSpPr>
        <p:spPr>
          <a:xfrm>
            <a:off x="3641723" y="4381900"/>
            <a:ext cx="3634065" cy="3444020"/>
          </a:xfrm>
          <a:prstGeom prst="rect">
            <a:avLst/>
          </a:prstGeom>
          <a:noFill/>
          <a:ln cap="flat" cmpd="sng" w="9525">
            <a:solidFill>
              <a:srgbClr val="D9D9D9"/>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1" lang="en-US" sz="1200">
                <a:solidFill>
                  <a:srgbClr val="B7B7B7"/>
                </a:solidFill>
                <a:latin typeface="PT Sans Narrow"/>
                <a:ea typeface="PT Sans Narrow"/>
                <a:cs typeface="PT Sans Narrow"/>
                <a:sym typeface="PT Sans Narrow"/>
              </a:rPr>
              <a:t>(ILLUSTRATED PROJECT INSTRUCTIONS)</a:t>
            </a:r>
            <a:endParaRPr b="1">
              <a:solidFill>
                <a:srgbClr val="B7B7B7"/>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rPr lang="en-US" sz="1200">
                <a:solidFill>
                  <a:schemeClr val="dk1"/>
                </a:solidFill>
                <a:latin typeface="PT Sans Narrow"/>
                <a:ea typeface="PT Sans Narrow"/>
                <a:cs typeface="PT Sans Narrow"/>
                <a:sym typeface="PT Sans Narrow"/>
              </a:rPr>
              <a:t> </a:t>
            </a:r>
            <a:endParaRPr>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p:txBody>
      </p:sp>
      <p:sp>
        <p:nvSpPr>
          <p:cNvPr id="3485" name="Google Shape;3485;p122"/>
          <p:cNvSpPr txBox="1"/>
          <p:nvPr/>
        </p:nvSpPr>
        <p:spPr>
          <a:xfrm>
            <a:off x="544141" y="1394971"/>
            <a:ext cx="120365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B7B7B7"/>
                </a:solidFill>
                <a:latin typeface="PT Sans Narrow"/>
                <a:ea typeface="PT Sans Narrow"/>
                <a:cs typeface="PT Sans Narrow"/>
                <a:sym typeface="PT Sans Narrow"/>
              </a:rPr>
              <a:t>(PROJECT OVERVIEW)</a:t>
            </a:r>
            <a:endParaRPr b="1" sz="1200">
              <a:solidFill>
                <a:srgbClr val="B7B7B7"/>
              </a:solidFill>
              <a:latin typeface="PT Sans Narrow"/>
              <a:ea typeface="PT Sans Narrow"/>
              <a:cs typeface="PT Sans Narrow"/>
              <a:sym typeface="PT Sans Narrow"/>
            </a:endParaRPr>
          </a:p>
        </p:txBody>
      </p:sp>
      <p:sp>
        <p:nvSpPr>
          <p:cNvPr id="3486" name="Google Shape;3486;p122"/>
          <p:cNvSpPr txBox="1"/>
          <p:nvPr/>
        </p:nvSpPr>
        <p:spPr>
          <a:xfrm>
            <a:off x="545569" y="2261850"/>
            <a:ext cx="134709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B7B7B7"/>
                </a:solidFill>
                <a:latin typeface="PT Sans Narrow"/>
                <a:ea typeface="PT Sans Narrow"/>
                <a:cs typeface="PT Sans Narrow"/>
                <a:sym typeface="PT Sans Narrow"/>
              </a:rPr>
              <a:t>(PROJECT DESCRIPTION)</a:t>
            </a:r>
            <a:endParaRPr sz="1200">
              <a:solidFill>
                <a:srgbClr val="B7B7B7"/>
              </a:solidFill>
              <a:latin typeface="PT Sans Narrow"/>
              <a:ea typeface="PT Sans Narrow"/>
              <a:cs typeface="PT Sans Narrow"/>
              <a:sym typeface="PT Sans Narrow"/>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1" name="Shape 3491"/>
        <p:cNvGrpSpPr/>
        <p:nvPr/>
      </p:nvGrpSpPr>
      <p:grpSpPr>
        <a:xfrm>
          <a:off x="0" y="0"/>
          <a:ext cx="0" cy="0"/>
          <a:chOff x="0" y="0"/>
          <a:chExt cx="0" cy="0"/>
        </a:xfrm>
      </p:grpSpPr>
      <p:sp>
        <p:nvSpPr>
          <p:cNvPr id="3492" name="Google Shape;3492;p123"/>
          <p:cNvSpPr txBox="1"/>
          <p:nvPr/>
        </p:nvSpPr>
        <p:spPr>
          <a:xfrm>
            <a:off x="4214625" y="795400"/>
            <a:ext cx="2999700" cy="1376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become more fluent with computational practices (experimenting and iterating, testing and debugging, reusing and remixing, abstracting and modularizing) by designing a debugging challenge</a:t>
            </a:r>
            <a:endParaRPr sz="1200">
              <a:solidFill>
                <a:schemeClr val="dk1"/>
              </a:solidFill>
              <a:latin typeface="PT Sans Narrow"/>
              <a:ea typeface="PT Sans Narrow"/>
              <a:cs typeface="PT Sans Narrow"/>
              <a:sym typeface="PT Sans Narrow"/>
            </a:endParaRPr>
          </a:p>
        </p:txBody>
      </p:sp>
      <p:grpSp>
        <p:nvGrpSpPr>
          <p:cNvPr id="3493" name="Google Shape;3493;p123"/>
          <p:cNvGrpSpPr/>
          <p:nvPr/>
        </p:nvGrpSpPr>
        <p:grpSpPr>
          <a:xfrm>
            <a:off x="4007796" y="2830659"/>
            <a:ext cx="3307404" cy="1144274"/>
            <a:chOff x="3992282" y="2830659"/>
            <a:chExt cx="3307404" cy="1144274"/>
          </a:xfrm>
        </p:grpSpPr>
        <p:sp>
          <p:nvSpPr>
            <p:cNvPr id="3494" name="Google Shape;3494;p123"/>
            <p:cNvSpPr txBox="1"/>
            <p:nvPr/>
          </p:nvSpPr>
          <p:spPr>
            <a:xfrm>
              <a:off x="4089400" y="3328603"/>
              <a:ext cx="3117152" cy="64633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My Debug It!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My Debug It!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http://scratch.mit.edu/studios/475637</a:t>
              </a:r>
              <a:endParaRPr>
                <a:latin typeface="PT Sans Narrow"/>
                <a:ea typeface="PT Sans Narrow"/>
                <a:cs typeface="PT Sans Narrow"/>
                <a:sym typeface="PT Sans Narrow"/>
              </a:endParaRPr>
            </a:p>
          </p:txBody>
        </p:sp>
        <p:sp>
          <p:nvSpPr>
            <p:cNvPr id="3495" name="Google Shape;3495;p123"/>
            <p:cNvSpPr txBox="1"/>
            <p:nvPr/>
          </p:nvSpPr>
          <p:spPr>
            <a:xfrm>
              <a:off x="3992282"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496" name="Google Shape;3496;p12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3497" name="Google Shape;3497;p123"/>
          <p:cNvSpPr txBox="1"/>
          <p:nvPr/>
        </p:nvSpPr>
        <p:spPr>
          <a:xfrm>
            <a:off x="551125" y="3328600"/>
            <a:ext cx="3231300" cy="3319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have the My Debug It! handout available to guide students during the activity.</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the opportunity to create their own debugging challenge for others to solve. Bugs can focus on a specific computational concept, Scratch block, interaction, or some other programming challenge. Encourage students to take inspiration from their own experiences of getting stuck and unstuck while developing Scratch projects.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Let students swap and try testing and debugging one another’s buggy projects. Optionally, have students add their debug-it program to the My Debug It!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reflect back on their problem-creating approaches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3498" name="Google Shape;3498;p123"/>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3499" name="Google Shape;3499;p123"/>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grpSp>
        <p:nvGrpSpPr>
          <p:cNvPr id="3500" name="Google Shape;3500;p123"/>
          <p:cNvGrpSpPr/>
          <p:nvPr/>
        </p:nvGrpSpPr>
        <p:grpSpPr>
          <a:xfrm>
            <a:off x="4007796" y="4090130"/>
            <a:ext cx="3307404" cy="1882815"/>
            <a:chOff x="3992282" y="4098597"/>
            <a:chExt cx="3307404" cy="1882815"/>
          </a:xfrm>
        </p:grpSpPr>
        <p:sp>
          <p:nvSpPr>
            <p:cNvPr id="3501" name="Google Shape;3501;p123"/>
            <p:cNvSpPr txBox="1"/>
            <p:nvPr/>
          </p:nvSpPr>
          <p:spPr>
            <a:xfrm>
              <a:off x="4089400" y="4596417"/>
              <a:ext cx="3117152" cy="138499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Where did your inspiration come from?</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imagine others investigating and solving the challenge?</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others have alternative approaches to finding and fixing the problem than what you expected? What were their strategies?</a:t>
              </a:r>
              <a:endParaRPr sz="1200">
                <a:solidFill>
                  <a:schemeClr val="dk1"/>
                </a:solidFill>
                <a:latin typeface="PT Sans Narrow"/>
                <a:ea typeface="PT Sans Narrow"/>
                <a:cs typeface="PT Sans Narrow"/>
                <a:sym typeface="PT Sans Narrow"/>
              </a:endParaRPr>
            </a:p>
          </p:txBody>
        </p:sp>
        <p:sp>
          <p:nvSpPr>
            <p:cNvPr id="3502" name="Google Shape;3502;p123"/>
            <p:cNvSpPr txBox="1"/>
            <p:nvPr/>
          </p:nvSpPr>
          <p:spPr>
            <a:xfrm>
              <a:off x="3992282" y="4098597"/>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503" name="Google Shape;3503;p123"/>
            <p:cNvCxnSpPr/>
            <p:nvPr/>
          </p:nvCxnSpPr>
          <p:spPr>
            <a:xfrm flipH="1" rot="10800000">
              <a:off x="4089400" y="4437151"/>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3504" name="Google Shape;3504;p123"/>
          <p:cNvGrpSpPr/>
          <p:nvPr/>
        </p:nvGrpSpPr>
        <p:grpSpPr>
          <a:xfrm>
            <a:off x="4007796" y="6059489"/>
            <a:ext cx="3307404" cy="1142158"/>
            <a:chOff x="3992282" y="2832776"/>
            <a:chExt cx="3307404" cy="1142158"/>
          </a:xfrm>
        </p:grpSpPr>
        <p:sp>
          <p:nvSpPr>
            <p:cNvPr id="3505" name="Google Shape;3505;p123"/>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projects include a debugging challenge to solve?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different testing and debugging strategies did students employ?</a:t>
              </a:r>
              <a:endParaRPr>
                <a:latin typeface="PT Sans Narrow"/>
                <a:ea typeface="PT Sans Narrow"/>
                <a:cs typeface="PT Sans Narrow"/>
                <a:sym typeface="PT Sans Narrow"/>
              </a:endParaRPr>
            </a:p>
          </p:txBody>
        </p:sp>
        <p:sp>
          <p:nvSpPr>
            <p:cNvPr id="3506" name="Google Shape;3506;p12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507" name="Google Shape;3507;p12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3508" name="Google Shape;3508;p123"/>
          <p:cNvSpPr/>
          <p:nvPr/>
        </p:nvSpPr>
        <p:spPr>
          <a:xfrm rot="-5400000">
            <a:off x="6953456" y="240354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9" name="Google Shape;3509;p123"/>
          <p:cNvSpPr/>
          <p:nvPr/>
        </p:nvSpPr>
        <p:spPr>
          <a:xfrm rot="-5400000">
            <a:off x="6953457" y="240354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0" name="Google Shape;3510;p123"/>
          <p:cNvSpPr txBox="1"/>
          <p:nvPr/>
        </p:nvSpPr>
        <p:spPr>
          <a:xfrm>
            <a:off x="3012448" y="159432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3511" name="Google Shape;3511;p123"/>
          <p:cNvPicPr preferRelativeResize="0"/>
          <p:nvPr/>
        </p:nvPicPr>
        <p:blipFill rotWithShape="1">
          <a:blip r:embed="rId4">
            <a:alphaModFix/>
          </a:blip>
          <a:srcRect b="0" l="0" r="0" t="0"/>
          <a:stretch/>
        </p:blipFill>
        <p:spPr>
          <a:xfrm>
            <a:off x="2755933" y="1654501"/>
            <a:ext cx="323952" cy="323952"/>
          </a:xfrm>
          <a:prstGeom prst="rect">
            <a:avLst/>
          </a:prstGeom>
          <a:noFill/>
          <a:ln>
            <a:noFill/>
          </a:ln>
        </p:spPr>
      </p:pic>
      <p:grpSp>
        <p:nvGrpSpPr>
          <p:cNvPr id="3512" name="Google Shape;3512;p123"/>
          <p:cNvGrpSpPr/>
          <p:nvPr/>
        </p:nvGrpSpPr>
        <p:grpSpPr>
          <a:xfrm>
            <a:off x="457995" y="7630731"/>
            <a:ext cx="6857205" cy="352518"/>
            <a:chOff x="457995" y="7630731"/>
            <a:chExt cx="6857205" cy="352518"/>
          </a:xfrm>
        </p:grpSpPr>
        <p:sp>
          <p:nvSpPr>
            <p:cNvPr id="3513" name="Google Shape;3513;p12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514" name="Google Shape;3514;p12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515" name="Google Shape;3515;p12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3516" name="Google Shape;3516;p12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517" name="Google Shape;3517;p123"/>
          <p:cNvSpPr txBox="1"/>
          <p:nvPr/>
        </p:nvSpPr>
        <p:spPr>
          <a:xfrm>
            <a:off x="551129" y="8142739"/>
            <a:ext cx="3231204"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Remind students to include a challenge description in the notes of the project page on the Scratch website.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Got extra time or need a warm-up activity?</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Let students exercise their problem-seeking and problem-solving skills on other contributed debug-it programs in the My Debug It! studio.</a:t>
            </a:r>
            <a:endParaRPr sz="1200">
              <a:solidFill>
                <a:schemeClr val="dk1"/>
              </a:solidFill>
              <a:latin typeface="PT Sans Narrow"/>
              <a:ea typeface="PT Sans Narrow"/>
              <a:cs typeface="PT Sans Narrow"/>
              <a:sym typeface="PT Sans Narrow"/>
            </a:endParaRPr>
          </a:p>
        </p:txBody>
      </p:sp>
      <p:sp>
        <p:nvSpPr>
          <p:cNvPr id="3518" name="Google Shape;3518;p123"/>
          <p:cNvSpPr txBox="1"/>
          <p:nvPr/>
        </p:nvSpPr>
        <p:spPr>
          <a:xfrm>
            <a:off x="1181201" y="647673"/>
            <a:ext cx="2815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MY DEBUG IT!</a:t>
            </a:r>
            <a:endParaRPr b="1" sz="3200">
              <a:latin typeface="PT Sans Narrow"/>
              <a:ea typeface="PT Sans Narrow"/>
              <a:cs typeface="PT Sans Narrow"/>
              <a:sym typeface="PT Sans Narrow"/>
            </a:endParaRPr>
          </a:p>
        </p:txBody>
      </p:sp>
      <p:sp>
        <p:nvSpPr>
          <p:cNvPr id="3519" name="Google Shape;3519;p12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106</a:t>
            </a:r>
            <a:endParaRPr b="0" i="0" sz="1200">
              <a:solidFill>
                <a:srgbClr val="888888"/>
              </a:solidFill>
              <a:latin typeface="Carme"/>
              <a:ea typeface="Carme"/>
              <a:cs typeface="Carme"/>
              <a:sym typeface="Carme"/>
            </a:endParaRPr>
          </a:p>
        </p:txBody>
      </p:sp>
      <p:grpSp>
        <p:nvGrpSpPr>
          <p:cNvPr id="3520" name="Google Shape;3520;p123"/>
          <p:cNvGrpSpPr/>
          <p:nvPr/>
        </p:nvGrpSpPr>
        <p:grpSpPr>
          <a:xfrm>
            <a:off x="551130" y="0"/>
            <a:ext cx="493616" cy="2791875"/>
            <a:chOff x="551130" y="0"/>
            <a:chExt cx="493616" cy="2791875"/>
          </a:xfrm>
        </p:grpSpPr>
        <p:pic>
          <p:nvPicPr>
            <p:cNvPr descr="Unit5activity.png" id="3521" name="Google Shape;3521;p123"/>
            <p:cNvPicPr preferRelativeResize="0"/>
            <p:nvPr/>
          </p:nvPicPr>
          <p:blipFill rotWithShape="1">
            <a:blip r:embed="rId5">
              <a:alphaModFix/>
            </a:blip>
            <a:srcRect b="0" l="0" r="0" t="0"/>
            <a:stretch/>
          </p:blipFill>
          <p:spPr>
            <a:xfrm>
              <a:off x="551130" y="0"/>
              <a:ext cx="493616" cy="2791875"/>
            </a:xfrm>
            <a:prstGeom prst="rect">
              <a:avLst/>
            </a:prstGeom>
            <a:noFill/>
            <a:ln>
              <a:noFill/>
            </a:ln>
          </p:spPr>
        </p:pic>
        <p:sp>
          <p:nvSpPr>
            <p:cNvPr id="3522" name="Google Shape;3522;p123"/>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5  ACTIVITY</a:t>
              </a:r>
              <a:endParaRPr b="1" sz="2400">
                <a:solidFill>
                  <a:schemeClr val="lt1"/>
                </a:solidFill>
                <a:latin typeface="PT Sans Narrow"/>
                <a:ea typeface="PT Sans Narrow"/>
                <a:cs typeface="PT Sans Narrow"/>
                <a:sym typeface="PT Sans Narrow"/>
              </a:endParaRPr>
            </a:p>
          </p:txBody>
        </p:sp>
      </p:grpSp>
      <p:sp>
        <p:nvSpPr>
          <p:cNvPr id="3523" name="Google Shape;3523;p12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8" name="Shape 3528"/>
        <p:cNvGrpSpPr/>
        <p:nvPr/>
      </p:nvGrpSpPr>
      <p:grpSpPr>
        <a:xfrm>
          <a:off x="0" y="0"/>
          <a:ext cx="0" cy="0"/>
          <a:chOff x="0" y="0"/>
          <a:chExt cx="0" cy="0"/>
        </a:xfrm>
      </p:grpSpPr>
      <p:pic>
        <p:nvPicPr>
          <p:cNvPr id="3529" name="Google Shape;3529;p124"/>
          <p:cNvPicPr preferRelativeResize="0"/>
          <p:nvPr/>
        </p:nvPicPr>
        <p:blipFill rotWithShape="1">
          <a:blip r:embed="rId3">
            <a:alphaModFix/>
          </a:blip>
          <a:srcRect b="12025" l="0" r="0" t="7698"/>
          <a:stretch/>
        </p:blipFill>
        <p:spPr>
          <a:xfrm>
            <a:off x="4259575" y="431825"/>
            <a:ext cx="2981325" cy="2959075"/>
          </a:xfrm>
          <a:prstGeom prst="rect">
            <a:avLst/>
          </a:prstGeom>
          <a:noFill/>
          <a:ln>
            <a:noFill/>
          </a:ln>
        </p:spPr>
      </p:pic>
      <p:grpSp>
        <p:nvGrpSpPr>
          <p:cNvPr id="3530" name="Google Shape;3530;p124"/>
          <p:cNvGrpSpPr/>
          <p:nvPr/>
        </p:nvGrpSpPr>
        <p:grpSpPr>
          <a:xfrm>
            <a:off x="445295" y="1522398"/>
            <a:ext cx="2357172" cy="1334958"/>
            <a:chOff x="409710" y="1457232"/>
            <a:chExt cx="2357172" cy="1334958"/>
          </a:xfrm>
        </p:grpSpPr>
        <p:sp>
          <p:nvSpPr>
            <p:cNvPr id="3531" name="Google Shape;3531;p124"/>
            <p:cNvSpPr txBox="1"/>
            <p:nvPr/>
          </p:nvSpPr>
          <p:spPr>
            <a:xfrm>
              <a:off x="502845" y="1457232"/>
              <a:ext cx="2159129" cy="553998"/>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IT’S TIME TO DESIGN YOUR OWN DEBUG IT PROGRAM. WHAT WILL YOU CREATE?</a:t>
              </a:r>
              <a:endParaRPr b="1" sz="1200">
                <a:solidFill>
                  <a:schemeClr val="dk1"/>
                </a:solidFill>
                <a:latin typeface="PT Sans Narrow"/>
                <a:ea typeface="PT Sans Narrow"/>
                <a:cs typeface="PT Sans Narrow"/>
                <a:sym typeface="PT Sans Narrow"/>
              </a:endParaRPr>
            </a:p>
          </p:txBody>
        </p:sp>
        <p:sp>
          <p:nvSpPr>
            <p:cNvPr id="3532" name="Google Shape;3532;p124"/>
            <p:cNvSpPr txBox="1"/>
            <p:nvPr/>
          </p:nvSpPr>
          <p:spPr>
            <a:xfrm>
              <a:off x="409710" y="2145859"/>
              <a:ext cx="235717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create your own Debug It! challenge for others to investigate, solve, and remix.</a:t>
              </a:r>
              <a:endParaRPr sz="1200">
                <a:solidFill>
                  <a:srgbClr val="000000"/>
                </a:solidFill>
                <a:latin typeface="PT Sans Narrow"/>
                <a:ea typeface="PT Sans Narrow"/>
                <a:cs typeface="PT Sans Narrow"/>
                <a:sym typeface="PT Sans Narrow"/>
              </a:endParaRPr>
            </a:p>
          </p:txBody>
        </p:sp>
      </p:grpSp>
      <p:grpSp>
        <p:nvGrpSpPr>
          <p:cNvPr id="3533" name="Google Shape;3533;p124"/>
          <p:cNvGrpSpPr/>
          <p:nvPr/>
        </p:nvGrpSpPr>
        <p:grpSpPr>
          <a:xfrm>
            <a:off x="427031" y="3857808"/>
            <a:ext cx="2970866" cy="2378215"/>
            <a:chOff x="427031" y="3857808"/>
            <a:chExt cx="2970866" cy="2378215"/>
          </a:xfrm>
        </p:grpSpPr>
        <p:sp>
          <p:nvSpPr>
            <p:cNvPr id="3534" name="Google Shape;3534;p124"/>
            <p:cNvSpPr txBox="1"/>
            <p:nvPr/>
          </p:nvSpPr>
          <p:spPr>
            <a:xfrm>
              <a:off x="427031" y="4232397"/>
              <a:ext cx="2885167" cy="2003626"/>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Reflect back on the different kinds of bugs you’ve encountered in creating and debugging your own projects. </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Generate a list of possible debugging challenges you could create. A Debug It! can focus on a specific concept, block, interaction, or some other programming challenge. </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Build your Debug It! program.</a:t>
              </a:r>
              <a:endParaRPr>
                <a:latin typeface="PT Sans Narrow"/>
                <a:ea typeface="PT Sans Narrow"/>
                <a:cs typeface="PT Sans Narrow"/>
                <a:sym typeface="PT Sans Narrow"/>
              </a:endParaRPr>
            </a:p>
          </p:txBody>
        </p:sp>
        <p:sp>
          <p:nvSpPr>
            <p:cNvPr id="3535" name="Google Shape;3535;p124"/>
            <p:cNvSpPr txBox="1"/>
            <p:nvPr/>
          </p:nvSpPr>
          <p:spPr>
            <a:xfrm>
              <a:off x="444691"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sp>
        <p:nvSpPr>
          <p:cNvPr id="3536" name="Google Shape;3536;p124"/>
          <p:cNvSpPr txBox="1"/>
          <p:nvPr/>
        </p:nvSpPr>
        <p:spPr>
          <a:xfrm>
            <a:off x="4076669" y="8517982"/>
            <a:ext cx="3314032"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debugging challenge to the My Debug It! studio: </a:t>
            </a:r>
            <a:r>
              <a:rPr lang="en-US" sz="1200" u="sng">
                <a:solidFill>
                  <a:schemeClr val="hlink"/>
                </a:solidFill>
                <a:latin typeface="PT Sans Narrow"/>
                <a:ea typeface="PT Sans Narrow"/>
                <a:cs typeface="PT Sans Narrow"/>
                <a:sym typeface="PT Sans Narrow"/>
                <a:hlinkClick r:id="rId4"/>
              </a:rPr>
              <a:t>http://scratch.mit.edu/studios/475637</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Swap Debug It! programs with a neighbor and try to solve each other’s buggy programs.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debugging other programs in the My Debug It! studio.</a:t>
            </a:r>
            <a:endParaRPr sz="1200">
              <a:solidFill>
                <a:schemeClr val="dk1"/>
              </a:solidFill>
              <a:latin typeface="PT Sans Narrow"/>
              <a:ea typeface="PT Sans Narrow"/>
              <a:cs typeface="PT Sans Narrow"/>
              <a:sym typeface="PT Sans Narrow"/>
            </a:endParaRPr>
          </a:p>
        </p:txBody>
      </p:sp>
      <p:grpSp>
        <p:nvGrpSpPr>
          <p:cNvPr id="3537" name="Google Shape;3537;p124"/>
          <p:cNvGrpSpPr/>
          <p:nvPr/>
        </p:nvGrpSpPr>
        <p:grpSpPr>
          <a:xfrm>
            <a:off x="0" y="6120584"/>
            <a:ext cx="7772400" cy="2615579"/>
            <a:chOff x="0" y="6120584"/>
            <a:chExt cx="7772400" cy="2615579"/>
          </a:xfrm>
        </p:grpSpPr>
        <p:sp>
          <p:nvSpPr>
            <p:cNvPr id="3538" name="Google Shape;3538;p124"/>
            <p:cNvSpPr/>
            <p:nvPr/>
          </p:nvSpPr>
          <p:spPr>
            <a:xfrm>
              <a:off x="0" y="7871074"/>
              <a:ext cx="7772400" cy="410457"/>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39" name="Google Shape;3539;p124"/>
            <p:cNvGrpSpPr/>
            <p:nvPr/>
          </p:nvGrpSpPr>
          <p:grpSpPr>
            <a:xfrm>
              <a:off x="3962554" y="7884634"/>
              <a:ext cx="3809845" cy="507475"/>
              <a:chOff x="3962554" y="7884634"/>
              <a:chExt cx="3809845" cy="507475"/>
            </a:xfrm>
          </p:grpSpPr>
          <p:sp>
            <p:nvSpPr>
              <p:cNvPr id="3540" name="Google Shape;3540;p124"/>
              <p:cNvSpPr/>
              <p:nvPr/>
            </p:nvSpPr>
            <p:spPr>
              <a:xfrm>
                <a:off x="5676976" y="8066025"/>
                <a:ext cx="381000" cy="326084"/>
              </a:xfrm>
              <a:prstGeom prst="diamond">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1" name="Google Shape;3541;p124"/>
              <p:cNvSpPr txBox="1"/>
              <p:nvPr/>
            </p:nvSpPr>
            <p:spPr>
              <a:xfrm>
                <a:off x="3962554" y="7884634"/>
                <a:ext cx="38098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3542" name="Google Shape;3542;p124"/>
            <p:cNvSpPr/>
            <p:nvPr/>
          </p:nvSpPr>
          <p:spPr>
            <a:xfrm flipH="1" rot="4662013">
              <a:off x="413018" y="6228851"/>
              <a:ext cx="2153959" cy="2399046"/>
            </a:xfrm>
            <a:prstGeom prst="wedgeEllipseCallout">
              <a:avLst>
                <a:gd fmla="val -36970" name="adj1"/>
                <a:gd fmla="val 48187" name="adj2"/>
              </a:avLst>
            </a:prstGeom>
            <a:solidFill>
              <a:srgbClr val="FDE9D8"/>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4"/>
            <p:cNvSpPr txBox="1"/>
            <p:nvPr/>
          </p:nvSpPr>
          <p:spPr>
            <a:xfrm flipH="1" rot="-737987">
              <a:off x="641789" y="6666833"/>
              <a:ext cx="1696382" cy="152307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F7A654"/>
                  </a:solidFill>
                  <a:latin typeface="PT Sans Narrow"/>
                  <a:ea typeface="PT Sans Narrow"/>
                  <a:cs typeface="PT Sans Narrow"/>
                  <a:sym typeface="PT Sans Narrow"/>
                </a:rPr>
                <a:t>NOTES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3200">
                  <a:solidFill>
                    <a:srgbClr val="F7A654"/>
                  </a:solidFill>
                  <a:latin typeface="PT Sans Narrow"/>
                  <a:ea typeface="PT Sans Narrow"/>
                  <a:cs typeface="PT Sans Narrow"/>
                  <a:sym typeface="PT Sans Narrow"/>
                </a:rPr>
                <a:t>TO SELF</a:t>
              </a:r>
              <a:endParaRPr b="1" baseline="-25000" sz="1600">
                <a:solidFill>
                  <a:srgbClr val="F7A654"/>
                </a:solidFill>
                <a:latin typeface="PT Sans Narrow"/>
                <a:ea typeface="PT Sans Narrow"/>
                <a:cs typeface="PT Sans Narrow"/>
                <a:sym typeface="PT Sans Narrow"/>
              </a:endParaRPr>
            </a:p>
          </p:txBody>
        </p:sp>
      </p:grpSp>
      <p:cxnSp>
        <p:nvCxnSpPr>
          <p:cNvPr id="3544" name="Google Shape;3544;p124"/>
          <p:cNvCxnSpPr/>
          <p:nvPr/>
        </p:nvCxnSpPr>
        <p:spPr>
          <a:xfrm>
            <a:off x="3962555" y="8403678"/>
            <a:ext cx="0" cy="1527722"/>
          </a:xfrm>
          <a:prstGeom prst="straightConnector1">
            <a:avLst/>
          </a:prstGeom>
          <a:noFill/>
          <a:ln cap="flat" cmpd="sng" w="9525">
            <a:solidFill>
              <a:srgbClr val="7F7F7F"/>
            </a:solidFill>
            <a:prstDash val="dash"/>
            <a:round/>
            <a:headEnd len="sm" w="sm" type="none"/>
            <a:tailEnd len="sm" w="sm" type="none"/>
          </a:ln>
        </p:spPr>
      </p:cxnSp>
      <p:sp>
        <p:nvSpPr>
          <p:cNvPr id="3545" name="Google Shape;3545;p124"/>
          <p:cNvSpPr txBox="1"/>
          <p:nvPr/>
        </p:nvSpPr>
        <p:spPr>
          <a:xfrm>
            <a:off x="425450" y="8506886"/>
            <a:ext cx="3105371" cy="1460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sz="1400">
                <a:solidFill>
                  <a:schemeClr val="dk1"/>
                </a:solidFill>
                <a:latin typeface="Carme"/>
                <a:ea typeface="Carme"/>
                <a:cs typeface="Carme"/>
                <a:sym typeface="Carme"/>
              </a:rPr>
              <a:t> </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sz="1400">
                <a:solidFill>
                  <a:schemeClr val="dk1"/>
                </a:solidFill>
                <a:latin typeface="Carme"/>
                <a:ea typeface="Carme"/>
                <a:cs typeface="Carme"/>
                <a:sym typeface="Carme"/>
              </a:rPr>
              <a:t> </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sz="1400">
                <a:solidFill>
                  <a:schemeClr val="dk1"/>
                </a:solidFill>
                <a:latin typeface="Carme"/>
                <a:ea typeface="Carme"/>
                <a:cs typeface="Carme"/>
                <a:sym typeface="Carme"/>
              </a:rPr>
              <a:t> </a:t>
            </a:r>
            <a:endParaRPr sz="1400">
              <a:solidFill>
                <a:schemeClr val="dk1"/>
              </a:solidFill>
              <a:latin typeface="Carme"/>
              <a:ea typeface="Carme"/>
              <a:cs typeface="Carme"/>
              <a:sym typeface="Carme"/>
            </a:endParaRPr>
          </a:p>
          <a:p>
            <a:pPr indent="-82550" lvl="0" marL="171450" marR="0" rtl="0" algn="l">
              <a:lnSpc>
                <a:spcPct val="70000"/>
              </a:lnSpc>
              <a:spcBef>
                <a:spcPts val="0"/>
              </a:spcBef>
              <a:spcAft>
                <a:spcPts val="0"/>
              </a:spcAft>
              <a:buClr>
                <a:schemeClr val="dk1"/>
              </a:buClr>
              <a:buSzPts val="1400"/>
              <a:buFont typeface="Noto Sans Symbols"/>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sz="1400">
                <a:solidFill>
                  <a:schemeClr val="dk1"/>
                </a:solidFill>
                <a:latin typeface="Carme"/>
                <a:ea typeface="Carme"/>
                <a:cs typeface="Carme"/>
                <a:sym typeface="Carme"/>
              </a:rPr>
              <a:t> </a:t>
            </a:r>
            <a:endParaRPr sz="1400">
              <a:solidFill>
                <a:schemeClr val="dk1"/>
              </a:solidFill>
              <a:latin typeface="Carme"/>
              <a:ea typeface="Carme"/>
              <a:cs typeface="Carme"/>
              <a:sym typeface="Carme"/>
            </a:endParaRPr>
          </a:p>
        </p:txBody>
      </p:sp>
      <p:sp>
        <p:nvSpPr>
          <p:cNvPr id="3546" name="Google Shape;3546;p124"/>
          <p:cNvSpPr/>
          <p:nvPr/>
        </p:nvSpPr>
        <p:spPr>
          <a:xfrm>
            <a:off x="4076669" y="4868899"/>
            <a:ext cx="3402082" cy="2893099"/>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a:p>
            <a:pPr indent="0" lvl="0" marL="0" marR="0" rtl="0" algn="ctr">
              <a:spcBef>
                <a:spcPts val="0"/>
              </a:spcBef>
              <a:spcAft>
                <a:spcPts val="0"/>
              </a:spcAft>
              <a:buNone/>
            </a:pPr>
            <a:r>
              <a:t/>
            </a:r>
            <a:endParaRPr sz="1100">
              <a:solidFill>
                <a:srgbClr val="D8D8D8"/>
              </a:solidFill>
              <a:latin typeface="Carme"/>
              <a:ea typeface="Carme"/>
              <a:cs typeface="Carme"/>
              <a:sym typeface="Carme"/>
            </a:endParaRPr>
          </a:p>
        </p:txBody>
      </p:sp>
      <p:grpSp>
        <p:nvGrpSpPr>
          <p:cNvPr id="3547" name="Google Shape;3547;p124"/>
          <p:cNvGrpSpPr/>
          <p:nvPr/>
        </p:nvGrpSpPr>
        <p:grpSpPr>
          <a:xfrm>
            <a:off x="3964988" y="4166175"/>
            <a:ext cx="3807413" cy="523200"/>
            <a:chOff x="3964988" y="4166175"/>
            <a:chExt cx="3807413" cy="523200"/>
          </a:xfrm>
        </p:grpSpPr>
        <p:sp>
          <p:nvSpPr>
            <p:cNvPr id="3548" name="Google Shape;3548;p124"/>
            <p:cNvSpPr/>
            <p:nvPr/>
          </p:nvSpPr>
          <p:spPr>
            <a:xfrm flipH="1">
              <a:off x="3964988" y="4194252"/>
              <a:ext cx="3807412" cy="479582"/>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9" name="Google Shape;3549;p124"/>
            <p:cNvSpPr txBox="1"/>
            <p:nvPr/>
          </p:nvSpPr>
          <p:spPr>
            <a:xfrm flipH="1">
              <a:off x="4007101" y="4166175"/>
              <a:ext cx="3765300" cy="523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800">
                  <a:solidFill>
                    <a:schemeClr val="lt1"/>
                  </a:solidFill>
                  <a:latin typeface="PT Sans Narrow"/>
                  <a:ea typeface="PT Sans Narrow"/>
                  <a:cs typeface="PT Sans Narrow"/>
                  <a:sym typeface="PT Sans Narrow"/>
                </a:rPr>
                <a:t>PLANS FOR MY DEBUG IT!</a:t>
              </a:r>
              <a:endParaRPr b="1" sz="2800">
                <a:solidFill>
                  <a:schemeClr val="lt1"/>
                </a:solidFill>
                <a:latin typeface="PT Sans Narrow"/>
                <a:ea typeface="PT Sans Narrow"/>
                <a:cs typeface="PT Sans Narrow"/>
                <a:sym typeface="PT Sans Narrow"/>
              </a:endParaRPr>
            </a:p>
          </p:txBody>
        </p:sp>
      </p:grpSp>
      <p:sp>
        <p:nvSpPr>
          <p:cNvPr id="3550" name="Google Shape;3550;p124"/>
          <p:cNvSpPr/>
          <p:nvPr/>
        </p:nvSpPr>
        <p:spPr>
          <a:xfrm flipH="1" rot="5400000">
            <a:off x="3844717" y="4312091"/>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51" name="Google Shape;3551;p124"/>
          <p:cNvCxnSpPr/>
          <p:nvPr/>
        </p:nvCxnSpPr>
        <p:spPr>
          <a:xfrm flipH="1" rot="10800000">
            <a:off x="535219" y="4194252"/>
            <a:ext cx="2717679" cy="2"/>
          </a:xfrm>
          <a:prstGeom prst="straightConnector1">
            <a:avLst/>
          </a:prstGeom>
          <a:noFill/>
          <a:ln cap="flat" cmpd="sng" w="9525">
            <a:solidFill>
              <a:schemeClr val="dk1"/>
            </a:solidFill>
            <a:prstDash val="solid"/>
            <a:round/>
            <a:headEnd len="sm" w="sm" type="none"/>
            <a:tailEnd len="sm" w="sm" type="none"/>
          </a:ln>
        </p:spPr>
      </p:cxnSp>
      <p:sp>
        <p:nvSpPr>
          <p:cNvPr id="3552" name="Google Shape;3552;p124"/>
          <p:cNvSpPr txBox="1"/>
          <p:nvPr/>
        </p:nvSpPr>
        <p:spPr>
          <a:xfrm>
            <a:off x="457995" y="647673"/>
            <a:ext cx="2815942"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dk1"/>
                </a:solidFill>
                <a:latin typeface="PT Sans Narrow"/>
                <a:ea typeface="PT Sans Narrow"/>
                <a:cs typeface="PT Sans Narrow"/>
                <a:sym typeface="PT Sans Narrow"/>
              </a:rPr>
              <a:t>MY DEBUG IT!</a:t>
            </a:r>
            <a:endParaRPr b="1">
              <a:latin typeface="PT Sans Narrow"/>
              <a:ea typeface="PT Sans Narrow"/>
              <a:cs typeface="PT Sans Narrow"/>
              <a:sym typeface="PT Sans Narrow"/>
            </a:endParaRPr>
          </a:p>
        </p:txBody>
      </p:sp>
      <p:grpSp>
        <p:nvGrpSpPr>
          <p:cNvPr id="3553" name="Google Shape;3553;p124"/>
          <p:cNvGrpSpPr/>
          <p:nvPr/>
        </p:nvGrpSpPr>
        <p:grpSpPr>
          <a:xfrm>
            <a:off x="721051" y="8675463"/>
            <a:ext cx="2900683" cy="1249655"/>
            <a:chOff x="3891700" y="8385983"/>
            <a:chExt cx="3321900" cy="883398"/>
          </a:xfrm>
        </p:grpSpPr>
        <p:cxnSp>
          <p:nvCxnSpPr>
            <p:cNvPr id="3554" name="Google Shape;3554;p124"/>
            <p:cNvCxnSpPr/>
            <p:nvPr/>
          </p:nvCxnSpPr>
          <p:spPr>
            <a:xfrm rot="10800000">
              <a:off x="3891852" y="8385983"/>
              <a:ext cx="3314700" cy="0"/>
            </a:xfrm>
            <a:prstGeom prst="straightConnector1">
              <a:avLst/>
            </a:prstGeom>
            <a:noFill/>
            <a:ln cap="flat" cmpd="sng" w="9525">
              <a:solidFill>
                <a:schemeClr val="dk1"/>
              </a:solidFill>
              <a:prstDash val="dash"/>
              <a:round/>
              <a:headEnd len="sm" w="sm" type="none"/>
              <a:tailEnd len="sm" w="sm" type="none"/>
            </a:ln>
          </p:spPr>
        </p:cxnSp>
        <p:cxnSp>
          <p:nvCxnSpPr>
            <p:cNvPr id="3555" name="Google Shape;3555;p124"/>
            <p:cNvCxnSpPr/>
            <p:nvPr/>
          </p:nvCxnSpPr>
          <p:spPr>
            <a:xfrm rot="10800000">
              <a:off x="3891700" y="8975859"/>
              <a:ext cx="3321900" cy="0"/>
            </a:xfrm>
            <a:prstGeom prst="straightConnector1">
              <a:avLst/>
            </a:prstGeom>
            <a:noFill/>
            <a:ln cap="flat" cmpd="sng" w="9525">
              <a:solidFill>
                <a:schemeClr val="dk1"/>
              </a:solidFill>
              <a:prstDash val="dash"/>
              <a:round/>
              <a:headEnd len="sm" w="sm" type="none"/>
              <a:tailEnd len="sm" w="sm" type="none"/>
            </a:ln>
          </p:spPr>
        </p:cxnSp>
        <p:cxnSp>
          <p:nvCxnSpPr>
            <p:cNvPr id="3556" name="Google Shape;3556;p124"/>
            <p:cNvCxnSpPr/>
            <p:nvPr/>
          </p:nvCxnSpPr>
          <p:spPr>
            <a:xfrm rot="10800000">
              <a:off x="3891852" y="9269381"/>
              <a:ext cx="3314700" cy="0"/>
            </a:xfrm>
            <a:prstGeom prst="straightConnector1">
              <a:avLst/>
            </a:prstGeom>
            <a:noFill/>
            <a:ln cap="flat" cmpd="sng" w="9525">
              <a:solidFill>
                <a:schemeClr val="dk1"/>
              </a:solidFill>
              <a:prstDash val="dash"/>
              <a:round/>
              <a:headEnd len="sm" w="sm" type="none"/>
              <a:tailEnd len="sm" w="sm" type="none"/>
            </a:ln>
          </p:spPr>
        </p:cxnSp>
        <p:cxnSp>
          <p:nvCxnSpPr>
            <p:cNvPr id="3557" name="Google Shape;3557;p124"/>
            <p:cNvCxnSpPr/>
            <p:nvPr/>
          </p:nvCxnSpPr>
          <p:spPr>
            <a:xfrm rot="10800000">
              <a:off x="3891852" y="8679505"/>
              <a:ext cx="3314700" cy="0"/>
            </a:xfrm>
            <a:prstGeom prst="straightConnector1">
              <a:avLst/>
            </a:prstGeom>
            <a:noFill/>
            <a:ln cap="flat" cmpd="sng" w="9525">
              <a:solidFill>
                <a:schemeClr val="dk1"/>
              </a:solidFill>
              <a:prstDash val="dash"/>
              <a:round/>
              <a:headEnd len="sm" w="sm" type="none"/>
              <a:tailEnd len="sm" w="sm" type="none"/>
            </a:ln>
          </p:spPr>
        </p:cxn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1" name="Shape 3561"/>
        <p:cNvGrpSpPr/>
        <p:nvPr/>
      </p:nvGrpSpPr>
      <p:grpSpPr>
        <a:xfrm>
          <a:off x="0" y="0"/>
          <a:ext cx="0" cy="0"/>
          <a:chOff x="0" y="0"/>
          <a:chExt cx="0" cy="0"/>
        </a:xfrm>
      </p:grpSpPr>
      <p:sp>
        <p:nvSpPr>
          <p:cNvPr id="3562" name="Google Shape;3562;p12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108</a:t>
            </a:r>
            <a:endParaRPr b="0" i="0" sz="1200">
              <a:solidFill>
                <a:srgbClr val="888888"/>
              </a:solidFill>
              <a:latin typeface="Carme"/>
              <a:ea typeface="Carme"/>
              <a:cs typeface="Carme"/>
              <a:sym typeface="Carme"/>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6" name="Shape 3566"/>
        <p:cNvGrpSpPr/>
        <p:nvPr/>
      </p:nvGrpSpPr>
      <p:grpSpPr>
        <a:xfrm>
          <a:off x="0" y="0"/>
          <a:ext cx="0" cy="0"/>
          <a:chOff x="0" y="0"/>
          <a:chExt cx="0" cy="0"/>
        </a:xfrm>
      </p:grpSpPr>
      <p:pic>
        <p:nvPicPr>
          <p:cNvPr descr="Unit6.png" id="3567" name="Google Shape;3567;p126"/>
          <p:cNvPicPr preferRelativeResize="0"/>
          <p:nvPr/>
        </p:nvPicPr>
        <p:blipFill rotWithShape="1">
          <a:blip r:embed="rId3">
            <a:alphaModFix amt="79000"/>
          </a:blip>
          <a:srcRect b="0" l="0" r="0" t="0"/>
          <a:stretch/>
        </p:blipFill>
        <p:spPr>
          <a:xfrm>
            <a:off x="0" y="0"/>
            <a:ext cx="7762685" cy="10045827"/>
          </a:xfrm>
          <a:prstGeom prst="rect">
            <a:avLst/>
          </a:prstGeom>
          <a:noFill/>
          <a:ln>
            <a:noFill/>
          </a:ln>
        </p:spPr>
      </p:pic>
      <p:sp>
        <p:nvSpPr>
          <p:cNvPr id="3568" name="Google Shape;3568;p126"/>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chemeClr val="lt1"/>
                </a:solidFill>
                <a:latin typeface="Carme"/>
                <a:ea typeface="Carme"/>
                <a:cs typeface="Carme"/>
                <a:sym typeface="Carme"/>
              </a:rPr>
              <a:t>109</a:t>
            </a:r>
            <a:endParaRPr b="0" i="0" sz="1200">
              <a:solidFill>
                <a:schemeClr val="lt1"/>
              </a:solidFill>
              <a:latin typeface="Carme"/>
              <a:ea typeface="Carme"/>
              <a:cs typeface="Carme"/>
              <a:sym typeface="Carme"/>
            </a:endParaRPr>
          </a:p>
        </p:txBody>
      </p:sp>
      <p:grpSp>
        <p:nvGrpSpPr>
          <p:cNvPr id="3569" name="Google Shape;3569;p126"/>
          <p:cNvGrpSpPr/>
          <p:nvPr/>
        </p:nvGrpSpPr>
        <p:grpSpPr>
          <a:xfrm>
            <a:off x="742294" y="8497937"/>
            <a:ext cx="3818926" cy="863858"/>
            <a:chOff x="742294" y="8497937"/>
            <a:chExt cx="3818926" cy="863858"/>
          </a:xfrm>
        </p:grpSpPr>
        <p:grpSp>
          <p:nvGrpSpPr>
            <p:cNvPr id="3570" name="Google Shape;3570;p126"/>
            <p:cNvGrpSpPr/>
            <p:nvPr/>
          </p:nvGrpSpPr>
          <p:grpSpPr>
            <a:xfrm>
              <a:off x="977494" y="8905415"/>
              <a:ext cx="3218710" cy="456380"/>
              <a:chOff x="1699218" y="4842934"/>
              <a:chExt cx="3218710" cy="456380"/>
            </a:xfrm>
          </p:grpSpPr>
          <p:cxnSp>
            <p:nvCxnSpPr>
              <p:cNvPr id="3571" name="Google Shape;3571;p126"/>
              <p:cNvCxnSpPr/>
              <p:nvPr/>
            </p:nvCxnSpPr>
            <p:spPr>
              <a:xfrm>
                <a:off x="1699218" y="4849283"/>
                <a:ext cx="0" cy="450031"/>
              </a:xfrm>
              <a:prstGeom prst="straightConnector1">
                <a:avLst/>
              </a:prstGeom>
              <a:noFill/>
              <a:ln cap="flat" cmpd="sng" w="12700">
                <a:solidFill>
                  <a:srgbClr val="A5A5A5"/>
                </a:solidFill>
                <a:prstDash val="solid"/>
                <a:round/>
                <a:headEnd len="sm" w="sm" type="none"/>
                <a:tailEnd len="sm" w="sm" type="none"/>
              </a:ln>
            </p:spPr>
          </p:cxnSp>
          <p:cxnSp>
            <p:nvCxnSpPr>
              <p:cNvPr id="3572" name="Google Shape;3572;p126"/>
              <p:cNvCxnSpPr/>
              <p:nvPr/>
            </p:nvCxnSpPr>
            <p:spPr>
              <a:xfrm>
                <a:off x="1699218" y="5292964"/>
                <a:ext cx="3218710" cy="0"/>
              </a:xfrm>
              <a:prstGeom prst="straightConnector1">
                <a:avLst/>
              </a:prstGeom>
              <a:noFill/>
              <a:ln cap="flat" cmpd="sng" w="12700">
                <a:solidFill>
                  <a:srgbClr val="A5A5A5"/>
                </a:solidFill>
                <a:prstDash val="solid"/>
                <a:round/>
                <a:headEnd len="sm" w="sm" type="none"/>
                <a:tailEnd len="sm" w="sm" type="none"/>
              </a:ln>
            </p:spPr>
          </p:cxnSp>
          <p:cxnSp>
            <p:nvCxnSpPr>
              <p:cNvPr id="3573" name="Google Shape;3573;p126"/>
              <p:cNvCxnSpPr/>
              <p:nvPr/>
            </p:nvCxnSpPr>
            <p:spPr>
              <a:xfrm>
                <a:off x="2248625"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3574" name="Google Shape;3574;p126"/>
              <p:cNvCxnSpPr/>
              <p:nvPr/>
            </p:nvCxnSpPr>
            <p:spPr>
              <a:xfrm>
                <a:off x="2777846"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3575" name="Google Shape;3575;p126"/>
              <p:cNvCxnSpPr/>
              <p:nvPr/>
            </p:nvCxnSpPr>
            <p:spPr>
              <a:xfrm>
                <a:off x="3328397"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3576" name="Google Shape;3576;p126"/>
              <p:cNvCxnSpPr/>
              <p:nvPr/>
            </p:nvCxnSpPr>
            <p:spPr>
              <a:xfrm>
                <a:off x="3850843"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3577" name="Google Shape;3577;p126"/>
              <p:cNvCxnSpPr/>
              <p:nvPr/>
            </p:nvCxnSpPr>
            <p:spPr>
              <a:xfrm>
                <a:off x="4394979"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3578" name="Google Shape;3578;p126"/>
              <p:cNvCxnSpPr/>
              <p:nvPr/>
            </p:nvCxnSpPr>
            <p:spPr>
              <a:xfrm>
                <a:off x="4917928" y="4846108"/>
                <a:ext cx="0" cy="452556"/>
              </a:xfrm>
              <a:prstGeom prst="straightConnector1">
                <a:avLst/>
              </a:prstGeom>
              <a:noFill/>
              <a:ln cap="flat" cmpd="sng" w="12700">
                <a:solidFill>
                  <a:srgbClr val="A5A5A5"/>
                </a:solidFill>
                <a:prstDash val="solid"/>
                <a:round/>
                <a:headEnd len="sm" w="sm" type="none"/>
                <a:tailEnd len="sm" w="sm" type="none"/>
              </a:ln>
            </p:spPr>
          </p:cxnSp>
        </p:grpSp>
        <p:sp>
          <p:nvSpPr>
            <p:cNvPr id="3579" name="Google Shape;3579;p126"/>
            <p:cNvSpPr/>
            <p:nvPr/>
          </p:nvSpPr>
          <p:spPr>
            <a:xfrm>
              <a:off x="1291701" y="8757571"/>
              <a:ext cx="470399" cy="470399"/>
            </a:xfrm>
            <a:prstGeom prst="ellipse">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1</a:t>
              </a:r>
              <a:endParaRPr b="1" sz="1600">
                <a:latin typeface="PT Sans Narrow"/>
                <a:ea typeface="PT Sans Narrow"/>
                <a:cs typeface="PT Sans Narrow"/>
                <a:sym typeface="PT Sans Narrow"/>
              </a:endParaRPr>
            </a:p>
          </p:txBody>
        </p:sp>
        <p:sp>
          <p:nvSpPr>
            <p:cNvPr id="3580" name="Google Shape;3580;p126"/>
            <p:cNvSpPr/>
            <p:nvPr/>
          </p:nvSpPr>
          <p:spPr>
            <a:xfrm rot="8075815">
              <a:off x="3938093" y="8604841"/>
              <a:ext cx="516223" cy="516223"/>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1" name="Google Shape;3581;p126"/>
            <p:cNvSpPr/>
            <p:nvPr/>
          </p:nvSpPr>
          <p:spPr>
            <a:xfrm>
              <a:off x="1820484" y="8757570"/>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2</a:t>
              </a:r>
              <a:endParaRPr b="1" sz="1600">
                <a:latin typeface="PT Sans Narrow"/>
                <a:ea typeface="PT Sans Narrow"/>
                <a:cs typeface="PT Sans Narrow"/>
                <a:sym typeface="PT Sans Narrow"/>
              </a:endParaRPr>
            </a:p>
          </p:txBody>
        </p:sp>
        <p:sp>
          <p:nvSpPr>
            <p:cNvPr id="3582" name="Google Shape;3582;p126"/>
            <p:cNvSpPr/>
            <p:nvPr/>
          </p:nvSpPr>
          <p:spPr>
            <a:xfrm>
              <a:off x="2355429" y="8757570"/>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3</a:t>
              </a:r>
              <a:endParaRPr b="1" sz="1600">
                <a:latin typeface="PT Sans Narrow"/>
                <a:ea typeface="PT Sans Narrow"/>
                <a:cs typeface="PT Sans Narrow"/>
                <a:sym typeface="PT Sans Narrow"/>
              </a:endParaRPr>
            </a:p>
          </p:txBody>
        </p:sp>
        <p:sp>
          <p:nvSpPr>
            <p:cNvPr id="3583" name="Google Shape;3583;p126"/>
            <p:cNvSpPr/>
            <p:nvPr/>
          </p:nvSpPr>
          <p:spPr>
            <a:xfrm>
              <a:off x="2890760" y="8757570"/>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4</a:t>
              </a:r>
              <a:endParaRPr b="1" sz="1600">
                <a:latin typeface="PT Sans Narrow"/>
                <a:ea typeface="PT Sans Narrow"/>
                <a:cs typeface="PT Sans Narrow"/>
                <a:sym typeface="PT Sans Narrow"/>
              </a:endParaRPr>
            </a:p>
          </p:txBody>
        </p:sp>
        <p:sp>
          <p:nvSpPr>
            <p:cNvPr id="3584" name="Google Shape;3584;p126"/>
            <p:cNvSpPr/>
            <p:nvPr/>
          </p:nvSpPr>
          <p:spPr>
            <a:xfrm>
              <a:off x="3425705" y="8757570"/>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5</a:t>
              </a:r>
              <a:endParaRPr b="1" sz="1600">
                <a:solidFill>
                  <a:srgbClr val="F2F2F2"/>
                </a:solidFill>
                <a:latin typeface="PT Sans Narrow"/>
                <a:ea typeface="PT Sans Narrow"/>
                <a:cs typeface="PT Sans Narrow"/>
                <a:sym typeface="PT Sans Narrow"/>
              </a:endParaRPr>
            </a:p>
          </p:txBody>
        </p:sp>
        <p:sp>
          <p:nvSpPr>
            <p:cNvPr id="3585" name="Google Shape;3585;p126"/>
            <p:cNvSpPr/>
            <p:nvPr/>
          </p:nvSpPr>
          <p:spPr>
            <a:xfrm>
              <a:off x="742294" y="8757570"/>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0</a:t>
              </a:r>
              <a:endParaRPr b="1" sz="1600">
                <a:latin typeface="PT Sans Narrow"/>
                <a:ea typeface="PT Sans Narrow"/>
                <a:cs typeface="PT Sans Narrow"/>
                <a:sym typeface="PT Sans Narrow"/>
              </a:endParaRPr>
            </a:p>
          </p:txBody>
        </p:sp>
        <p:sp>
          <p:nvSpPr>
            <p:cNvPr id="3586" name="Google Shape;3586;p126"/>
            <p:cNvSpPr/>
            <p:nvPr/>
          </p:nvSpPr>
          <p:spPr>
            <a:xfrm>
              <a:off x="4005703" y="8662999"/>
              <a:ext cx="38100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PT Sans Narrow"/>
                  <a:ea typeface="PT Sans Narrow"/>
                  <a:cs typeface="PT Sans Narrow"/>
                  <a:sym typeface="PT Sans Narrow"/>
                </a:rPr>
                <a:t>6</a:t>
              </a:r>
              <a:endParaRPr b="1" sz="4400">
                <a:solidFill>
                  <a:schemeClr val="lt1"/>
                </a:solidFill>
                <a:latin typeface="PT Sans Narrow"/>
                <a:ea typeface="PT Sans Narrow"/>
                <a:cs typeface="PT Sans Narrow"/>
                <a:sym typeface="PT Sans Narrow"/>
              </a:endParaRPr>
            </a:p>
          </p:txBody>
        </p:sp>
      </p:grpSp>
      <p:sp>
        <p:nvSpPr>
          <p:cNvPr id="3587" name="Google Shape;3587;p126"/>
          <p:cNvSpPr txBox="1"/>
          <p:nvPr/>
        </p:nvSpPr>
        <p:spPr>
          <a:xfrm>
            <a:off x="609600" y="616400"/>
            <a:ext cx="3352800" cy="172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6</a:t>
            </a:r>
            <a:endParaRPr b="1" sz="53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HACKATHON</a:t>
            </a:r>
            <a:endParaRPr b="1" sz="5300">
              <a:solidFill>
                <a:schemeClr val="dk1"/>
              </a:solidFill>
              <a:latin typeface="PT Sans Narrow"/>
              <a:ea typeface="PT Sans Narrow"/>
              <a:cs typeface="PT Sans Narrow"/>
              <a:sym typeface="PT Sans Narrow"/>
            </a:endParaRPr>
          </a:p>
        </p:txBody>
      </p:sp>
      <p:sp>
        <p:nvSpPr>
          <p:cNvPr id="3588" name="Google Shape;3588;p126"/>
          <p:cNvSpPr txBox="1"/>
          <p:nvPr/>
        </p:nvSpPr>
        <p:spPr>
          <a:xfrm>
            <a:off x="4866217" y="8339865"/>
            <a:ext cx="2595300" cy="15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PROJECT PITCH			   114</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PROJECT PLANNING      	     	   116</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DESIGN SPRINT			   120</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PROJECT FEEDBACK	      	   122</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PROJECT CHECK-IN		   124</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UNFOCUS GROUP		   126</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SHOWCASE PREP 		   128</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SHOWCASE 			   130</a:t>
            </a:r>
            <a:endParaRPr b="1" sz="1200">
              <a:solidFill>
                <a:schemeClr val="dk1"/>
              </a:solidFill>
              <a:latin typeface="PT Sans Narrow"/>
              <a:ea typeface="PT Sans Narrow"/>
              <a:cs typeface="PT Sans Narrow"/>
              <a:sym typeface="PT Sans Narrow"/>
            </a:endParaRPr>
          </a:p>
        </p:txBody>
      </p:sp>
      <p:grpSp>
        <p:nvGrpSpPr>
          <p:cNvPr id="3589" name="Google Shape;3589;p126"/>
          <p:cNvGrpSpPr/>
          <p:nvPr/>
        </p:nvGrpSpPr>
        <p:grpSpPr>
          <a:xfrm>
            <a:off x="-1" y="7559351"/>
            <a:ext cx="7772401" cy="666231"/>
            <a:chOff x="-1" y="7378700"/>
            <a:chExt cx="7772401" cy="666231"/>
          </a:xfrm>
        </p:grpSpPr>
        <p:sp>
          <p:nvSpPr>
            <p:cNvPr id="3590" name="Google Shape;3590;p126"/>
            <p:cNvSpPr/>
            <p:nvPr/>
          </p:nvSpPr>
          <p:spPr>
            <a:xfrm>
              <a:off x="-1" y="7406951"/>
              <a:ext cx="7772401" cy="479582"/>
            </a:xfrm>
            <a:prstGeom prst="rect">
              <a:avLst/>
            </a:prstGeom>
            <a:solidFill>
              <a:srgbClr val="EA6A09"/>
            </a:solidFill>
            <a:ln cap="flat" cmpd="sng" w="9525">
              <a:solidFill>
                <a:srgbClr val="EA6A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1" name="Google Shape;3591;p126"/>
            <p:cNvSpPr/>
            <p:nvPr/>
          </p:nvSpPr>
          <p:spPr>
            <a:xfrm>
              <a:off x="2108219" y="7648251"/>
              <a:ext cx="381000" cy="381000"/>
            </a:xfrm>
            <a:prstGeom prst="diamond">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2" name="Google Shape;3592;p126"/>
            <p:cNvSpPr/>
            <p:nvPr/>
          </p:nvSpPr>
          <p:spPr>
            <a:xfrm>
              <a:off x="5681688" y="7663931"/>
              <a:ext cx="384162" cy="381000"/>
            </a:xfrm>
            <a:prstGeom prst="diamond">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3" name="Google Shape;3593;p126"/>
            <p:cNvSpPr txBox="1"/>
            <p:nvPr/>
          </p:nvSpPr>
          <p:spPr>
            <a:xfrm>
              <a:off x="4279937" y="7378700"/>
              <a:ext cx="3187664"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WHAT’S INCLUDED</a:t>
              </a:r>
              <a:endParaRPr b="1" sz="2800">
                <a:solidFill>
                  <a:schemeClr val="lt1"/>
                </a:solidFill>
                <a:latin typeface="PT Sans Narrow"/>
                <a:ea typeface="PT Sans Narrow"/>
                <a:cs typeface="PT Sans Narrow"/>
                <a:sym typeface="PT Sans Narrow"/>
              </a:endParaRPr>
            </a:p>
          </p:txBody>
        </p:sp>
        <p:sp>
          <p:nvSpPr>
            <p:cNvPr id="3594" name="Google Shape;3594;p126"/>
            <p:cNvSpPr txBox="1"/>
            <p:nvPr/>
          </p:nvSpPr>
          <p:spPr>
            <a:xfrm>
              <a:off x="317500" y="7378700"/>
              <a:ext cx="3962438"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YOU ARE HERE</a:t>
              </a:r>
              <a:endParaRPr b="1" sz="2800">
                <a:solidFill>
                  <a:schemeClr val="lt1"/>
                </a:solidFill>
                <a:latin typeface="PT Sans Narrow"/>
                <a:ea typeface="PT Sans Narrow"/>
                <a:cs typeface="PT Sans Narrow"/>
                <a:sym typeface="PT Sans Narrow"/>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9" name="Shape 3599"/>
        <p:cNvGrpSpPr/>
        <p:nvPr/>
      </p:nvGrpSpPr>
      <p:grpSpPr>
        <a:xfrm>
          <a:off x="0" y="0"/>
          <a:ext cx="0" cy="0"/>
          <a:chOff x="0" y="0"/>
          <a:chExt cx="0" cy="0"/>
        </a:xfrm>
      </p:grpSpPr>
      <p:sp>
        <p:nvSpPr>
          <p:cNvPr id="3600" name="Google Shape;3600;p127"/>
          <p:cNvSpPr txBox="1"/>
          <p:nvPr/>
        </p:nvSpPr>
        <p:spPr>
          <a:xfrm>
            <a:off x="457200" y="464006"/>
            <a:ext cx="2815942"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6</a:t>
            </a:r>
            <a:endParaRPr b="1" sz="53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OVERVIEW</a:t>
            </a:r>
            <a:endParaRPr b="1" sz="5300">
              <a:solidFill>
                <a:schemeClr val="dk1"/>
              </a:solidFill>
              <a:latin typeface="PT Sans Narrow"/>
              <a:ea typeface="PT Sans Narrow"/>
              <a:cs typeface="PT Sans Narrow"/>
              <a:sym typeface="PT Sans Narrow"/>
            </a:endParaRPr>
          </a:p>
        </p:txBody>
      </p:sp>
      <p:sp>
        <p:nvSpPr>
          <p:cNvPr id="3601" name="Google Shape;3601;p127"/>
          <p:cNvSpPr txBox="1"/>
          <p:nvPr/>
        </p:nvSpPr>
        <p:spPr>
          <a:xfrm>
            <a:off x="503763" y="2861968"/>
            <a:ext cx="32481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final unit, students will build on their creative computing experiences by engaging in the design of an open-ended project of their choosing. To help you and your students tackle this open-ended design experience, we were inspired to frame this unit as a hackathon. With its ethos of embracing just-in-time learning and problem solving, encouraging iterative planning-making-sharing, and celebrating a connected and collaborative environment, the hackathon is an ideal creative computing culminating experience.</a:t>
            </a:r>
            <a:endParaRPr sz="1200">
              <a:solidFill>
                <a:schemeClr val="dk1"/>
              </a:solidFill>
              <a:latin typeface="PT Sans Narrow"/>
              <a:ea typeface="PT Sans Narrow"/>
              <a:cs typeface="PT Sans Narrow"/>
              <a:sym typeface="PT Sans Narrow"/>
            </a:endParaRPr>
          </a:p>
        </p:txBody>
      </p:sp>
      <p:grpSp>
        <p:nvGrpSpPr>
          <p:cNvPr id="3602" name="Google Shape;3602;p127"/>
          <p:cNvGrpSpPr/>
          <p:nvPr/>
        </p:nvGrpSpPr>
        <p:grpSpPr>
          <a:xfrm>
            <a:off x="474134" y="7554431"/>
            <a:ext cx="3307404" cy="2254121"/>
            <a:chOff x="375350" y="7667820"/>
            <a:chExt cx="3307404" cy="2254121"/>
          </a:xfrm>
        </p:grpSpPr>
        <p:sp>
          <p:nvSpPr>
            <p:cNvPr id="3603" name="Google Shape;3603;p127"/>
            <p:cNvSpPr txBox="1"/>
            <p:nvPr/>
          </p:nvSpPr>
          <p:spPr>
            <a:xfrm>
              <a:off x="375350" y="7667820"/>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LEARNING OBJECTIVES</a:t>
              </a:r>
              <a:endParaRPr b="1" sz="1400">
                <a:solidFill>
                  <a:schemeClr val="dk1"/>
                </a:solidFill>
                <a:latin typeface="PT Sans Narrow"/>
                <a:ea typeface="PT Sans Narrow"/>
                <a:cs typeface="PT Sans Narrow"/>
                <a:sym typeface="PT Sans Narrow"/>
              </a:endParaRPr>
            </a:p>
          </p:txBody>
        </p:sp>
        <p:sp>
          <p:nvSpPr>
            <p:cNvPr id="3604" name="Google Shape;3604;p127"/>
            <p:cNvSpPr txBox="1"/>
            <p:nvPr/>
          </p:nvSpPr>
          <p:spPr>
            <a:xfrm>
              <a:off x="375350" y="7967560"/>
              <a:ext cx="3231204" cy="19543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 introduced to the format of a hackathon event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demonstrate knowledge of computational concepts (sequence, loops, events, parallelism, conditionals, operators, data) and practices (experimenting and iterating, testing and debugging, reusing and remixing, abstracting and modularizing) by defining, developing, and presenting a personally meaningful, self-directed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have multiple opportunities for collaboration by working in peer teams, sharing skills, and giving and receiving multiple rounds of feedback</a:t>
              </a:r>
              <a:endParaRPr>
                <a:latin typeface="PT Sans Narrow"/>
                <a:ea typeface="PT Sans Narrow"/>
                <a:cs typeface="PT Sans Narrow"/>
                <a:sym typeface="PT Sans Narrow"/>
              </a:endParaRPr>
            </a:p>
          </p:txBody>
        </p:sp>
        <p:cxnSp>
          <p:nvCxnSpPr>
            <p:cNvPr id="3605" name="Google Shape;3605;p127"/>
            <p:cNvCxnSpPr/>
            <p:nvPr/>
          </p:nvCxnSpPr>
          <p:spPr>
            <a:xfrm>
              <a:off x="474134" y="7969285"/>
              <a:ext cx="3110378" cy="0"/>
            </a:xfrm>
            <a:prstGeom prst="straightConnector1">
              <a:avLst/>
            </a:prstGeom>
            <a:noFill/>
            <a:ln cap="flat" cmpd="sng" w="9525">
              <a:solidFill>
                <a:schemeClr val="dk1"/>
              </a:solidFill>
              <a:prstDash val="solid"/>
              <a:round/>
              <a:headEnd len="sm" w="sm" type="none"/>
              <a:tailEnd len="sm" w="sm" type="none"/>
            </a:ln>
          </p:spPr>
        </p:cxnSp>
      </p:grpSp>
      <p:grpSp>
        <p:nvGrpSpPr>
          <p:cNvPr id="3606" name="Google Shape;3606;p127"/>
          <p:cNvGrpSpPr/>
          <p:nvPr/>
        </p:nvGrpSpPr>
        <p:grpSpPr>
          <a:xfrm>
            <a:off x="4144875" y="8833265"/>
            <a:ext cx="3368710" cy="975285"/>
            <a:chOff x="3962629" y="8555725"/>
            <a:chExt cx="3368710" cy="975285"/>
          </a:xfrm>
        </p:grpSpPr>
        <p:grpSp>
          <p:nvGrpSpPr>
            <p:cNvPr id="3607" name="Google Shape;3607;p127"/>
            <p:cNvGrpSpPr/>
            <p:nvPr/>
          </p:nvGrpSpPr>
          <p:grpSpPr>
            <a:xfrm>
              <a:off x="3962629" y="8555725"/>
              <a:ext cx="3368710" cy="975285"/>
              <a:chOff x="11602432" y="7649002"/>
              <a:chExt cx="3368710" cy="975285"/>
            </a:xfrm>
          </p:grpSpPr>
          <p:sp>
            <p:nvSpPr>
              <p:cNvPr id="3608" name="Google Shape;3608;p127"/>
              <p:cNvSpPr txBox="1"/>
              <p:nvPr/>
            </p:nvSpPr>
            <p:spPr>
              <a:xfrm>
                <a:off x="11602432" y="7956787"/>
                <a:ext cx="3117300" cy="6675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This unit can accommodate either independent or collaborative group projects. Pick one option or allow students to choose.</a:t>
                </a:r>
                <a:endParaRPr>
                  <a:latin typeface="PT Sans Narrow"/>
                  <a:ea typeface="PT Sans Narrow"/>
                  <a:cs typeface="PT Sans Narrow"/>
                  <a:sym typeface="PT Sans Narrow"/>
                </a:endParaRPr>
              </a:p>
            </p:txBody>
          </p:sp>
          <p:sp>
            <p:nvSpPr>
              <p:cNvPr id="3609" name="Google Shape;3609;p127"/>
              <p:cNvSpPr txBox="1"/>
              <p:nvPr/>
            </p:nvSpPr>
            <p:spPr>
              <a:xfrm>
                <a:off x="11663738" y="7649002"/>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NOTES</a:t>
                </a:r>
                <a:endParaRPr b="1" sz="1400">
                  <a:solidFill>
                    <a:schemeClr val="dk1"/>
                  </a:solidFill>
                  <a:latin typeface="PT Sans Narrow"/>
                  <a:ea typeface="PT Sans Narrow"/>
                  <a:cs typeface="PT Sans Narrow"/>
                  <a:sym typeface="PT Sans Narrow"/>
                </a:endParaRPr>
              </a:p>
            </p:txBody>
          </p:sp>
        </p:grpSp>
        <p:cxnSp>
          <p:nvCxnSpPr>
            <p:cNvPr id="3610" name="Google Shape;3610;p127"/>
            <p:cNvCxnSpPr/>
            <p:nvPr/>
          </p:nvCxnSpPr>
          <p:spPr>
            <a:xfrm>
              <a:off x="4100135" y="8858151"/>
              <a:ext cx="3110378" cy="0"/>
            </a:xfrm>
            <a:prstGeom prst="straightConnector1">
              <a:avLst/>
            </a:prstGeom>
            <a:noFill/>
            <a:ln cap="flat" cmpd="sng" w="9525">
              <a:solidFill>
                <a:srgbClr val="000000"/>
              </a:solidFill>
              <a:prstDash val="solid"/>
              <a:round/>
              <a:headEnd len="sm" w="sm" type="none"/>
              <a:tailEnd len="sm" w="sm" type="none"/>
            </a:ln>
          </p:spPr>
        </p:cxnSp>
      </p:grpSp>
      <p:grpSp>
        <p:nvGrpSpPr>
          <p:cNvPr id="3611" name="Google Shape;3611;p127"/>
          <p:cNvGrpSpPr/>
          <p:nvPr/>
        </p:nvGrpSpPr>
        <p:grpSpPr>
          <a:xfrm>
            <a:off x="4144881" y="7554431"/>
            <a:ext cx="3307404" cy="806883"/>
            <a:chOff x="4127947" y="7437357"/>
            <a:chExt cx="3307404" cy="806883"/>
          </a:xfrm>
        </p:grpSpPr>
        <p:grpSp>
          <p:nvGrpSpPr>
            <p:cNvPr id="3612" name="Google Shape;3612;p127"/>
            <p:cNvGrpSpPr/>
            <p:nvPr/>
          </p:nvGrpSpPr>
          <p:grpSpPr>
            <a:xfrm>
              <a:off x="4127947" y="7437357"/>
              <a:ext cx="3307404" cy="806883"/>
              <a:chOff x="4127947" y="7666859"/>
              <a:chExt cx="3307404" cy="806883"/>
            </a:xfrm>
          </p:grpSpPr>
          <p:sp>
            <p:nvSpPr>
              <p:cNvPr id="3613" name="Google Shape;3613;p127"/>
              <p:cNvSpPr txBox="1"/>
              <p:nvPr/>
            </p:nvSpPr>
            <p:spPr>
              <a:xfrm>
                <a:off x="4127947" y="7971248"/>
                <a:ext cx="3117153" cy="5024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hackathon</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design sprint</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project pitch</a:t>
                </a:r>
                <a:endParaRPr sz="1100">
                  <a:solidFill>
                    <a:schemeClr val="dk1"/>
                  </a:solidFill>
                  <a:latin typeface="PT Sans Narrow"/>
                  <a:ea typeface="PT Sans Narrow"/>
                  <a:cs typeface="PT Sans Narrow"/>
                  <a:sym typeface="PT Sans Narrow"/>
                </a:endParaRPr>
              </a:p>
            </p:txBody>
          </p:sp>
          <p:sp>
            <p:nvSpPr>
              <p:cNvPr id="3614" name="Google Shape;3614;p127"/>
              <p:cNvSpPr txBox="1"/>
              <p:nvPr/>
            </p:nvSpPr>
            <p:spPr>
              <a:xfrm>
                <a:off x="4127947" y="7666859"/>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KEY WORDS, CONCEPTS, &amp; PRACTICES</a:t>
                </a:r>
                <a:endParaRPr b="1" sz="1400">
                  <a:solidFill>
                    <a:schemeClr val="dk1"/>
                  </a:solidFill>
                  <a:latin typeface="PT Sans Narrow"/>
                  <a:ea typeface="PT Sans Narrow"/>
                  <a:cs typeface="PT Sans Narrow"/>
                  <a:sym typeface="PT Sans Narrow"/>
                </a:endParaRPr>
              </a:p>
            </p:txBody>
          </p:sp>
        </p:grpSp>
        <p:cxnSp>
          <p:nvCxnSpPr>
            <p:cNvPr id="3615" name="Google Shape;3615;p127"/>
            <p:cNvCxnSpPr/>
            <p:nvPr/>
          </p:nvCxnSpPr>
          <p:spPr>
            <a:xfrm>
              <a:off x="4204147" y="7738841"/>
              <a:ext cx="3108619" cy="0"/>
            </a:xfrm>
            <a:prstGeom prst="straightConnector1">
              <a:avLst/>
            </a:prstGeom>
            <a:noFill/>
            <a:ln cap="flat" cmpd="sng" w="9525">
              <a:solidFill>
                <a:srgbClr val="000000"/>
              </a:solidFill>
              <a:prstDash val="solid"/>
              <a:round/>
              <a:headEnd len="sm" w="sm" type="none"/>
              <a:tailEnd len="sm" w="sm" type="none"/>
            </a:ln>
          </p:spPr>
        </p:cxnSp>
      </p:grpSp>
      <p:grpSp>
        <p:nvGrpSpPr>
          <p:cNvPr id="3616" name="Google Shape;3616;p127"/>
          <p:cNvGrpSpPr/>
          <p:nvPr/>
        </p:nvGrpSpPr>
        <p:grpSpPr>
          <a:xfrm>
            <a:off x="176378" y="2282383"/>
            <a:ext cx="7596022" cy="484755"/>
            <a:chOff x="176378" y="2282383"/>
            <a:chExt cx="7596022" cy="484755"/>
          </a:xfrm>
        </p:grpSpPr>
        <p:sp>
          <p:nvSpPr>
            <p:cNvPr id="3617" name="Google Shape;3617;p127"/>
            <p:cNvSpPr/>
            <p:nvPr/>
          </p:nvSpPr>
          <p:spPr>
            <a:xfrm flipH="1">
              <a:off x="176378" y="2287556"/>
              <a:ext cx="7596022"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618" name="Google Shape;3618;p127"/>
            <p:cNvSpPr txBox="1"/>
            <p:nvPr/>
          </p:nvSpPr>
          <p:spPr>
            <a:xfrm flipH="1">
              <a:off x="452118" y="2282383"/>
              <a:ext cx="2110950"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THE “BIG IDEA”</a:t>
              </a:r>
              <a:endParaRPr b="1" sz="2400">
                <a:solidFill>
                  <a:schemeClr val="lt1"/>
                </a:solidFill>
                <a:latin typeface="PT Sans Narrow"/>
                <a:ea typeface="PT Sans Narrow"/>
                <a:cs typeface="PT Sans Narrow"/>
                <a:sym typeface="PT Sans Narrow"/>
              </a:endParaRPr>
            </a:p>
          </p:txBody>
        </p:sp>
      </p:grpSp>
      <p:sp>
        <p:nvSpPr>
          <p:cNvPr id="3619" name="Google Shape;3619;p12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110</a:t>
            </a:r>
            <a:endParaRPr b="0" i="0" sz="1200">
              <a:solidFill>
                <a:srgbClr val="888888"/>
              </a:solidFill>
              <a:latin typeface="Carme"/>
              <a:ea typeface="Carme"/>
              <a:cs typeface="Carme"/>
              <a:sym typeface="Carme"/>
            </a:endParaRPr>
          </a:p>
        </p:txBody>
      </p:sp>
      <p:pic>
        <p:nvPicPr>
          <p:cNvPr descr="Unit6overview.png" id="3620" name="Google Shape;3620;p127"/>
          <p:cNvPicPr preferRelativeResize="0"/>
          <p:nvPr/>
        </p:nvPicPr>
        <p:blipFill rotWithShape="1">
          <a:blip r:embed="rId3">
            <a:alphaModFix/>
          </a:blip>
          <a:srcRect b="0" l="0" r="0" t="0"/>
          <a:stretch/>
        </p:blipFill>
        <p:spPr>
          <a:xfrm>
            <a:off x="0" y="4791962"/>
            <a:ext cx="7762685" cy="2587562"/>
          </a:xfrm>
          <a:prstGeom prst="rect">
            <a:avLst/>
          </a:prstGeom>
          <a:noFill/>
          <a:ln>
            <a:noFill/>
          </a:ln>
        </p:spPr>
      </p:pic>
      <p:grpSp>
        <p:nvGrpSpPr>
          <p:cNvPr id="3621" name="Google Shape;3621;p127"/>
          <p:cNvGrpSpPr/>
          <p:nvPr/>
        </p:nvGrpSpPr>
        <p:grpSpPr>
          <a:xfrm>
            <a:off x="3523960" y="1751596"/>
            <a:ext cx="4236530" cy="4130266"/>
            <a:chOff x="3523960" y="1751596"/>
            <a:chExt cx="4236530" cy="4130266"/>
          </a:xfrm>
        </p:grpSpPr>
        <p:sp>
          <p:nvSpPr>
            <p:cNvPr id="3622" name="Google Shape;3622;p127"/>
            <p:cNvSpPr/>
            <p:nvPr/>
          </p:nvSpPr>
          <p:spPr>
            <a:xfrm rot="631125">
              <a:off x="3814753" y="2055619"/>
              <a:ext cx="3654944" cy="3522219"/>
            </a:xfrm>
            <a:prstGeom prst="wedgeEllipseCallout">
              <a:avLst>
                <a:gd fmla="val -38909" name="adj1"/>
                <a:gd fmla="val 47079" name="adj2"/>
              </a:avLst>
            </a:prstGeom>
            <a:solidFill>
              <a:srgbClr val="FFFFFF"/>
            </a:solidFill>
            <a:ln cap="flat" cmpd="sng" w="762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Carme"/>
                <a:ea typeface="Carme"/>
                <a:cs typeface="Carme"/>
                <a:sym typeface="Carme"/>
              </a:endParaRPr>
            </a:p>
          </p:txBody>
        </p:sp>
        <p:sp>
          <p:nvSpPr>
            <p:cNvPr id="3623" name="Google Shape;3623;p127"/>
            <p:cNvSpPr/>
            <p:nvPr/>
          </p:nvSpPr>
          <p:spPr>
            <a:xfrm rot="631125">
              <a:off x="3861926" y="2101079"/>
              <a:ext cx="3560600" cy="3431300"/>
            </a:xfrm>
            <a:prstGeom prst="wedgeEllipseCallout">
              <a:avLst>
                <a:gd fmla="val -38909" name="adj1"/>
                <a:gd fmla="val 47079" name="adj2"/>
              </a:avLst>
            </a:prstGeom>
            <a:noFill/>
            <a:ln cap="flat" cmpd="sng" w="9525">
              <a:solidFill>
                <a:srgbClr val="EA6A09"/>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2200">
                  <a:solidFill>
                    <a:schemeClr val="dk1"/>
                  </a:solidFill>
                  <a:latin typeface="PT Sans Narrow"/>
                  <a:ea typeface="PT Sans Narrow"/>
                  <a:cs typeface="PT Sans Narrow"/>
                  <a:sym typeface="PT Sans Narrow"/>
                </a:rPr>
                <a:t>School is done but </a:t>
              </a:r>
              <a:endParaRPr sz="2200">
                <a:latin typeface="PT Sans Narrow"/>
                <a:ea typeface="PT Sans Narrow"/>
                <a:cs typeface="PT Sans Narrow"/>
                <a:sym typeface="PT Sans Narrow"/>
              </a:endParaRPr>
            </a:p>
            <a:p>
              <a:pPr indent="0" lvl="0" marL="0" marR="0" rtl="0" algn="ctr">
                <a:lnSpc>
                  <a:spcPct val="80000"/>
                </a:lnSpc>
                <a:spcBef>
                  <a:spcPts val="0"/>
                </a:spcBef>
                <a:spcAft>
                  <a:spcPts val="0"/>
                </a:spcAft>
                <a:buNone/>
              </a:pPr>
              <a:r>
                <a:rPr lang="en-US" sz="2200">
                  <a:solidFill>
                    <a:schemeClr val="dk1"/>
                  </a:solidFill>
                  <a:latin typeface="PT Sans Narrow"/>
                  <a:ea typeface="PT Sans Narrow"/>
                  <a:cs typeface="PT Sans Narrow"/>
                  <a:sym typeface="PT Sans Narrow"/>
                </a:rPr>
                <a:t>some students do not </a:t>
              </a:r>
              <a:endParaRPr sz="2200">
                <a:latin typeface="PT Sans Narrow"/>
                <a:ea typeface="PT Sans Narrow"/>
                <a:cs typeface="PT Sans Narrow"/>
                <a:sym typeface="PT Sans Narrow"/>
              </a:endParaRPr>
            </a:p>
            <a:p>
              <a:pPr indent="0" lvl="0" marL="0" marR="0" rtl="0" algn="ctr">
                <a:lnSpc>
                  <a:spcPct val="80000"/>
                </a:lnSpc>
                <a:spcBef>
                  <a:spcPts val="0"/>
                </a:spcBef>
                <a:spcAft>
                  <a:spcPts val="0"/>
                </a:spcAft>
                <a:buNone/>
              </a:pPr>
              <a:r>
                <a:rPr lang="en-US" sz="2200">
                  <a:solidFill>
                    <a:schemeClr val="dk1"/>
                  </a:solidFill>
                  <a:latin typeface="PT Sans Narrow"/>
                  <a:ea typeface="PT Sans Narrow"/>
                  <a:cs typeface="PT Sans Narrow"/>
                  <a:sym typeface="PT Sans Narrow"/>
                </a:rPr>
                <a:t>seem to notice. </a:t>
              </a:r>
              <a:endParaRPr sz="2200">
                <a:latin typeface="PT Sans Narrow"/>
                <a:ea typeface="PT Sans Narrow"/>
                <a:cs typeface="PT Sans Narrow"/>
                <a:sym typeface="PT Sans Narrow"/>
              </a:endParaRPr>
            </a:p>
            <a:p>
              <a:pPr indent="0" lvl="0" marL="0" marR="0" rtl="0" algn="ctr">
                <a:lnSpc>
                  <a:spcPct val="80000"/>
                </a:lnSpc>
                <a:spcBef>
                  <a:spcPts val="0"/>
                </a:spcBef>
                <a:spcAft>
                  <a:spcPts val="0"/>
                </a:spcAft>
                <a:buNone/>
              </a:pPr>
              <a:r>
                <a:rPr lang="en-US" sz="2200">
                  <a:solidFill>
                    <a:schemeClr val="dk1"/>
                  </a:solidFill>
                  <a:latin typeface="PT Sans Narrow"/>
                  <a:ea typeface="PT Sans Narrow"/>
                  <a:cs typeface="PT Sans Narrow"/>
                  <a:sym typeface="PT Sans Narrow"/>
                </a:rPr>
                <a:t>Busy debugging</a:t>
              </a:r>
              <a:endParaRPr sz="2200">
                <a:latin typeface="PT Sans Narrow"/>
                <a:ea typeface="PT Sans Narrow"/>
                <a:cs typeface="PT Sans Narrow"/>
                <a:sym typeface="PT Sans Narrow"/>
              </a:endParaRPr>
            </a:p>
            <a:p>
              <a:pPr indent="0" lvl="0" marL="0" marR="0" rtl="0" algn="ctr">
                <a:lnSpc>
                  <a:spcPct val="80000"/>
                </a:lnSpc>
                <a:spcBef>
                  <a:spcPts val="0"/>
                </a:spcBef>
                <a:spcAft>
                  <a:spcPts val="0"/>
                </a:spcAft>
                <a:buNone/>
              </a:pPr>
              <a:r>
                <a:rPr lang="en-US" sz="2200">
                  <a:solidFill>
                    <a:schemeClr val="dk1"/>
                  </a:solidFill>
                  <a:latin typeface="PT Sans Narrow"/>
                  <a:ea typeface="PT Sans Narrow"/>
                  <a:cs typeface="PT Sans Narrow"/>
                  <a:sym typeface="PT Sans Narrow"/>
                </a:rPr>
                <a:t>their #scratch game.</a:t>
              </a:r>
              <a:br>
                <a:rPr lang="en-US" sz="2200">
                  <a:solidFill>
                    <a:schemeClr val="dk1"/>
                  </a:solidFill>
                  <a:latin typeface="PT Sans Narrow"/>
                  <a:ea typeface="PT Sans Narrow"/>
                  <a:cs typeface="PT Sans Narrow"/>
                  <a:sym typeface="PT Sans Narrow"/>
                </a:rPr>
              </a:br>
              <a:r>
                <a:rPr lang="en-US" sz="2200">
                  <a:solidFill>
                    <a:schemeClr val="dk1"/>
                  </a:solidFill>
                  <a:latin typeface="PT Sans Narrow"/>
                  <a:ea typeface="PT Sans Narrow"/>
                  <a:cs typeface="PT Sans Narrow"/>
                  <a:sym typeface="PT Sans Narrow"/>
                </a:rPr>
                <a:t>A team effort. </a:t>
              </a:r>
              <a:endParaRPr sz="2200">
                <a:solidFill>
                  <a:schemeClr val="dk1"/>
                </a:solidFill>
                <a:latin typeface="PT Sans Narrow"/>
                <a:ea typeface="PT Sans Narrow"/>
                <a:cs typeface="PT Sans Narrow"/>
                <a:sym typeface="PT Sans Narrow"/>
              </a:endParaRPr>
            </a:p>
            <a:p>
              <a:pPr indent="0" lvl="0" marL="0" marR="0" rtl="0" algn="ctr">
                <a:lnSpc>
                  <a:spcPct val="80000"/>
                </a:lnSpc>
                <a:spcBef>
                  <a:spcPts val="0"/>
                </a:spcBef>
                <a:spcAft>
                  <a:spcPts val="0"/>
                </a:spcAft>
                <a:buNone/>
              </a:pPr>
              <a:r>
                <a:t/>
              </a:r>
              <a:endParaRPr sz="800">
                <a:solidFill>
                  <a:schemeClr val="dk1"/>
                </a:solidFill>
                <a:latin typeface="PT Sans Narrow"/>
                <a:ea typeface="PT Sans Narrow"/>
                <a:cs typeface="PT Sans Narrow"/>
                <a:sym typeface="PT Sans Narrow"/>
              </a:endParaRPr>
            </a:p>
            <a:p>
              <a:pPr indent="0" lvl="0" marL="0" marR="0" rtl="0" algn="ctr">
                <a:lnSpc>
                  <a:spcPct val="80000"/>
                </a:lnSpc>
                <a:spcBef>
                  <a:spcPts val="0"/>
                </a:spcBef>
                <a:spcAft>
                  <a:spcPts val="0"/>
                </a:spcAft>
                <a:buNone/>
              </a:pPr>
              <a:r>
                <a:rPr lang="en-US" sz="2200">
                  <a:solidFill>
                    <a:schemeClr val="dk1"/>
                  </a:solidFill>
                  <a:latin typeface="PT Sans Narrow"/>
                  <a:ea typeface="PT Sans Narrow"/>
                  <a:cs typeface="PT Sans Narrow"/>
                  <a:sym typeface="PT Sans Narrow"/>
                </a:rPr>
                <a:t>@Sheena1010</a:t>
              </a:r>
              <a:endParaRPr sz="2200">
                <a:latin typeface="PT Sans Narrow"/>
                <a:ea typeface="PT Sans Narrow"/>
                <a:cs typeface="PT Sans Narrow"/>
                <a:sym typeface="PT Sans Narrow"/>
              </a:endParaRPr>
            </a:p>
          </p:txBody>
        </p:sp>
      </p:grpSp>
      <p:sp>
        <p:nvSpPr>
          <p:cNvPr id="3624" name="Google Shape;3624;p127"/>
          <p:cNvSpPr txBox="1"/>
          <p:nvPr/>
        </p:nvSpPr>
        <p:spPr>
          <a:xfrm>
            <a:off x="5734050" y="7860475"/>
            <a:ext cx="1595100" cy="468600"/>
          </a:xfrm>
          <a:prstGeom prst="rect">
            <a:avLst/>
          </a:prstGeom>
          <a:noFill/>
          <a:ln>
            <a:noFill/>
          </a:ln>
        </p:spPr>
        <p:txBody>
          <a:bodyPr anchorCtr="0" anchor="ctr" bIns="91425" lIns="91425" spcFirstLastPara="1" rIns="91425" wrap="square" tIns="91425">
            <a:noAutofit/>
          </a:bodyPr>
          <a:lstStyle/>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unfocus group</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showcase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9" name="Shape 3629"/>
        <p:cNvGrpSpPr/>
        <p:nvPr/>
      </p:nvGrpSpPr>
      <p:grpSpPr>
        <a:xfrm>
          <a:off x="0" y="0"/>
          <a:ext cx="0" cy="0"/>
          <a:chOff x="0" y="0"/>
          <a:chExt cx="0" cy="0"/>
        </a:xfrm>
      </p:grpSpPr>
      <p:grpSp>
        <p:nvGrpSpPr>
          <p:cNvPr id="3630" name="Google Shape;3630;p128"/>
          <p:cNvGrpSpPr/>
          <p:nvPr/>
        </p:nvGrpSpPr>
        <p:grpSpPr>
          <a:xfrm>
            <a:off x="590501" y="3644615"/>
            <a:ext cx="3229262" cy="3250458"/>
            <a:chOff x="1678065" y="1709319"/>
            <a:chExt cx="3925200" cy="3925200"/>
          </a:xfrm>
        </p:grpSpPr>
        <p:sp>
          <p:nvSpPr>
            <p:cNvPr id="3631" name="Google Shape;3631;p128"/>
            <p:cNvSpPr/>
            <p:nvPr/>
          </p:nvSpPr>
          <p:spPr>
            <a:xfrm rot="331818">
              <a:off x="1842947" y="1874202"/>
              <a:ext cx="3595435" cy="3595435"/>
            </a:xfrm>
            <a:prstGeom prst="ellipse">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EA6A09"/>
                </a:solidFill>
                <a:latin typeface="Calibri"/>
                <a:ea typeface="Calibri"/>
                <a:cs typeface="Calibri"/>
                <a:sym typeface="Calibri"/>
              </a:endParaRPr>
            </a:p>
          </p:txBody>
        </p:sp>
        <p:grpSp>
          <p:nvGrpSpPr>
            <p:cNvPr id="3632" name="Google Shape;3632;p128"/>
            <p:cNvGrpSpPr/>
            <p:nvPr/>
          </p:nvGrpSpPr>
          <p:grpSpPr>
            <a:xfrm>
              <a:off x="2730100" y="2037564"/>
              <a:ext cx="158635" cy="119556"/>
              <a:chOff x="2730100" y="2037564"/>
              <a:chExt cx="158635" cy="119556"/>
            </a:xfrm>
          </p:grpSpPr>
          <p:sp>
            <p:nvSpPr>
              <p:cNvPr id="3633" name="Google Shape;3633;p128"/>
              <p:cNvSpPr/>
              <p:nvPr/>
            </p:nvSpPr>
            <p:spPr>
              <a:xfrm>
                <a:off x="2759075" y="2037564"/>
                <a:ext cx="129660" cy="119556"/>
              </a:xfrm>
              <a:prstGeom prst="rect">
                <a:avLst/>
              </a:prstGeom>
              <a:solidFill>
                <a:schemeClr val="lt1"/>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3634" name="Google Shape;3634;p128"/>
              <p:cNvCxnSpPr/>
              <p:nvPr/>
            </p:nvCxnSpPr>
            <p:spPr>
              <a:xfrm flipH="1" rot="10800000">
                <a:off x="2730100" y="2061816"/>
                <a:ext cx="121449" cy="71052"/>
              </a:xfrm>
              <a:prstGeom prst="straightConnector1">
                <a:avLst/>
              </a:prstGeom>
              <a:noFill/>
              <a:ln cap="flat" cmpd="sng" w="19050">
                <a:solidFill>
                  <a:srgbClr val="A6A6A6"/>
                </a:solidFill>
                <a:prstDash val="solid"/>
                <a:round/>
                <a:headEnd len="sm" w="sm" type="none"/>
                <a:tailEnd len="med" w="med" type="triangle"/>
              </a:ln>
            </p:spPr>
          </p:cxnSp>
        </p:grpSp>
      </p:grpSp>
      <p:grpSp>
        <p:nvGrpSpPr>
          <p:cNvPr id="3635" name="Google Shape;3635;p128"/>
          <p:cNvGrpSpPr/>
          <p:nvPr/>
        </p:nvGrpSpPr>
        <p:grpSpPr>
          <a:xfrm rot="-6975152">
            <a:off x="3599381" y="5246853"/>
            <a:ext cx="168403" cy="99126"/>
            <a:chOff x="2629415" y="5149850"/>
            <a:chExt cx="203356" cy="119700"/>
          </a:xfrm>
        </p:grpSpPr>
        <p:sp>
          <p:nvSpPr>
            <p:cNvPr id="3636" name="Google Shape;3636;p128"/>
            <p:cNvSpPr/>
            <p:nvPr/>
          </p:nvSpPr>
          <p:spPr>
            <a:xfrm>
              <a:off x="2629415" y="5149850"/>
              <a:ext cx="129600" cy="119700"/>
            </a:xfrm>
            <a:prstGeom prst="rect">
              <a:avLst/>
            </a:prstGeom>
            <a:solidFill>
              <a:schemeClr val="lt1"/>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3637" name="Google Shape;3637;p128"/>
            <p:cNvCxnSpPr/>
            <p:nvPr/>
          </p:nvCxnSpPr>
          <p:spPr>
            <a:xfrm rot="10800000">
              <a:off x="2699571" y="5206706"/>
              <a:ext cx="133200" cy="62700"/>
            </a:xfrm>
            <a:prstGeom prst="straightConnector1">
              <a:avLst/>
            </a:prstGeom>
            <a:noFill/>
            <a:ln cap="flat" cmpd="sng" w="19050">
              <a:solidFill>
                <a:srgbClr val="A6A6A6"/>
              </a:solidFill>
              <a:prstDash val="solid"/>
              <a:round/>
              <a:headEnd len="sm" w="sm" type="none"/>
              <a:tailEnd len="med" w="med" type="triangle"/>
            </a:ln>
          </p:spPr>
        </p:cxnSp>
      </p:grpSp>
      <p:sp>
        <p:nvSpPr>
          <p:cNvPr id="3638" name="Google Shape;3638;p128"/>
          <p:cNvSpPr txBox="1"/>
          <p:nvPr/>
        </p:nvSpPr>
        <p:spPr>
          <a:xfrm>
            <a:off x="474134" y="2354968"/>
            <a:ext cx="2874286" cy="5232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Arial Narrow"/>
                <a:ea typeface="Arial Narrow"/>
                <a:cs typeface="Arial Narrow"/>
                <a:sym typeface="Arial Narrow"/>
              </a:rPr>
              <a:t>THE “BIG IDEA”</a:t>
            </a:r>
            <a:endParaRPr sz="2800">
              <a:solidFill>
                <a:schemeClr val="lt1"/>
              </a:solidFill>
              <a:latin typeface="Arial Narrow"/>
              <a:ea typeface="Arial Narrow"/>
              <a:cs typeface="Arial Narrow"/>
              <a:sym typeface="Arial Narrow"/>
            </a:endParaRPr>
          </a:p>
        </p:txBody>
      </p:sp>
      <p:sp>
        <p:nvSpPr>
          <p:cNvPr id="3639" name="Google Shape;3639;p128"/>
          <p:cNvSpPr txBox="1"/>
          <p:nvPr/>
        </p:nvSpPr>
        <p:spPr>
          <a:xfrm>
            <a:off x="4669685" y="4728847"/>
            <a:ext cx="2659598"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PT Sans Narrow"/>
                <a:ea typeface="PT Sans Narrow"/>
                <a:cs typeface="PT Sans Narrow"/>
                <a:sym typeface="PT Sans Narrow"/>
              </a:rPr>
              <a:t>Throughout the duration of the hackathon, students will engage in iterative cycles in which they </a:t>
            </a:r>
            <a:r>
              <a:rPr b="1" lang="en-US" sz="1600">
                <a:solidFill>
                  <a:schemeClr val="dk1"/>
                </a:solidFill>
                <a:latin typeface="PT Sans Narrow"/>
                <a:ea typeface="PT Sans Narrow"/>
                <a:cs typeface="PT Sans Narrow"/>
                <a:sym typeface="PT Sans Narrow"/>
              </a:rPr>
              <a:t>PLAN</a:t>
            </a:r>
            <a:r>
              <a:rPr lang="en-US" sz="1600">
                <a:solidFill>
                  <a:schemeClr val="dk1"/>
                </a:solidFill>
                <a:latin typeface="PT Sans Narrow"/>
                <a:ea typeface="PT Sans Narrow"/>
                <a:cs typeface="PT Sans Narrow"/>
                <a:sym typeface="PT Sans Narrow"/>
              </a:rPr>
              <a:t>, </a:t>
            </a:r>
            <a:r>
              <a:rPr b="1" lang="en-US" sz="1600">
                <a:solidFill>
                  <a:schemeClr val="dk1"/>
                </a:solidFill>
                <a:latin typeface="PT Sans Narrow"/>
                <a:ea typeface="PT Sans Narrow"/>
                <a:cs typeface="PT Sans Narrow"/>
                <a:sym typeface="PT Sans Narrow"/>
              </a:rPr>
              <a:t>MAKE</a:t>
            </a:r>
            <a:r>
              <a:rPr lang="en-US" sz="1600">
                <a:solidFill>
                  <a:schemeClr val="dk1"/>
                </a:solidFill>
                <a:latin typeface="PT Sans Narrow"/>
                <a:ea typeface="PT Sans Narrow"/>
                <a:cs typeface="PT Sans Narrow"/>
                <a:sym typeface="PT Sans Narrow"/>
              </a:rPr>
              <a:t>, and </a:t>
            </a:r>
            <a:r>
              <a:rPr b="1" lang="en-US" sz="1600">
                <a:solidFill>
                  <a:schemeClr val="dk1"/>
                </a:solidFill>
                <a:latin typeface="PT Sans Narrow"/>
                <a:ea typeface="PT Sans Narrow"/>
                <a:cs typeface="PT Sans Narrow"/>
                <a:sym typeface="PT Sans Narrow"/>
              </a:rPr>
              <a:t>SHARE</a:t>
            </a:r>
            <a:r>
              <a:rPr lang="en-US" sz="1600">
                <a:solidFill>
                  <a:schemeClr val="dk1"/>
                </a:solidFill>
                <a:latin typeface="PT Sans Narrow"/>
                <a:ea typeface="PT Sans Narrow"/>
                <a:cs typeface="PT Sans Narrow"/>
                <a:sym typeface="PT Sans Narrow"/>
              </a:rPr>
              <a:t>. This iterative cycle encourages students to engage in meaningful acts of ideation, creation, and reflection.</a:t>
            </a:r>
            <a:endParaRPr sz="1600">
              <a:solidFill>
                <a:schemeClr val="dk1"/>
              </a:solidFill>
              <a:latin typeface="PT Sans Narrow"/>
              <a:ea typeface="PT Sans Narrow"/>
              <a:cs typeface="PT Sans Narrow"/>
              <a:sym typeface="PT Sans Narrow"/>
            </a:endParaRPr>
          </a:p>
        </p:txBody>
      </p:sp>
      <p:pic>
        <p:nvPicPr>
          <p:cNvPr descr="Screen Shot 2014-05-27 at 11.26.08 AM.png" id="3640" name="Google Shape;3640;p128"/>
          <p:cNvPicPr preferRelativeResize="0"/>
          <p:nvPr/>
        </p:nvPicPr>
        <p:blipFill rotWithShape="1">
          <a:blip r:embed="rId3">
            <a:alphaModFix/>
          </a:blip>
          <a:srcRect b="8626" l="-5877" r="9812" t="2570"/>
          <a:stretch/>
        </p:blipFill>
        <p:spPr>
          <a:xfrm>
            <a:off x="2802888" y="7241549"/>
            <a:ext cx="2058211" cy="1259563"/>
          </a:xfrm>
          <a:prstGeom prst="rect">
            <a:avLst/>
          </a:prstGeom>
          <a:noFill/>
          <a:ln>
            <a:noFill/>
          </a:ln>
        </p:spPr>
      </p:pic>
      <p:grpSp>
        <p:nvGrpSpPr>
          <p:cNvPr id="3641" name="Google Shape;3641;p128"/>
          <p:cNvGrpSpPr/>
          <p:nvPr/>
        </p:nvGrpSpPr>
        <p:grpSpPr>
          <a:xfrm>
            <a:off x="2819736" y="8514611"/>
            <a:ext cx="2076868" cy="878043"/>
            <a:chOff x="3070938" y="5210292"/>
            <a:chExt cx="2076868" cy="878043"/>
          </a:xfrm>
        </p:grpSpPr>
        <p:sp>
          <p:nvSpPr>
            <p:cNvPr id="3642" name="Google Shape;3642;p128"/>
            <p:cNvSpPr txBox="1"/>
            <p:nvPr/>
          </p:nvSpPr>
          <p:spPr>
            <a:xfrm>
              <a:off x="3690629" y="5210292"/>
              <a:ext cx="1446302" cy="52322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800">
                  <a:solidFill>
                    <a:schemeClr val="dk1"/>
                  </a:solidFill>
                  <a:latin typeface="PT Sans Narrow"/>
                  <a:ea typeface="PT Sans Narrow"/>
                  <a:cs typeface="PT Sans Narrow"/>
                  <a:sym typeface="PT Sans Narrow"/>
                </a:rPr>
                <a:t>MAKE</a:t>
              </a:r>
              <a:endParaRPr b="1" sz="600">
                <a:solidFill>
                  <a:schemeClr val="dk1"/>
                </a:solidFill>
                <a:latin typeface="PT Sans Narrow"/>
                <a:ea typeface="PT Sans Narrow"/>
                <a:cs typeface="PT Sans Narrow"/>
                <a:sym typeface="PT Sans Narrow"/>
              </a:endParaRPr>
            </a:p>
          </p:txBody>
        </p:sp>
        <p:sp>
          <p:nvSpPr>
            <p:cNvPr id="3643" name="Google Shape;3643;p128"/>
            <p:cNvSpPr txBox="1"/>
            <p:nvPr/>
          </p:nvSpPr>
          <p:spPr>
            <a:xfrm>
              <a:off x="3070938" y="5657448"/>
              <a:ext cx="2076868"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Design and develop project creations with resources and help from others.</a:t>
              </a:r>
              <a:endParaRPr sz="1100">
                <a:solidFill>
                  <a:schemeClr val="dk1"/>
                </a:solidFill>
                <a:latin typeface="PT Sans Narrow"/>
                <a:ea typeface="PT Sans Narrow"/>
                <a:cs typeface="PT Sans Narrow"/>
                <a:sym typeface="PT Sans Narrow"/>
              </a:endParaRPr>
            </a:p>
          </p:txBody>
        </p:sp>
      </p:grpSp>
      <p:pic>
        <p:nvPicPr>
          <p:cNvPr descr="Star_Orange.png" id="3644" name="Google Shape;3644;p128"/>
          <p:cNvPicPr preferRelativeResize="0"/>
          <p:nvPr/>
        </p:nvPicPr>
        <p:blipFill rotWithShape="1">
          <a:blip r:embed="rId4">
            <a:alphaModFix/>
          </a:blip>
          <a:srcRect b="0" l="0" r="0" t="0"/>
          <a:stretch/>
        </p:blipFill>
        <p:spPr>
          <a:xfrm>
            <a:off x="2975294" y="8575506"/>
            <a:ext cx="380485" cy="380485"/>
          </a:xfrm>
          <a:prstGeom prst="rect">
            <a:avLst/>
          </a:prstGeom>
          <a:noFill/>
          <a:ln>
            <a:noFill/>
          </a:ln>
        </p:spPr>
      </p:pic>
      <p:pic>
        <p:nvPicPr>
          <p:cNvPr descr="Screen Shot 2014-05-27 at 11.37.05 AM.png" id="3645" name="Google Shape;3645;p128"/>
          <p:cNvPicPr preferRelativeResize="0"/>
          <p:nvPr/>
        </p:nvPicPr>
        <p:blipFill rotWithShape="1">
          <a:blip r:embed="rId5">
            <a:alphaModFix/>
          </a:blip>
          <a:srcRect b="15197" l="3890" r="26214" t="10739"/>
          <a:stretch/>
        </p:blipFill>
        <p:spPr>
          <a:xfrm>
            <a:off x="572539" y="7241548"/>
            <a:ext cx="1904345" cy="1256414"/>
          </a:xfrm>
          <a:prstGeom prst="rect">
            <a:avLst/>
          </a:prstGeom>
          <a:noFill/>
          <a:ln>
            <a:noFill/>
          </a:ln>
        </p:spPr>
      </p:pic>
      <p:pic>
        <p:nvPicPr>
          <p:cNvPr descr="Light_Orange.png" id="3646" name="Google Shape;3646;p128"/>
          <p:cNvPicPr preferRelativeResize="0"/>
          <p:nvPr/>
        </p:nvPicPr>
        <p:blipFill rotWithShape="1">
          <a:blip r:embed="rId6">
            <a:alphaModFix/>
          </a:blip>
          <a:srcRect b="0" l="0" r="0" t="0"/>
          <a:stretch/>
        </p:blipFill>
        <p:spPr>
          <a:xfrm>
            <a:off x="538492" y="8571248"/>
            <a:ext cx="411064" cy="411064"/>
          </a:xfrm>
          <a:prstGeom prst="rect">
            <a:avLst/>
          </a:prstGeom>
          <a:noFill/>
          <a:ln>
            <a:noFill/>
          </a:ln>
        </p:spPr>
      </p:pic>
      <p:sp>
        <p:nvSpPr>
          <p:cNvPr id="3647" name="Google Shape;3647;p128"/>
          <p:cNvSpPr txBox="1"/>
          <p:nvPr/>
        </p:nvSpPr>
        <p:spPr>
          <a:xfrm>
            <a:off x="1023868" y="8522030"/>
            <a:ext cx="1374589" cy="52322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800">
                <a:solidFill>
                  <a:schemeClr val="dk1"/>
                </a:solidFill>
                <a:latin typeface="PT Sans Narrow"/>
                <a:ea typeface="PT Sans Narrow"/>
                <a:cs typeface="PT Sans Narrow"/>
                <a:sym typeface="PT Sans Narrow"/>
              </a:rPr>
              <a:t>PLAN</a:t>
            </a:r>
            <a:endParaRPr b="1" sz="600">
              <a:solidFill>
                <a:schemeClr val="dk1"/>
              </a:solidFill>
              <a:latin typeface="PT Sans Narrow"/>
              <a:ea typeface="PT Sans Narrow"/>
              <a:cs typeface="PT Sans Narrow"/>
              <a:sym typeface="PT Sans Narrow"/>
            </a:endParaRPr>
          </a:p>
        </p:txBody>
      </p:sp>
      <p:sp>
        <p:nvSpPr>
          <p:cNvPr id="3648" name="Google Shape;3648;p128"/>
          <p:cNvSpPr txBox="1"/>
          <p:nvPr/>
        </p:nvSpPr>
        <p:spPr>
          <a:xfrm>
            <a:off x="538500" y="8970725"/>
            <a:ext cx="1946400" cy="430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What do you want to work on? Brainstorm ideas and prepare a plan of action!</a:t>
            </a:r>
            <a:endParaRPr sz="1100">
              <a:solidFill>
                <a:schemeClr val="dk1"/>
              </a:solidFill>
              <a:latin typeface="PT Sans Narrow"/>
              <a:ea typeface="PT Sans Narrow"/>
              <a:cs typeface="PT Sans Narrow"/>
              <a:sym typeface="PT Sans Narrow"/>
            </a:endParaRPr>
          </a:p>
        </p:txBody>
      </p:sp>
      <p:sp>
        <p:nvSpPr>
          <p:cNvPr id="3649" name="Google Shape;3649;p128"/>
          <p:cNvSpPr/>
          <p:nvPr/>
        </p:nvSpPr>
        <p:spPr>
          <a:xfrm>
            <a:off x="5340292" y="8618878"/>
            <a:ext cx="362983" cy="272186"/>
          </a:xfrm>
          <a:prstGeom prst="wedgeEllipseCallout">
            <a:avLst>
              <a:gd fmla="val -24354" name="adj1"/>
              <a:gd fmla="val 64848"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grpSp>
        <p:nvGrpSpPr>
          <p:cNvPr id="3650" name="Google Shape;3650;p128"/>
          <p:cNvGrpSpPr/>
          <p:nvPr/>
        </p:nvGrpSpPr>
        <p:grpSpPr>
          <a:xfrm>
            <a:off x="5231425" y="8511066"/>
            <a:ext cx="2024267" cy="877959"/>
            <a:chOff x="5277716" y="5191936"/>
            <a:chExt cx="2024267" cy="877959"/>
          </a:xfrm>
        </p:grpSpPr>
        <p:sp>
          <p:nvSpPr>
            <p:cNvPr id="3651" name="Google Shape;3651;p128"/>
            <p:cNvSpPr txBox="1"/>
            <p:nvPr/>
          </p:nvSpPr>
          <p:spPr>
            <a:xfrm>
              <a:off x="5917206" y="5191936"/>
              <a:ext cx="1384777" cy="52322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800">
                  <a:solidFill>
                    <a:schemeClr val="dk1"/>
                  </a:solidFill>
                  <a:latin typeface="PT Sans Narrow"/>
                  <a:ea typeface="PT Sans Narrow"/>
                  <a:cs typeface="PT Sans Narrow"/>
                  <a:sym typeface="PT Sans Narrow"/>
                </a:rPr>
                <a:t>SHARE</a:t>
              </a:r>
              <a:endParaRPr b="1" sz="600">
                <a:solidFill>
                  <a:schemeClr val="dk1"/>
                </a:solidFill>
                <a:latin typeface="PT Sans Narrow"/>
                <a:ea typeface="PT Sans Narrow"/>
                <a:cs typeface="PT Sans Narrow"/>
                <a:sym typeface="PT Sans Narrow"/>
              </a:endParaRPr>
            </a:p>
          </p:txBody>
        </p:sp>
        <p:sp>
          <p:nvSpPr>
            <p:cNvPr id="3652" name="Google Shape;3652;p128"/>
            <p:cNvSpPr txBox="1"/>
            <p:nvPr/>
          </p:nvSpPr>
          <p:spPr>
            <a:xfrm>
              <a:off x="5277716" y="5639095"/>
              <a:ext cx="1946400" cy="430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Share your project with others and gather feedback to guide your next steps!</a:t>
              </a:r>
              <a:endParaRPr sz="1100">
                <a:solidFill>
                  <a:schemeClr val="dk1"/>
                </a:solidFill>
                <a:latin typeface="PT Sans Narrow"/>
                <a:ea typeface="PT Sans Narrow"/>
                <a:cs typeface="PT Sans Narrow"/>
                <a:sym typeface="PT Sans Narrow"/>
              </a:endParaRPr>
            </a:p>
          </p:txBody>
        </p:sp>
      </p:grpSp>
      <p:pic>
        <p:nvPicPr>
          <p:cNvPr descr="Screen Shot 2014-05-27 at 11.27.36 AM.png" id="3653" name="Google Shape;3653;p128"/>
          <p:cNvPicPr preferRelativeResize="0"/>
          <p:nvPr/>
        </p:nvPicPr>
        <p:blipFill rotWithShape="1">
          <a:blip r:embed="rId7">
            <a:alphaModFix/>
          </a:blip>
          <a:srcRect b="532" l="0" r="0" t="5339"/>
          <a:stretch/>
        </p:blipFill>
        <p:spPr>
          <a:xfrm>
            <a:off x="5277406" y="7241549"/>
            <a:ext cx="1931532" cy="1254902"/>
          </a:xfrm>
          <a:prstGeom prst="rect">
            <a:avLst/>
          </a:prstGeom>
          <a:noFill/>
          <a:ln>
            <a:noFill/>
          </a:ln>
        </p:spPr>
      </p:pic>
      <p:sp>
        <p:nvSpPr>
          <p:cNvPr id="3654" name="Google Shape;3654;p128"/>
          <p:cNvSpPr txBox="1"/>
          <p:nvPr/>
        </p:nvSpPr>
        <p:spPr>
          <a:xfrm>
            <a:off x="457806" y="1201658"/>
            <a:ext cx="6856800" cy="1938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“Hack” has a negative connotation to some – but it has a long history of standing for playfulness, curiosity, persistence, and creativity. One of our favorite definitions frames “hack” as “an appropriate application of ingenuity”. With this definition, what better capacity for young learners than learning how to “hack”?</a:t>
            </a:r>
            <a:endParaRPr>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A hackathon takes the playful ingenuity of hacking – and situates it in an intensely focused and time-limited context. In this unit, learners will brainstorm an idea, develop a project, and showcase a final prototype using an iterative plan-make-share cycle.</a:t>
            </a:r>
            <a:endParaRPr>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Hackathons provide excellent opportunities for learners to invent their own personally meaningful and relevant projects to work on, which can be developed as independent final projects or in collaborative teams. It is a chance for students to demonstrate their knowledge in Scratch, expand upon current skills, and develop and test ideas within a collaborative, creative, flexible, and playful learning environment. </a:t>
            </a:r>
            <a:endParaRPr>
              <a:latin typeface="PT Sans Narrow"/>
              <a:ea typeface="PT Sans Narrow"/>
              <a:cs typeface="PT Sans Narrow"/>
              <a:sym typeface="PT Sans Narrow"/>
            </a:endParaRPr>
          </a:p>
        </p:txBody>
      </p:sp>
      <p:sp>
        <p:nvSpPr>
          <p:cNvPr id="3655" name="Google Shape;3655;p128"/>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111</a:t>
            </a:r>
            <a:endParaRPr b="0" i="0" sz="1200">
              <a:solidFill>
                <a:srgbClr val="888888"/>
              </a:solidFill>
              <a:latin typeface="Carme"/>
              <a:ea typeface="Carme"/>
              <a:cs typeface="Carme"/>
              <a:sym typeface="Carme"/>
            </a:endParaRPr>
          </a:p>
        </p:txBody>
      </p:sp>
      <p:sp>
        <p:nvSpPr>
          <p:cNvPr id="3656" name="Google Shape;3656;p128"/>
          <p:cNvSpPr/>
          <p:nvPr/>
        </p:nvSpPr>
        <p:spPr>
          <a:xfrm rot="8075815">
            <a:off x="1561608" y="3486264"/>
            <a:ext cx="1323403" cy="1323405"/>
          </a:xfrm>
          <a:prstGeom prst="teardrop">
            <a:avLst>
              <a:gd fmla="val 100000" name="adj"/>
            </a:avLst>
          </a:prstGeom>
          <a:solidFill>
            <a:srgbClr val="EA6A09"/>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7" name="Google Shape;3657;p128"/>
          <p:cNvSpPr/>
          <p:nvPr/>
        </p:nvSpPr>
        <p:spPr>
          <a:xfrm rot="8075815">
            <a:off x="513609" y="5162705"/>
            <a:ext cx="1323402" cy="1323405"/>
          </a:xfrm>
          <a:prstGeom prst="teardrop">
            <a:avLst>
              <a:gd fmla="val 100000" name="adj"/>
            </a:avLst>
          </a:prstGeom>
          <a:solidFill>
            <a:srgbClr val="EA6A09"/>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58" name="Google Shape;3658;p128"/>
          <p:cNvCxnSpPr/>
          <p:nvPr/>
        </p:nvCxnSpPr>
        <p:spPr>
          <a:xfrm rot="10800000">
            <a:off x="1394717" y="6524135"/>
            <a:ext cx="110400" cy="51900"/>
          </a:xfrm>
          <a:prstGeom prst="straightConnector1">
            <a:avLst/>
          </a:prstGeom>
          <a:noFill/>
          <a:ln cap="flat" cmpd="sng" w="19050">
            <a:solidFill>
              <a:srgbClr val="A6A6A6"/>
            </a:solidFill>
            <a:prstDash val="solid"/>
            <a:round/>
            <a:headEnd len="sm" w="sm" type="none"/>
            <a:tailEnd len="med" w="med" type="triangle"/>
          </a:ln>
        </p:spPr>
      </p:cxnSp>
      <p:sp>
        <p:nvSpPr>
          <p:cNvPr id="3659" name="Google Shape;3659;p128"/>
          <p:cNvSpPr txBox="1"/>
          <p:nvPr/>
        </p:nvSpPr>
        <p:spPr>
          <a:xfrm>
            <a:off x="1689764" y="3670187"/>
            <a:ext cx="1067090" cy="36933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PT Sans Narrow"/>
                <a:ea typeface="PT Sans Narrow"/>
                <a:cs typeface="PT Sans Narrow"/>
                <a:sym typeface="PT Sans Narrow"/>
              </a:rPr>
              <a:t>PLAN</a:t>
            </a:r>
            <a:endParaRPr b="1">
              <a:latin typeface="PT Sans Narrow"/>
              <a:ea typeface="PT Sans Narrow"/>
              <a:cs typeface="PT Sans Narrow"/>
              <a:sym typeface="PT Sans Narrow"/>
            </a:endParaRPr>
          </a:p>
        </p:txBody>
      </p:sp>
      <p:sp>
        <p:nvSpPr>
          <p:cNvPr id="3660" name="Google Shape;3660;p128"/>
          <p:cNvSpPr txBox="1"/>
          <p:nvPr/>
        </p:nvSpPr>
        <p:spPr>
          <a:xfrm>
            <a:off x="641765" y="5313601"/>
            <a:ext cx="1067090" cy="3693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PT Sans Narrow"/>
                <a:ea typeface="PT Sans Narrow"/>
                <a:cs typeface="PT Sans Narrow"/>
                <a:sym typeface="PT Sans Narrow"/>
              </a:rPr>
              <a:t>SHARE</a:t>
            </a:r>
            <a:endParaRPr b="1">
              <a:latin typeface="PT Sans Narrow"/>
              <a:ea typeface="PT Sans Narrow"/>
              <a:cs typeface="PT Sans Narrow"/>
              <a:sym typeface="PT Sans Narrow"/>
            </a:endParaRPr>
          </a:p>
        </p:txBody>
      </p:sp>
      <p:sp>
        <p:nvSpPr>
          <p:cNvPr id="3661" name="Google Shape;3661;p128"/>
          <p:cNvSpPr/>
          <p:nvPr/>
        </p:nvSpPr>
        <p:spPr>
          <a:xfrm>
            <a:off x="811756" y="5754613"/>
            <a:ext cx="727108" cy="545229"/>
          </a:xfrm>
          <a:prstGeom prst="wedgeEllipseCallout">
            <a:avLst>
              <a:gd fmla="val -24354" name="adj1"/>
              <a:gd fmla="val 64848" name="adj2"/>
            </a:avLst>
          </a:prstGeom>
          <a:noFill/>
          <a:ln cap="flat" cmpd="sng" w="254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62" name="Google Shape;3662;p128"/>
          <p:cNvSpPr/>
          <p:nvPr/>
        </p:nvSpPr>
        <p:spPr>
          <a:xfrm rot="8075815">
            <a:off x="2578971" y="5162704"/>
            <a:ext cx="1323403" cy="1323405"/>
          </a:xfrm>
          <a:prstGeom prst="teardrop">
            <a:avLst>
              <a:gd fmla="val 100000" name="adj"/>
            </a:avLst>
          </a:prstGeom>
          <a:solidFill>
            <a:srgbClr val="EA6A09"/>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3" name="Google Shape;3663;p128"/>
          <p:cNvSpPr txBox="1"/>
          <p:nvPr/>
        </p:nvSpPr>
        <p:spPr>
          <a:xfrm>
            <a:off x="2707128" y="5343398"/>
            <a:ext cx="106708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PT Sans Narrow"/>
                <a:ea typeface="PT Sans Narrow"/>
                <a:cs typeface="PT Sans Narrow"/>
                <a:sym typeface="PT Sans Narrow"/>
              </a:rPr>
              <a:t>MAKE</a:t>
            </a:r>
            <a:endParaRPr b="1">
              <a:latin typeface="PT Sans Narrow"/>
              <a:ea typeface="PT Sans Narrow"/>
              <a:cs typeface="PT Sans Narrow"/>
              <a:sym typeface="PT Sans Narrow"/>
            </a:endParaRPr>
          </a:p>
        </p:txBody>
      </p:sp>
      <p:grpSp>
        <p:nvGrpSpPr>
          <p:cNvPr id="3664" name="Google Shape;3664;p128"/>
          <p:cNvGrpSpPr/>
          <p:nvPr/>
        </p:nvGrpSpPr>
        <p:grpSpPr>
          <a:xfrm>
            <a:off x="2020360" y="4066541"/>
            <a:ext cx="405899" cy="734695"/>
            <a:chOff x="2233642" y="4295141"/>
            <a:chExt cx="405899" cy="734695"/>
          </a:xfrm>
        </p:grpSpPr>
        <p:sp>
          <p:nvSpPr>
            <p:cNvPr id="3665" name="Google Shape;3665;p128"/>
            <p:cNvSpPr/>
            <p:nvPr/>
          </p:nvSpPr>
          <p:spPr>
            <a:xfrm>
              <a:off x="2233642" y="4295141"/>
              <a:ext cx="405899" cy="574531"/>
            </a:xfrm>
            <a:custGeom>
              <a:rect b="b" l="l" r="r" t="t"/>
              <a:pathLst>
                <a:path extrusionOk="0" h="120000" w="120000">
                  <a:moveTo>
                    <a:pt x="84013" y="119719"/>
                  </a:moveTo>
                  <a:cubicBezTo>
                    <a:pt x="72884" y="119931"/>
                    <a:pt x="44761" y="120058"/>
                    <a:pt x="35187" y="119973"/>
                  </a:cubicBezTo>
                  <a:cubicBezTo>
                    <a:pt x="25613" y="119888"/>
                    <a:pt x="23100" y="90508"/>
                    <a:pt x="17236" y="77615"/>
                  </a:cubicBezTo>
                  <a:cubicBezTo>
                    <a:pt x="11372" y="64721"/>
                    <a:pt x="242" y="57830"/>
                    <a:pt x="3" y="42612"/>
                  </a:cubicBezTo>
                  <a:cubicBezTo>
                    <a:pt x="-236" y="27393"/>
                    <a:pt x="13047" y="-84"/>
                    <a:pt x="58882" y="0"/>
                  </a:cubicBezTo>
                  <a:cubicBezTo>
                    <a:pt x="104717" y="84"/>
                    <a:pt x="118838" y="25871"/>
                    <a:pt x="119915" y="41597"/>
                  </a:cubicBezTo>
                  <a:cubicBezTo>
                    <a:pt x="120993" y="57323"/>
                    <a:pt x="111538" y="65355"/>
                    <a:pt x="101964" y="79136"/>
                  </a:cubicBezTo>
                  <a:cubicBezTo>
                    <a:pt x="92391" y="92918"/>
                    <a:pt x="95143" y="119508"/>
                    <a:pt x="84013" y="119719"/>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66" name="Google Shape;3666;p128"/>
            <p:cNvSpPr/>
            <p:nvPr/>
          </p:nvSpPr>
          <p:spPr>
            <a:xfrm>
              <a:off x="2344786" y="4546595"/>
              <a:ext cx="183611" cy="323077"/>
            </a:xfrm>
            <a:custGeom>
              <a:rect b="b" l="l" r="r" t="t"/>
              <a:pathLst>
                <a:path extrusionOk="0" h="120000" w="120000">
                  <a:moveTo>
                    <a:pt x="56392" y="120000"/>
                  </a:moveTo>
                  <a:cubicBezTo>
                    <a:pt x="55400" y="91470"/>
                    <a:pt x="57120" y="66681"/>
                    <a:pt x="53548" y="49484"/>
                  </a:cubicBezTo>
                  <a:cubicBezTo>
                    <a:pt x="49976" y="32288"/>
                    <a:pt x="41863" y="23730"/>
                    <a:pt x="34963" y="16820"/>
                  </a:cubicBezTo>
                  <a:cubicBezTo>
                    <a:pt x="28062" y="9910"/>
                    <a:pt x="17006" y="3589"/>
                    <a:pt x="7185" y="8363"/>
                  </a:cubicBezTo>
                  <a:cubicBezTo>
                    <a:pt x="-2636" y="13137"/>
                    <a:pt x="-1269" y="24463"/>
                    <a:pt x="4605" y="31931"/>
                  </a:cubicBezTo>
                  <a:cubicBezTo>
                    <a:pt x="10480" y="39398"/>
                    <a:pt x="31457" y="52210"/>
                    <a:pt x="47595" y="52266"/>
                  </a:cubicBezTo>
                  <a:cubicBezTo>
                    <a:pt x="63733" y="52322"/>
                    <a:pt x="90112" y="40488"/>
                    <a:pt x="101432" y="32269"/>
                  </a:cubicBezTo>
                  <a:cubicBezTo>
                    <a:pt x="112753" y="24050"/>
                    <a:pt x="127558" y="10092"/>
                    <a:pt x="115520" y="2950"/>
                  </a:cubicBezTo>
                  <a:cubicBezTo>
                    <a:pt x="103483" y="-4190"/>
                    <a:pt x="86254" y="2856"/>
                    <a:pt x="78019" y="11069"/>
                  </a:cubicBezTo>
                  <a:cubicBezTo>
                    <a:pt x="69785" y="19282"/>
                    <a:pt x="63237" y="33810"/>
                    <a:pt x="59170" y="40050"/>
                  </a:cubicBezTo>
                  <a:cubicBezTo>
                    <a:pt x="55102" y="46289"/>
                    <a:pt x="53614" y="48554"/>
                    <a:pt x="53614" y="48507"/>
                  </a:cubicBezTo>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67" name="Google Shape;3667;p128"/>
            <p:cNvCxnSpPr/>
            <p:nvPr/>
          </p:nvCxnSpPr>
          <p:spPr>
            <a:xfrm>
              <a:off x="2363728" y="4904805"/>
              <a:ext cx="145726" cy="0"/>
            </a:xfrm>
            <a:prstGeom prst="straightConnector1">
              <a:avLst/>
            </a:prstGeom>
            <a:noFill/>
            <a:ln cap="rnd" cmpd="sng" w="34925">
              <a:solidFill>
                <a:schemeClr val="lt1"/>
              </a:solidFill>
              <a:prstDash val="solid"/>
              <a:round/>
              <a:headEnd len="sm" w="sm" type="none"/>
              <a:tailEnd len="sm" w="sm" type="none"/>
            </a:ln>
          </p:spPr>
        </p:cxnSp>
        <p:cxnSp>
          <p:nvCxnSpPr>
            <p:cNvPr id="3668" name="Google Shape;3668;p128"/>
            <p:cNvCxnSpPr/>
            <p:nvPr/>
          </p:nvCxnSpPr>
          <p:spPr>
            <a:xfrm>
              <a:off x="2363728" y="4940832"/>
              <a:ext cx="145726" cy="0"/>
            </a:xfrm>
            <a:prstGeom prst="straightConnector1">
              <a:avLst/>
            </a:prstGeom>
            <a:noFill/>
            <a:ln cap="rnd" cmpd="sng" w="34925">
              <a:solidFill>
                <a:schemeClr val="lt1"/>
              </a:solidFill>
              <a:prstDash val="solid"/>
              <a:round/>
              <a:headEnd len="sm" w="sm" type="none"/>
              <a:tailEnd len="sm" w="sm" type="none"/>
            </a:ln>
          </p:spPr>
        </p:cxnSp>
        <p:cxnSp>
          <p:nvCxnSpPr>
            <p:cNvPr id="3669" name="Google Shape;3669;p128"/>
            <p:cNvCxnSpPr/>
            <p:nvPr/>
          </p:nvCxnSpPr>
          <p:spPr>
            <a:xfrm>
              <a:off x="2363728" y="4977466"/>
              <a:ext cx="145726" cy="0"/>
            </a:xfrm>
            <a:prstGeom prst="straightConnector1">
              <a:avLst/>
            </a:prstGeom>
            <a:noFill/>
            <a:ln cap="rnd" cmpd="sng" w="34925">
              <a:solidFill>
                <a:schemeClr val="lt1"/>
              </a:solidFill>
              <a:prstDash val="solid"/>
              <a:round/>
              <a:headEnd len="sm" w="sm" type="none"/>
              <a:tailEnd len="sm" w="sm" type="none"/>
            </a:ln>
          </p:spPr>
        </p:cxnSp>
        <p:cxnSp>
          <p:nvCxnSpPr>
            <p:cNvPr id="3670" name="Google Shape;3670;p128"/>
            <p:cNvCxnSpPr/>
            <p:nvPr/>
          </p:nvCxnSpPr>
          <p:spPr>
            <a:xfrm>
              <a:off x="2376670" y="4919297"/>
              <a:ext cx="110814" cy="0"/>
            </a:xfrm>
            <a:prstGeom prst="straightConnector1">
              <a:avLst/>
            </a:prstGeom>
            <a:noFill/>
            <a:ln cap="rnd" cmpd="sng" w="22225">
              <a:solidFill>
                <a:srgbClr val="E36C09"/>
              </a:solidFill>
              <a:prstDash val="solid"/>
              <a:round/>
              <a:headEnd len="sm" w="sm" type="none"/>
              <a:tailEnd len="sm" w="sm" type="none"/>
            </a:ln>
          </p:spPr>
        </p:cxnSp>
        <p:cxnSp>
          <p:nvCxnSpPr>
            <p:cNvPr id="3671" name="Google Shape;3671;p128"/>
            <p:cNvCxnSpPr/>
            <p:nvPr/>
          </p:nvCxnSpPr>
          <p:spPr>
            <a:xfrm>
              <a:off x="2379252" y="4960586"/>
              <a:ext cx="78784" cy="0"/>
            </a:xfrm>
            <a:prstGeom prst="straightConnector1">
              <a:avLst/>
            </a:prstGeom>
            <a:noFill/>
            <a:ln cap="rnd" cmpd="sng" w="22225">
              <a:solidFill>
                <a:srgbClr val="E36C09"/>
              </a:solidFill>
              <a:prstDash val="solid"/>
              <a:round/>
              <a:headEnd len="sm" w="sm" type="none"/>
              <a:tailEnd len="sm" w="sm" type="none"/>
            </a:ln>
          </p:spPr>
        </p:cxnSp>
        <p:sp>
          <p:nvSpPr>
            <p:cNvPr id="3672" name="Google Shape;3672;p128"/>
            <p:cNvSpPr/>
            <p:nvPr/>
          </p:nvSpPr>
          <p:spPr>
            <a:xfrm>
              <a:off x="2380413" y="5003423"/>
              <a:ext cx="112357" cy="26413"/>
            </a:xfrm>
            <a:custGeom>
              <a:rect b="b" l="l" r="r" t="t"/>
              <a:pathLst>
                <a:path extrusionOk="0" h="120000" w="120000">
                  <a:moveTo>
                    <a:pt x="11" y="0"/>
                  </a:moveTo>
                  <a:lnTo>
                    <a:pt x="119982" y="0"/>
                  </a:lnTo>
                  <a:cubicBezTo>
                    <a:pt x="120847" y="28276"/>
                    <a:pt x="88747" y="120000"/>
                    <a:pt x="57727" y="120000"/>
                  </a:cubicBezTo>
                  <a:cubicBezTo>
                    <a:pt x="26707" y="120000"/>
                    <a:pt x="-636" y="28275"/>
                    <a:pt x="1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73" name="Google Shape;3673;p128"/>
          <p:cNvSpPr/>
          <p:nvPr/>
        </p:nvSpPr>
        <p:spPr>
          <a:xfrm>
            <a:off x="2925211" y="5712730"/>
            <a:ext cx="676656" cy="676656"/>
          </a:xfrm>
          <a:prstGeom prst="star5">
            <a:avLst>
              <a:gd fmla="val 23368" name="adj"/>
              <a:gd fmla="val 105146" name="hf"/>
              <a:gd fmla="val 110557" name="vf"/>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74" name="Google Shape;3674;p128"/>
          <p:cNvGrpSpPr/>
          <p:nvPr/>
        </p:nvGrpSpPr>
        <p:grpSpPr>
          <a:xfrm>
            <a:off x="4176438" y="3852315"/>
            <a:ext cx="3595962" cy="479583"/>
            <a:chOff x="4176438" y="3852315"/>
            <a:chExt cx="3595962" cy="479583"/>
          </a:xfrm>
        </p:grpSpPr>
        <p:grpSp>
          <p:nvGrpSpPr>
            <p:cNvPr id="3675" name="Google Shape;3675;p128"/>
            <p:cNvGrpSpPr/>
            <p:nvPr/>
          </p:nvGrpSpPr>
          <p:grpSpPr>
            <a:xfrm rot="10800000">
              <a:off x="4176438" y="3852315"/>
              <a:ext cx="3595962" cy="479583"/>
              <a:chOff x="-779118" y="6511871"/>
              <a:chExt cx="4449105" cy="479583"/>
            </a:xfrm>
          </p:grpSpPr>
          <p:sp>
            <p:nvSpPr>
              <p:cNvPr id="3676" name="Google Shape;3676;p128"/>
              <p:cNvSpPr/>
              <p:nvPr/>
            </p:nvSpPr>
            <p:spPr>
              <a:xfrm>
                <a:off x="-779118" y="6511872"/>
                <a:ext cx="4446673" cy="479582"/>
              </a:xfrm>
              <a:prstGeom prst="rect">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7" name="Google Shape;3677;p128"/>
              <p:cNvSpPr/>
              <p:nvPr/>
            </p:nvSpPr>
            <p:spPr>
              <a:xfrm rot="-5400000">
                <a:off x="3308244" y="6629710"/>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78" name="Google Shape;3678;p128"/>
            <p:cNvSpPr txBox="1"/>
            <p:nvPr/>
          </p:nvSpPr>
          <p:spPr>
            <a:xfrm>
              <a:off x="4680323" y="3864881"/>
              <a:ext cx="2670429"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HOW DOES IT WORK?</a:t>
              </a:r>
              <a:endParaRPr b="1" sz="2400">
                <a:solidFill>
                  <a:schemeClr val="lt1"/>
                </a:solidFill>
                <a:latin typeface="PT Sans Narrow"/>
                <a:ea typeface="PT Sans Narrow"/>
                <a:cs typeface="PT Sans Narrow"/>
                <a:sym typeface="PT Sans Narrow"/>
              </a:endParaRPr>
            </a:p>
          </p:txBody>
        </p:sp>
      </p:grpSp>
      <p:grpSp>
        <p:nvGrpSpPr>
          <p:cNvPr id="3679" name="Google Shape;3679;p128"/>
          <p:cNvGrpSpPr/>
          <p:nvPr/>
        </p:nvGrpSpPr>
        <p:grpSpPr>
          <a:xfrm>
            <a:off x="-1" y="648891"/>
            <a:ext cx="7582143" cy="481205"/>
            <a:chOff x="-1" y="648891"/>
            <a:chExt cx="7582143" cy="481205"/>
          </a:xfrm>
        </p:grpSpPr>
        <p:sp>
          <p:nvSpPr>
            <p:cNvPr id="3680" name="Google Shape;3680;p128"/>
            <p:cNvSpPr/>
            <p:nvPr/>
          </p:nvSpPr>
          <p:spPr>
            <a:xfrm>
              <a:off x="-1" y="648891"/>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1" name="Google Shape;3681;p128"/>
            <p:cNvSpPr txBox="1"/>
            <p:nvPr/>
          </p:nvSpPr>
          <p:spPr>
            <a:xfrm>
              <a:off x="4057670" y="668431"/>
              <a:ext cx="3271613" cy="46166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WHAT IS A HACKATHON?</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6" name="Shape 3686"/>
        <p:cNvGrpSpPr/>
        <p:nvPr/>
      </p:nvGrpSpPr>
      <p:grpSpPr>
        <a:xfrm>
          <a:off x="0" y="0"/>
          <a:ext cx="0" cy="0"/>
          <a:chOff x="0" y="0"/>
          <a:chExt cx="0" cy="0"/>
        </a:xfrm>
      </p:grpSpPr>
      <p:sp>
        <p:nvSpPr>
          <p:cNvPr id="3687" name="Google Shape;3687;p129"/>
          <p:cNvSpPr/>
          <p:nvPr/>
        </p:nvSpPr>
        <p:spPr>
          <a:xfrm flipH="1">
            <a:off x="176378" y="668431"/>
            <a:ext cx="7596022"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688" name="Google Shape;3688;p129"/>
          <p:cNvSpPr txBox="1"/>
          <p:nvPr/>
        </p:nvSpPr>
        <p:spPr>
          <a:xfrm flipH="1">
            <a:off x="452118" y="668431"/>
            <a:ext cx="2110950"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POSSIBLE PATH</a:t>
            </a:r>
            <a:endParaRPr b="1" sz="2400">
              <a:solidFill>
                <a:schemeClr val="lt1"/>
              </a:solidFill>
              <a:latin typeface="PT Sans Narrow"/>
              <a:ea typeface="PT Sans Narrow"/>
              <a:cs typeface="PT Sans Narrow"/>
              <a:sym typeface="PT Sans Narrow"/>
            </a:endParaRPr>
          </a:p>
        </p:txBody>
      </p:sp>
      <p:sp>
        <p:nvSpPr>
          <p:cNvPr id="3689" name="Google Shape;3689;p129"/>
          <p:cNvSpPr/>
          <p:nvPr/>
        </p:nvSpPr>
        <p:spPr>
          <a:xfrm rot="8075815">
            <a:off x="5242679" y="2592727"/>
            <a:ext cx="774654" cy="774653"/>
          </a:xfrm>
          <a:prstGeom prst="teardrop">
            <a:avLst>
              <a:gd fmla="val 10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000000"/>
              </a:solidFill>
              <a:latin typeface="Calibri"/>
              <a:ea typeface="Calibri"/>
              <a:cs typeface="Calibri"/>
              <a:sym typeface="Calibri"/>
            </a:endParaRPr>
          </a:p>
        </p:txBody>
      </p:sp>
      <p:sp>
        <p:nvSpPr>
          <p:cNvPr id="3690" name="Google Shape;3690;p129"/>
          <p:cNvSpPr txBox="1"/>
          <p:nvPr/>
        </p:nvSpPr>
        <p:spPr>
          <a:xfrm>
            <a:off x="452118" y="1219046"/>
            <a:ext cx="6865601" cy="120032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The hackathon-inspired activities for this unit are designed to challenge students to build up a more complex project within an open-ended and collaborative learning environment. All of the important culture-building we’ve been doing – encouraging risk-taking and persistence, recognizing failures as learning opportunities, focusing on process over product, and cultivating a culture of cooperation and fun – culminates in this unit. </a:t>
            </a:r>
            <a:endParaRPr sz="1200">
              <a:solidFill>
                <a:srgbClr val="000000"/>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rgbClr val="000000"/>
              </a:solidFill>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To help you get started, we have included a suggested sequence of activities that follow the plan-make-share design cycle.</a:t>
            </a:r>
            <a:endParaRPr>
              <a:latin typeface="PT Sans Narrow"/>
              <a:ea typeface="PT Sans Narrow"/>
              <a:cs typeface="PT Sans Narrow"/>
              <a:sym typeface="PT Sans Narrow"/>
            </a:endParaRPr>
          </a:p>
        </p:txBody>
      </p:sp>
      <p:sp>
        <p:nvSpPr>
          <p:cNvPr id="3691" name="Google Shape;3691;p129"/>
          <p:cNvSpPr/>
          <p:nvPr/>
        </p:nvSpPr>
        <p:spPr>
          <a:xfrm>
            <a:off x="839213" y="3396072"/>
            <a:ext cx="6231485" cy="5540397"/>
          </a:xfrm>
          <a:custGeom>
            <a:rect b="b" l="l" r="r" t="t"/>
            <a:pathLst>
              <a:path extrusionOk="0" h="120000" w="120000">
                <a:moveTo>
                  <a:pt x="3436" y="4878"/>
                </a:moveTo>
                <a:cubicBezTo>
                  <a:pt x="37676" y="2599"/>
                  <a:pt x="79849" y="-1561"/>
                  <a:pt x="99222" y="607"/>
                </a:cubicBezTo>
                <a:cubicBezTo>
                  <a:pt x="118596" y="2777"/>
                  <a:pt x="118978" y="11739"/>
                  <a:pt x="119679" y="17894"/>
                </a:cubicBezTo>
                <a:cubicBezTo>
                  <a:pt x="120379" y="24049"/>
                  <a:pt x="121551" y="32945"/>
                  <a:pt x="103427" y="37537"/>
                </a:cubicBezTo>
                <a:cubicBezTo>
                  <a:pt x="85303" y="42129"/>
                  <a:pt x="26213" y="37661"/>
                  <a:pt x="10936" y="45447"/>
                </a:cubicBezTo>
                <a:cubicBezTo>
                  <a:pt x="-4339" y="53232"/>
                  <a:pt x="-3197" y="78740"/>
                  <a:pt x="11770" y="84252"/>
                </a:cubicBezTo>
                <a:cubicBezTo>
                  <a:pt x="26738" y="89764"/>
                  <a:pt x="82855" y="76344"/>
                  <a:pt x="100744" y="78519"/>
                </a:cubicBezTo>
                <a:cubicBezTo>
                  <a:pt x="118634" y="80694"/>
                  <a:pt x="119180" y="97336"/>
                  <a:pt x="119107" y="97301"/>
                </a:cubicBezTo>
                <a:cubicBezTo>
                  <a:pt x="119063" y="97231"/>
                  <a:pt x="119344" y="113759"/>
                  <a:pt x="111554" y="117362"/>
                </a:cubicBezTo>
                <a:cubicBezTo>
                  <a:pt x="103764" y="120964"/>
                  <a:pt x="84503" y="120240"/>
                  <a:pt x="72367" y="118915"/>
                </a:cubicBezTo>
                <a:lnTo>
                  <a:pt x="25633" y="113829"/>
                </a:lnTo>
              </a:path>
            </a:pathLst>
          </a:custGeom>
          <a:noFill/>
          <a:ln cap="flat" cmpd="sng" w="19050">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92" name="Google Shape;3692;p129"/>
          <p:cNvSpPr/>
          <p:nvPr/>
        </p:nvSpPr>
        <p:spPr>
          <a:xfrm>
            <a:off x="473896" y="3404081"/>
            <a:ext cx="6381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latin typeface="PT Sans Narrow"/>
                <a:ea typeface="PT Sans Narrow"/>
                <a:cs typeface="PT Sans Narrow"/>
                <a:sym typeface="PT Sans Narrow"/>
              </a:rPr>
              <a:t>START HERE</a:t>
            </a:r>
            <a:endParaRPr b="1" sz="1200">
              <a:latin typeface="PT Sans Narrow"/>
              <a:ea typeface="PT Sans Narrow"/>
              <a:cs typeface="PT Sans Narrow"/>
              <a:sym typeface="PT Sans Narrow"/>
            </a:endParaRPr>
          </a:p>
        </p:txBody>
      </p:sp>
      <p:sp>
        <p:nvSpPr>
          <p:cNvPr id="3693" name="Google Shape;3693;p129"/>
          <p:cNvSpPr/>
          <p:nvPr/>
        </p:nvSpPr>
        <p:spPr>
          <a:xfrm rot="8075815">
            <a:off x="2259803" y="2795721"/>
            <a:ext cx="677679" cy="677679"/>
          </a:xfrm>
          <a:prstGeom prst="teardrop">
            <a:avLst>
              <a:gd fmla="val 100000" name="adj"/>
            </a:avLst>
          </a:prstGeom>
          <a:solidFill>
            <a:srgbClr val="FFFFFF"/>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nvGrpSpPr>
          <p:cNvPr id="3694" name="Google Shape;3694;p129"/>
          <p:cNvGrpSpPr/>
          <p:nvPr/>
        </p:nvGrpSpPr>
        <p:grpSpPr>
          <a:xfrm>
            <a:off x="2093858" y="2589218"/>
            <a:ext cx="1006291" cy="1006290"/>
            <a:chOff x="932926" y="3633478"/>
            <a:chExt cx="1723683" cy="1723683"/>
          </a:xfrm>
        </p:grpSpPr>
        <p:sp>
          <p:nvSpPr>
            <p:cNvPr id="3695" name="Google Shape;3695;p129"/>
            <p:cNvSpPr/>
            <p:nvPr/>
          </p:nvSpPr>
          <p:spPr>
            <a:xfrm rot="8075815">
              <a:off x="1185339" y="3885890"/>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EA6A09"/>
                </a:solidFill>
                <a:latin typeface="PT Sans Narrow"/>
                <a:ea typeface="PT Sans Narrow"/>
                <a:cs typeface="PT Sans Narrow"/>
                <a:sym typeface="PT Sans Narrow"/>
              </a:endParaRPr>
            </a:p>
          </p:txBody>
        </p:sp>
        <p:sp>
          <p:nvSpPr>
            <p:cNvPr id="3696" name="Google Shape;3696;p129"/>
            <p:cNvSpPr txBox="1"/>
            <p:nvPr/>
          </p:nvSpPr>
          <p:spPr>
            <a:xfrm>
              <a:off x="1153280" y="4000158"/>
              <a:ext cx="1288590" cy="73806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PROJECT</a:t>
              </a:r>
              <a:br>
                <a:rPr b="1" lang="en-US" sz="1100">
                  <a:solidFill>
                    <a:srgbClr val="FFFFFF"/>
                  </a:solidFill>
                  <a:latin typeface="PT Sans Narrow"/>
                  <a:ea typeface="PT Sans Narrow"/>
                  <a:cs typeface="PT Sans Narrow"/>
                  <a:sym typeface="PT Sans Narrow"/>
                </a:rPr>
              </a:br>
              <a:r>
                <a:rPr b="1" lang="en-US" sz="1100">
                  <a:solidFill>
                    <a:srgbClr val="FFFFFF"/>
                  </a:solidFill>
                  <a:latin typeface="PT Sans Narrow"/>
                  <a:ea typeface="PT Sans Narrow"/>
                  <a:cs typeface="PT Sans Narrow"/>
                  <a:sym typeface="PT Sans Narrow"/>
                </a:rPr>
                <a:t>PITCH</a:t>
              </a:r>
              <a:endParaRPr b="1">
                <a:latin typeface="PT Sans Narrow"/>
                <a:ea typeface="PT Sans Narrow"/>
                <a:cs typeface="PT Sans Narrow"/>
                <a:sym typeface="PT Sans Narrow"/>
              </a:endParaRPr>
            </a:p>
          </p:txBody>
        </p:sp>
      </p:grpSp>
      <p:sp>
        <p:nvSpPr>
          <p:cNvPr id="3697" name="Google Shape;3697;p129"/>
          <p:cNvSpPr/>
          <p:nvPr/>
        </p:nvSpPr>
        <p:spPr>
          <a:xfrm>
            <a:off x="2021775" y="3632792"/>
            <a:ext cx="1153734" cy="6001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Pitch your ideas, interests, or skills to form a project team!</a:t>
            </a:r>
            <a:endParaRPr>
              <a:latin typeface="PT Sans Narrow"/>
              <a:ea typeface="PT Sans Narrow"/>
              <a:cs typeface="PT Sans Narrow"/>
              <a:sym typeface="PT Sans Narrow"/>
            </a:endParaRPr>
          </a:p>
        </p:txBody>
      </p:sp>
      <p:grpSp>
        <p:nvGrpSpPr>
          <p:cNvPr id="3698" name="Google Shape;3698;p129"/>
          <p:cNvGrpSpPr/>
          <p:nvPr/>
        </p:nvGrpSpPr>
        <p:grpSpPr>
          <a:xfrm>
            <a:off x="4885492" y="4308836"/>
            <a:ext cx="986737" cy="1014769"/>
            <a:chOff x="2189125" y="7619219"/>
            <a:chExt cx="1409627" cy="1449666"/>
          </a:xfrm>
        </p:grpSpPr>
        <p:grpSp>
          <p:nvGrpSpPr>
            <p:cNvPr id="3699" name="Google Shape;3699;p129"/>
            <p:cNvGrpSpPr/>
            <p:nvPr/>
          </p:nvGrpSpPr>
          <p:grpSpPr>
            <a:xfrm>
              <a:off x="2189125" y="7619219"/>
              <a:ext cx="1409627" cy="1449666"/>
              <a:chOff x="2189125" y="7619219"/>
              <a:chExt cx="1409627" cy="1449666"/>
            </a:xfrm>
          </p:grpSpPr>
          <p:sp>
            <p:nvSpPr>
              <p:cNvPr id="3700" name="Google Shape;3700;p129"/>
              <p:cNvSpPr/>
              <p:nvPr/>
            </p:nvSpPr>
            <p:spPr>
              <a:xfrm rot="8075815">
                <a:off x="2415157" y="7900285"/>
                <a:ext cx="968114" cy="968114"/>
              </a:xfrm>
              <a:prstGeom prst="teardrop">
                <a:avLst>
                  <a:gd fmla="val 100000" name="adj"/>
                </a:avLst>
              </a:prstGeom>
              <a:solidFill>
                <a:srgbClr val="FFFFFF"/>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lt1"/>
                  </a:solidFill>
                  <a:latin typeface="PT Sans Narrow"/>
                  <a:ea typeface="PT Sans Narrow"/>
                  <a:cs typeface="PT Sans Narrow"/>
                  <a:sym typeface="PT Sans Narrow"/>
                </a:endParaRPr>
              </a:p>
            </p:txBody>
          </p:sp>
          <p:grpSp>
            <p:nvGrpSpPr>
              <p:cNvPr id="3701" name="Google Shape;3701;p129"/>
              <p:cNvGrpSpPr/>
              <p:nvPr/>
            </p:nvGrpSpPr>
            <p:grpSpPr>
              <a:xfrm>
                <a:off x="2189125" y="7619219"/>
                <a:ext cx="1409627" cy="1409626"/>
                <a:chOff x="932926" y="6362462"/>
                <a:chExt cx="1723683" cy="1723683"/>
              </a:xfrm>
            </p:grpSpPr>
            <p:sp>
              <p:nvSpPr>
                <p:cNvPr id="3702" name="Google Shape;3702;p129"/>
                <p:cNvSpPr/>
                <p:nvPr/>
              </p:nvSpPr>
              <p:spPr>
                <a:xfrm rot="8075815">
                  <a:off x="1185339" y="6614875"/>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EA6A09"/>
                    </a:solidFill>
                    <a:latin typeface="PT Sans Narrow"/>
                    <a:ea typeface="PT Sans Narrow"/>
                    <a:cs typeface="PT Sans Narrow"/>
                    <a:sym typeface="PT Sans Narrow"/>
                  </a:endParaRPr>
                </a:p>
              </p:txBody>
            </p:sp>
            <p:sp>
              <p:nvSpPr>
                <p:cNvPr id="3703" name="Google Shape;3703;p129"/>
                <p:cNvSpPr txBox="1"/>
                <p:nvPr/>
              </p:nvSpPr>
              <p:spPr>
                <a:xfrm>
                  <a:off x="1150472" y="6744024"/>
                  <a:ext cx="1288590" cy="75269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PT Sans Narrow"/>
                      <a:ea typeface="PT Sans Narrow"/>
                      <a:cs typeface="PT Sans Narrow"/>
                      <a:sym typeface="PT Sans Narrow"/>
                    </a:rPr>
                    <a:t>PROJECT FEEDBACK</a:t>
                  </a:r>
                  <a:endParaRPr b="1">
                    <a:latin typeface="PT Sans Narrow"/>
                    <a:ea typeface="PT Sans Narrow"/>
                    <a:cs typeface="PT Sans Narrow"/>
                    <a:sym typeface="PT Sans Narrow"/>
                  </a:endParaRPr>
                </a:p>
              </p:txBody>
            </p:sp>
          </p:grpSp>
        </p:grpSp>
        <p:sp>
          <p:nvSpPr>
            <p:cNvPr id="3704" name="Google Shape;3704;p129"/>
            <p:cNvSpPr/>
            <p:nvPr/>
          </p:nvSpPr>
          <p:spPr>
            <a:xfrm>
              <a:off x="2751159" y="8541092"/>
              <a:ext cx="285560" cy="214131"/>
            </a:xfrm>
            <a:prstGeom prst="wedgeEllipseCallout">
              <a:avLst>
                <a:gd fmla="val -24354" name="adj1"/>
                <a:gd fmla="val 64848" name="adj2"/>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PT Sans Narrow"/>
                <a:ea typeface="PT Sans Narrow"/>
                <a:cs typeface="PT Sans Narrow"/>
                <a:sym typeface="PT Sans Narrow"/>
              </a:endParaRPr>
            </a:p>
          </p:txBody>
        </p:sp>
      </p:grpSp>
      <p:sp>
        <p:nvSpPr>
          <p:cNvPr id="3705" name="Google Shape;3705;p129"/>
          <p:cNvSpPr/>
          <p:nvPr/>
        </p:nvSpPr>
        <p:spPr>
          <a:xfrm>
            <a:off x="4794313" y="5333715"/>
            <a:ext cx="1169096"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What is going well in your project and what still needs adjustment?</a:t>
            </a:r>
            <a:endParaRPr sz="1100">
              <a:solidFill>
                <a:schemeClr val="dk1"/>
              </a:solidFill>
              <a:latin typeface="PT Sans Narrow"/>
              <a:ea typeface="PT Sans Narrow"/>
              <a:cs typeface="PT Sans Narrow"/>
              <a:sym typeface="PT Sans Narrow"/>
            </a:endParaRPr>
          </a:p>
        </p:txBody>
      </p:sp>
      <p:grpSp>
        <p:nvGrpSpPr>
          <p:cNvPr id="3706" name="Google Shape;3706;p129"/>
          <p:cNvGrpSpPr/>
          <p:nvPr/>
        </p:nvGrpSpPr>
        <p:grpSpPr>
          <a:xfrm>
            <a:off x="4570901" y="8037992"/>
            <a:ext cx="986736" cy="1014770"/>
            <a:chOff x="2189125" y="7619219"/>
            <a:chExt cx="1409627" cy="1449666"/>
          </a:xfrm>
        </p:grpSpPr>
        <p:sp>
          <p:nvSpPr>
            <p:cNvPr id="3707" name="Google Shape;3707;p129"/>
            <p:cNvSpPr/>
            <p:nvPr/>
          </p:nvSpPr>
          <p:spPr>
            <a:xfrm rot="8075815">
              <a:off x="2410622" y="7900285"/>
              <a:ext cx="968114" cy="968114"/>
            </a:xfrm>
            <a:prstGeom prst="teardrop">
              <a:avLst>
                <a:gd fmla="val 10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nvGrpSpPr>
            <p:cNvPr id="3708" name="Google Shape;3708;p129"/>
            <p:cNvGrpSpPr/>
            <p:nvPr/>
          </p:nvGrpSpPr>
          <p:grpSpPr>
            <a:xfrm>
              <a:off x="2189125" y="7619219"/>
              <a:ext cx="1409627" cy="1409626"/>
              <a:chOff x="932926" y="6362462"/>
              <a:chExt cx="1723683" cy="1723683"/>
            </a:xfrm>
          </p:grpSpPr>
          <p:sp>
            <p:nvSpPr>
              <p:cNvPr id="3709" name="Google Shape;3709;p129"/>
              <p:cNvSpPr/>
              <p:nvPr/>
            </p:nvSpPr>
            <p:spPr>
              <a:xfrm rot="8075815">
                <a:off x="1185339" y="6614875"/>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EA6A09"/>
                  </a:solidFill>
                  <a:latin typeface="Calibri"/>
                  <a:ea typeface="Calibri"/>
                  <a:cs typeface="Calibri"/>
                  <a:sym typeface="Calibri"/>
                </a:endParaRPr>
              </a:p>
            </p:txBody>
          </p:sp>
          <p:sp>
            <p:nvSpPr>
              <p:cNvPr id="3710" name="Google Shape;3710;p129"/>
              <p:cNvSpPr txBox="1"/>
              <p:nvPr/>
            </p:nvSpPr>
            <p:spPr>
              <a:xfrm>
                <a:off x="1150472" y="6768952"/>
                <a:ext cx="1288590" cy="75269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PT Sans Narrow"/>
                    <a:ea typeface="PT Sans Narrow"/>
                    <a:cs typeface="PT Sans Narrow"/>
                    <a:sym typeface="PT Sans Narrow"/>
                  </a:rPr>
                  <a:t>SHOWCASE </a:t>
                </a:r>
                <a:endParaRPr b="1" sz="1000">
                  <a:latin typeface="PT Sans Narrow"/>
                  <a:ea typeface="PT Sans Narrow"/>
                  <a:cs typeface="PT Sans Narrow"/>
                  <a:sym typeface="PT Sans Narrow"/>
                </a:endParaRPr>
              </a:p>
              <a:p>
                <a:pPr indent="0" lvl="0" marL="0" marR="0" rtl="0" algn="ctr">
                  <a:spcBef>
                    <a:spcPts val="0"/>
                  </a:spcBef>
                  <a:spcAft>
                    <a:spcPts val="0"/>
                  </a:spcAft>
                  <a:buNone/>
                </a:pPr>
                <a:r>
                  <a:rPr lang="en-US" sz="1000">
                    <a:solidFill>
                      <a:schemeClr val="lt1"/>
                    </a:solidFill>
                    <a:latin typeface="PT Sans Narrow"/>
                    <a:ea typeface="PT Sans Narrow"/>
                    <a:cs typeface="PT Sans Narrow"/>
                    <a:sym typeface="PT Sans Narrow"/>
                  </a:rPr>
                  <a:t>PREP</a:t>
                </a:r>
                <a:endParaRPr sz="1000">
                  <a:latin typeface="PT Sans Narrow"/>
                  <a:ea typeface="PT Sans Narrow"/>
                  <a:cs typeface="PT Sans Narrow"/>
                  <a:sym typeface="PT Sans Narrow"/>
                </a:endParaRPr>
              </a:p>
            </p:txBody>
          </p:sp>
        </p:grpSp>
      </p:grpSp>
      <p:sp>
        <p:nvSpPr>
          <p:cNvPr id="3711" name="Google Shape;3711;p129"/>
          <p:cNvSpPr/>
          <p:nvPr/>
        </p:nvSpPr>
        <p:spPr>
          <a:xfrm>
            <a:off x="4440816" y="9014665"/>
            <a:ext cx="1274696"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Use this time to make last-minute project edits and to prepare for the hackathon showcase.</a:t>
            </a:r>
            <a:endParaRPr sz="1100">
              <a:solidFill>
                <a:schemeClr val="dk1"/>
              </a:solidFill>
              <a:latin typeface="PT Sans Narrow"/>
              <a:ea typeface="PT Sans Narrow"/>
              <a:cs typeface="PT Sans Narrow"/>
              <a:sym typeface="PT Sans Narrow"/>
            </a:endParaRPr>
          </a:p>
        </p:txBody>
      </p:sp>
      <p:grpSp>
        <p:nvGrpSpPr>
          <p:cNvPr id="3712" name="Google Shape;3712;p129"/>
          <p:cNvGrpSpPr/>
          <p:nvPr/>
        </p:nvGrpSpPr>
        <p:grpSpPr>
          <a:xfrm>
            <a:off x="5568884" y="6121871"/>
            <a:ext cx="1013375" cy="1038221"/>
            <a:chOff x="6340950" y="3381425"/>
            <a:chExt cx="1447683" cy="1483175"/>
          </a:xfrm>
        </p:grpSpPr>
        <p:sp>
          <p:nvSpPr>
            <p:cNvPr id="3713" name="Google Shape;3713;p129"/>
            <p:cNvSpPr/>
            <p:nvPr/>
          </p:nvSpPr>
          <p:spPr>
            <a:xfrm rot="8075815">
              <a:off x="6576118" y="3696000"/>
              <a:ext cx="968114" cy="968114"/>
            </a:xfrm>
            <a:prstGeom prst="teardrop">
              <a:avLst>
                <a:gd fmla="val 10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PT Sans Narrow"/>
                <a:ea typeface="PT Sans Narrow"/>
                <a:cs typeface="PT Sans Narrow"/>
                <a:sym typeface="PT Sans Narrow"/>
              </a:endParaRPr>
            </a:p>
          </p:txBody>
        </p:sp>
        <p:grpSp>
          <p:nvGrpSpPr>
            <p:cNvPr id="3714" name="Google Shape;3714;p129"/>
            <p:cNvGrpSpPr/>
            <p:nvPr/>
          </p:nvGrpSpPr>
          <p:grpSpPr>
            <a:xfrm>
              <a:off x="6340950" y="3381425"/>
              <a:ext cx="1447683" cy="1447682"/>
              <a:chOff x="3740862" y="3633478"/>
              <a:chExt cx="1723683" cy="1723683"/>
            </a:xfrm>
          </p:grpSpPr>
          <p:sp>
            <p:nvSpPr>
              <p:cNvPr id="3715" name="Google Shape;3715;p129"/>
              <p:cNvSpPr/>
              <p:nvPr/>
            </p:nvSpPr>
            <p:spPr>
              <a:xfrm rot="8075815">
                <a:off x="3993274" y="3885890"/>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lt1"/>
                  </a:solidFill>
                  <a:latin typeface="PT Sans Narrow"/>
                  <a:ea typeface="PT Sans Narrow"/>
                  <a:cs typeface="PT Sans Narrow"/>
                  <a:sym typeface="PT Sans Narrow"/>
                </a:endParaRPr>
              </a:p>
            </p:txBody>
          </p:sp>
          <p:sp>
            <p:nvSpPr>
              <p:cNvPr id="3716" name="Google Shape;3716;p129"/>
              <p:cNvSpPr txBox="1"/>
              <p:nvPr/>
            </p:nvSpPr>
            <p:spPr>
              <a:xfrm>
                <a:off x="3958407" y="4030515"/>
                <a:ext cx="1288590" cy="7329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DESIGN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SPRINT</a:t>
                </a:r>
                <a:endParaRPr b="1">
                  <a:latin typeface="PT Sans Narrow"/>
                  <a:ea typeface="PT Sans Narrow"/>
                  <a:cs typeface="PT Sans Narrow"/>
                  <a:sym typeface="PT Sans Narrow"/>
                </a:endParaRPr>
              </a:p>
            </p:txBody>
          </p:sp>
        </p:grpSp>
      </p:grpSp>
      <p:sp>
        <p:nvSpPr>
          <p:cNvPr id="3717" name="Google Shape;3717;p129"/>
          <p:cNvSpPr/>
          <p:nvPr/>
        </p:nvSpPr>
        <p:spPr>
          <a:xfrm>
            <a:off x="5679004" y="7172794"/>
            <a:ext cx="809432"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Final round of design!</a:t>
            </a:r>
            <a:endParaRPr sz="1100">
              <a:solidFill>
                <a:schemeClr val="dk1"/>
              </a:solidFill>
              <a:latin typeface="PT Sans Narrow"/>
              <a:ea typeface="PT Sans Narrow"/>
              <a:cs typeface="PT Sans Narrow"/>
              <a:sym typeface="PT Sans Narrow"/>
            </a:endParaRPr>
          </a:p>
        </p:txBody>
      </p:sp>
      <p:grpSp>
        <p:nvGrpSpPr>
          <p:cNvPr id="3718" name="Google Shape;3718;p129"/>
          <p:cNvGrpSpPr/>
          <p:nvPr/>
        </p:nvGrpSpPr>
        <p:grpSpPr>
          <a:xfrm>
            <a:off x="3777073" y="6213807"/>
            <a:ext cx="1013376" cy="1035051"/>
            <a:chOff x="6336413" y="3385964"/>
            <a:chExt cx="1447683" cy="1478636"/>
          </a:xfrm>
        </p:grpSpPr>
        <p:sp>
          <p:nvSpPr>
            <p:cNvPr id="3719" name="Google Shape;3719;p129"/>
            <p:cNvSpPr/>
            <p:nvPr/>
          </p:nvSpPr>
          <p:spPr>
            <a:xfrm rot="8075815">
              <a:off x="6576118" y="3696000"/>
              <a:ext cx="968114" cy="968114"/>
            </a:xfrm>
            <a:prstGeom prst="teardrop">
              <a:avLst>
                <a:gd fmla="val 100000" name="adj"/>
              </a:avLst>
            </a:prstGeom>
            <a:solidFill>
              <a:srgbClr val="FFFFFF"/>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PT Sans Narrow"/>
                <a:ea typeface="PT Sans Narrow"/>
                <a:cs typeface="PT Sans Narrow"/>
                <a:sym typeface="PT Sans Narrow"/>
              </a:endParaRPr>
            </a:p>
          </p:txBody>
        </p:sp>
        <p:grpSp>
          <p:nvGrpSpPr>
            <p:cNvPr id="3720" name="Google Shape;3720;p129"/>
            <p:cNvGrpSpPr/>
            <p:nvPr/>
          </p:nvGrpSpPr>
          <p:grpSpPr>
            <a:xfrm>
              <a:off x="6336413" y="3385964"/>
              <a:ext cx="1447683" cy="1447682"/>
              <a:chOff x="3735460" y="3638882"/>
              <a:chExt cx="1723683" cy="1723683"/>
            </a:xfrm>
          </p:grpSpPr>
          <p:sp>
            <p:nvSpPr>
              <p:cNvPr id="3721" name="Google Shape;3721;p129"/>
              <p:cNvSpPr/>
              <p:nvPr/>
            </p:nvSpPr>
            <p:spPr>
              <a:xfrm rot="8075815">
                <a:off x="3987872" y="3891294"/>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lt1"/>
                  </a:solidFill>
                  <a:latin typeface="PT Sans Narrow"/>
                  <a:ea typeface="PT Sans Narrow"/>
                  <a:cs typeface="PT Sans Narrow"/>
                  <a:sym typeface="PT Sans Narrow"/>
                </a:endParaRPr>
              </a:p>
            </p:txBody>
          </p:sp>
          <p:sp>
            <p:nvSpPr>
              <p:cNvPr id="3722" name="Google Shape;3722;p129"/>
              <p:cNvSpPr txBox="1"/>
              <p:nvPr/>
            </p:nvSpPr>
            <p:spPr>
              <a:xfrm>
                <a:off x="3953005" y="4035918"/>
                <a:ext cx="1288590" cy="7329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PROJECT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CHECK-IN</a:t>
                </a:r>
                <a:endParaRPr b="1">
                  <a:latin typeface="PT Sans Narrow"/>
                  <a:ea typeface="PT Sans Narrow"/>
                  <a:cs typeface="PT Sans Narrow"/>
                  <a:sym typeface="PT Sans Narrow"/>
                </a:endParaRPr>
              </a:p>
            </p:txBody>
          </p:sp>
        </p:grpSp>
      </p:grpSp>
      <p:sp>
        <p:nvSpPr>
          <p:cNvPr id="3723" name="Google Shape;3723;p129"/>
          <p:cNvSpPr/>
          <p:nvPr/>
        </p:nvSpPr>
        <p:spPr>
          <a:xfrm>
            <a:off x="3644324" y="7259734"/>
            <a:ext cx="1278874"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Take a moment to reflect on your project feedback and regroup before continuing.</a:t>
            </a:r>
            <a:endParaRPr>
              <a:latin typeface="PT Sans Narrow"/>
              <a:ea typeface="PT Sans Narrow"/>
              <a:cs typeface="PT Sans Narrow"/>
              <a:sym typeface="PT Sans Narrow"/>
            </a:endParaRPr>
          </a:p>
        </p:txBody>
      </p:sp>
      <p:grpSp>
        <p:nvGrpSpPr>
          <p:cNvPr id="3724" name="Google Shape;3724;p129"/>
          <p:cNvGrpSpPr/>
          <p:nvPr/>
        </p:nvGrpSpPr>
        <p:grpSpPr>
          <a:xfrm>
            <a:off x="1305213" y="4519070"/>
            <a:ext cx="1013376" cy="1035051"/>
            <a:chOff x="6336413" y="3385964"/>
            <a:chExt cx="1447683" cy="1478636"/>
          </a:xfrm>
        </p:grpSpPr>
        <p:sp>
          <p:nvSpPr>
            <p:cNvPr id="3725" name="Google Shape;3725;p129"/>
            <p:cNvSpPr/>
            <p:nvPr/>
          </p:nvSpPr>
          <p:spPr>
            <a:xfrm rot="8075815">
              <a:off x="6576118" y="3696000"/>
              <a:ext cx="968114" cy="968114"/>
            </a:xfrm>
            <a:prstGeom prst="teardrop">
              <a:avLst>
                <a:gd fmla="val 100000" name="adj"/>
              </a:avLst>
            </a:prstGeom>
            <a:solidFill>
              <a:srgbClr val="FFFFFF"/>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PT Sans Narrow"/>
                <a:ea typeface="PT Sans Narrow"/>
                <a:cs typeface="PT Sans Narrow"/>
                <a:sym typeface="PT Sans Narrow"/>
              </a:endParaRPr>
            </a:p>
          </p:txBody>
        </p:sp>
        <p:grpSp>
          <p:nvGrpSpPr>
            <p:cNvPr id="3726" name="Google Shape;3726;p129"/>
            <p:cNvGrpSpPr/>
            <p:nvPr/>
          </p:nvGrpSpPr>
          <p:grpSpPr>
            <a:xfrm>
              <a:off x="6336413" y="3385964"/>
              <a:ext cx="1447683" cy="1447682"/>
              <a:chOff x="3735460" y="3638882"/>
              <a:chExt cx="1723683" cy="1723683"/>
            </a:xfrm>
          </p:grpSpPr>
          <p:sp>
            <p:nvSpPr>
              <p:cNvPr id="3727" name="Google Shape;3727;p129"/>
              <p:cNvSpPr/>
              <p:nvPr/>
            </p:nvSpPr>
            <p:spPr>
              <a:xfrm rot="8075815">
                <a:off x="3987872" y="3891294"/>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lt1"/>
                  </a:solidFill>
                  <a:latin typeface="PT Sans Narrow"/>
                  <a:ea typeface="PT Sans Narrow"/>
                  <a:cs typeface="PT Sans Narrow"/>
                  <a:sym typeface="PT Sans Narrow"/>
                </a:endParaRPr>
              </a:p>
            </p:txBody>
          </p:sp>
          <p:sp>
            <p:nvSpPr>
              <p:cNvPr id="3728" name="Google Shape;3728;p129"/>
              <p:cNvSpPr txBox="1"/>
              <p:nvPr/>
            </p:nvSpPr>
            <p:spPr>
              <a:xfrm>
                <a:off x="3953005" y="4035918"/>
                <a:ext cx="1288590" cy="7329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DESIGN</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SPRINT</a:t>
                </a:r>
                <a:endParaRPr b="1">
                  <a:latin typeface="PT Sans Narrow"/>
                  <a:ea typeface="PT Sans Narrow"/>
                  <a:cs typeface="PT Sans Narrow"/>
                  <a:sym typeface="PT Sans Narrow"/>
                </a:endParaRPr>
              </a:p>
            </p:txBody>
          </p:sp>
        </p:grpSp>
      </p:grpSp>
      <p:sp>
        <p:nvSpPr>
          <p:cNvPr id="3729" name="Google Shape;3729;p129"/>
          <p:cNvSpPr/>
          <p:nvPr/>
        </p:nvSpPr>
        <p:spPr>
          <a:xfrm>
            <a:off x="1250866" y="5564997"/>
            <a:ext cx="1122070" cy="93871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Keep making progress with your project as you move into the second round of design.</a:t>
            </a:r>
            <a:endParaRPr sz="1100">
              <a:solidFill>
                <a:schemeClr val="dk1"/>
              </a:solidFill>
              <a:latin typeface="PT Sans Narrow"/>
              <a:ea typeface="PT Sans Narrow"/>
              <a:cs typeface="PT Sans Narrow"/>
              <a:sym typeface="PT Sans Narrow"/>
            </a:endParaRPr>
          </a:p>
        </p:txBody>
      </p:sp>
      <p:grpSp>
        <p:nvGrpSpPr>
          <p:cNvPr id="3730" name="Google Shape;3730;p129"/>
          <p:cNvGrpSpPr/>
          <p:nvPr/>
        </p:nvGrpSpPr>
        <p:grpSpPr>
          <a:xfrm>
            <a:off x="2013325" y="6452731"/>
            <a:ext cx="986736" cy="1011589"/>
            <a:chOff x="1681799" y="2047664"/>
            <a:chExt cx="1409627" cy="1445130"/>
          </a:xfrm>
        </p:grpSpPr>
        <p:grpSp>
          <p:nvGrpSpPr>
            <p:cNvPr id="3731" name="Google Shape;3731;p129"/>
            <p:cNvGrpSpPr/>
            <p:nvPr/>
          </p:nvGrpSpPr>
          <p:grpSpPr>
            <a:xfrm>
              <a:off x="1681799" y="2047664"/>
              <a:ext cx="1409627" cy="1445130"/>
              <a:chOff x="2189125" y="7619219"/>
              <a:chExt cx="1409627" cy="1445130"/>
            </a:xfrm>
          </p:grpSpPr>
          <p:sp>
            <p:nvSpPr>
              <p:cNvPr id="3732" name="Google Shape;3732;p129"/>
              <p:cNvSpPr/>
              <p:nvPr/>
            </p:nvSpPr>
            <p:spPr>
              <a:xfrm rot="8075815">
                <a:off x="2410622" y="7895749"/>
                <a:ext cx="968114" cy="968114"/>
              </a:xfrm>
              <a:prstGeom prst="teardrop">
                <a:avLst>
                  <a:gd fmla="val 10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lt1"/>
                  </a:solidFill>
                  <a:latin typeface="PT Sans Narrow"/>
                  <a:ea typeface="PT Sans Narrow"/>
                  <a:cs typeface="PT Sans Narrow"/>
                  <a:sym typeface="PT Sans Narrow"/>
                </a:endParaRPr>
              </a:p>
            </p:txBody>
          </p:sp>
          <p:grpSp>
            <p:nvGrpSpPr>
              <p:cNvPr id="3733" name="Google Shape;3733;p129"/>
              <p:cNvGrpSpPr/>
              <p:nvPr/>
            </p:nvGrpSpPr>
            <p:grpSpPr>
              <a:xfrm>
                <a:off x="2189125" y="7619219"/>
                <a:ext cx="1409627" cy="1409626"/>
                <a:chOff x="932926" y="6362462"/>
                <a:chExt cx="1723683" cy="1723683"/>
              </a:xfrm>
            </p:grpSpPr>
            <p:sp>
              <p:nvSpPr>
                <p:cNvPr id="3734" name="Google Shape;3734;p129"/>
                <p:cNvSpPr/>
                <p:nvPr/>
              </p:nvSpPr>
              <p:spPr>
                <a:xfrm rot="8075815">
                  <a:off x="1185339" y="6614875"/>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EA6A09"/>
                    </a:solidFill>
                    <a:latin typeface="PT Sans Narrow"/>
                    <a:ea typeface="PT Sans Narrow"/>
                    <a:cs typeface="PT Sans Narrow"/>
                    <a:sym typeface="PT Sans Narrow"/>
                  </a:endParaRPr>
                </a:p>
              </p:txBody>
            </p:sp>
            <p:sp>
              <p:nvSpPr>
                <p:cNvPr id="3735" name="Google Shape;3735;p129"/>
                <p:cNvSpPr txBox="1"/>
                <p:nvPr/>
              </p:nvSpPr>
              <p:spPr>
                <a:xfrm>
                  <a:off x="1150472" y="6744023"/>
                  <a:ext cx="1288590" cy="7526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PT Sans Narrow"/>
                      <a:ea typeface="PT Sans Narrow"/>
                      <a:cs typeface="PT Sans Narrow"/>
                      <a:sym typeface="PT Sans Narrow"/>
                    </a:rPr>
                    <a:t>UNFOCUS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100">
                      <a:solidFill>
                        <a:schemeClr val="lt1"/>
                      </a:solidFill>
                      <a:latin typeface="PT Sans Narrow"/>
                      <a:ea typeface="PT Sans Narrow"/>
                      <a:cs typeface="PT Sans Narrow"/>
                      <a:sym typeface="PT Sans Narrow"/>
                    </a:rPr>
                    <a:t>GROUP</a:t>
                  </a:r>
                  <a:endParaRPr b="1">
                    <a:latin typeface="PT Sans Narrow"/>
                    <a:ea typeface="PT Sans Narrow"/>
                    <a:cs typeface="PT Sans Narrow"/>
                    <a:sym typeface="PT Sans Narrow"/>
                  </a:endParaRPr>
                </a:p>
              </p:txBody>
            </p:sp>
          </p:grpSp>
        </p:grpSp>
        <p:sp>
          <p:nvSpPr>
            <p:cNvPr id="3736" name="Google Shape;3736;p129"/>
            <p:cNvSpPr/>
            <p:nvPr/>
          </p:nvSpPr>
          <p:spPr>
            <a:xfrm>
              <a:off x="2243833" y="2971381"/>
              <a:ext cx="285558" cy="214129"/>
            </a:xfrm>
            <a:prstGeom prst="wedgeEllipseCallout">
              <a:avLst>
                <a:gd fmla="val -24354" name="adj1"/>
                <a:gd fmla="val 64848" name="adj2"/>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dk1"/>
                </a:solidFill>
                <a:latin typeface="PT Sans Narrow"/>
                <a:ea typeface="PT Sans Narrow"/>
                <a:cs typeface="PT Sans Narrow"/>
                <a:sym typeface="PT Sans Narrow"/>
              </a:endParaRPr>
            </a:p>
          </p:txBody>
        </p:sp>
      </p:grpSp>
      <p:sp>
        <p:nvSpPr>
          <p:cNvPr id="3737" name="Google Shape;3737;p129"/>
          <p:cNvSpPr/>
          <p:nvPr/>
        </p:nvSpPr>
        <p:spPr>
          <a:xfrm>
            <a:off x="1896797" y="7474901"/>
            <a:ext cx="1219794" cy="6001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Formulate and share project feedback with your critique group.</a:t>
            </a:r>
            <a:endParaRPr sz="1100">
              <a:solidFill>
                <a:schemeClr val="dk1"/>
              </a:solidFill>
              <a:latin typeface="PT Sans Narrow"/>
              <a:ea typeface="PT Sans Narrow"/>
              <a:cs typeface="PT Sans Narrow"/>
              <a:sym typeface="PT Sans Narrow"/>
            </a:endParaRPr>
          </a:p>
        </p:txBody>
      </p:sp>
      <p:grpSp>
        <p:nvGrpSpPr>
          <p:cNvPr id="3738" name="Google Shape;3738;p129"/>
          <p:cNvGrpSpPr/>
          <p:nvPr/>
        </p:nvGrpSpPr>
        <p:grpSpPr>
          <a:xfrm>
            <a:off x="1187761" y="8012447"/>
            <a:ext cx="986736" cy="1011589"/>
            <a:chOff x="1681799" y="2047664"/>
            <a:chExt cx="1409627" cy="1445130"/>
          </a:xfrm>
        </p:grpSpPr>
        <p:grpSp>
          <p:nvGrpSpPr>
            <p:cNvPr id="3739" name="Google Shape;3739;p129"/>
            <p:cNvGrpSpPr/>
            <p:nvPr/>
          </p:nvGrpSpPr>
          <p:grpSpPr>
            <a:xfrm>
              <a:off x="1681799" y="2047664"/>
              <a:ext cx="1409627" cy="1445130"/>
              <a:chOff x="2189125" y="7619219"/>
              <a:chExt cx="1409627" cy="1445130"/>
            </a:xfrm>
          </p:grpSpPr>
          <p:sp>
            <p:nvSpPr>
              <p:cNvPr id="3740" name="Google Shape;3740;p129"/>
              <p:cNvSpPr/>
              <p:nvPr/>
            </p:nvSpPr>
            <p:spPr>
              <a:xfrm rot="8075815">
                <a:off x="2410622" y="7895749"/>
                <a:ext cx="968114" cy="968114"/>
              </a:xfrm>
              <a:prstGeom prst="teardrop">
                <a:avLst>
                  <a:gd fmla="val 10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grpSp>
            <p:nvGrpSpPr>
              <p:cNvPr id="3741" name="Google Shape;3741;p129"/>
              <p:cNvGrpSpPr/>
              <p:nvPr/>
            </p:nvGrpSpPr>
            <p:grpSpPr>
              <a:xfrm>
                <a:off x="2189125" y="7619219"/>
                <a:ext cx="1409627" cy="1409626"/>
                <a:chOff x="932926" y="6362462"/>
                <a:chExt cx="1723683" cy="1723683"/>
              </a:xfrm>
            </p:grpSpPr>
            <p:sp>
              <p:nvSpPr>
                <p:cNvPr id="3742" name="Google Shape;3742;p129"/>
                <p:cNvSpPr/>
                <p:nvPr/>
              </p:nvSpPr>
              <p:spPr>
                <a:xfrm rot="8075815">
                  <a:off x="1185339" y="6614875"/>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EA6A09"/>
                    </a:solidFill>
                    <a:latin typeface="Calibri"/>
                    <a:ea typeface="Calibri"/>
                    <a:cs typeface="Calibri"/>
                    <a:sym typeface="Calibri"/>
                  </a:endParaRPr>
                </a:p>
              </p:txBody>
            </p:sp>
            <p:sp>
              <p:nvSpPr>
                <p:cNvPr id="3743" name="Google Shape;3743;p129"/>
                <p:cNvSpPr txBox="1"/>
                <p:nvPr/>
              </p:nvSpPr>
              <p:spPr>
                <a:xfrm>
                  <a:off x="1150472" y="6899970"/>
                  <a:ext cx="1288590" cy="45699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PT Sans Narrow"/>
                      <a:ea typeface="PT Sans Narrow"/>
                      <a:cs typeface="PT Sans Narrow"/>
                      <a:sym typeface="PT Sans Narrow"/>
                    </a:rPr>
                    <a:t>SHOWCASE</a:t>
                  </a:r>
                  <a:endParaRPr b="1" sz="1000">
                    <a:latin typeface="PT Sans Narrow"/>
                    <a:ea typeface="PT Sans Narrow"/>
                    <a:cs typeface="PT Sans Narrow"/>
                    <a:sym typeface="PT Sans Narrow"/>
                  </a:endParaRPr>
                </a:p>
              </p:txBody>
            </p:sp>
          </p:grpSp>
        </p:grpSp>
        <p:sp>
          <p:nvSpPr>
            <p:cNvPr id="3744" name="Google Shape;3744;p129"/>
            <p:cNvSpPr/>
            <p:nvPr/>
          </p:nvSpPr>
          <p:spPr>
            <a:xfrm>
              <a:off x="2243833" y="2927973"/>
              <a:ext cx="285558" cy="214129"/>
            </a:xfrm>
            <a:prstGeom prst="wedgeEllipseCallout">
              <a:avLst>
                <a:gd fmla="val -24354" name="adj1"/>
                <a:gd fmla="val 64848" name="adj2"/>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dk1"/>
                </a:solidFill>
                <a:latin typeface="Calibri"/>
                <a:ea typeface="Calibri"/>
                <a:cs typeface="Calibri"/>
                <a:sym typeface="Calibri"/>
              </a:endParaRPr>
            </a:p>
          </p:txBody>
        </p:sp>
      </p:grpSp>
      <p:sp>
        <p:nvSpPr>
          <p:cNvPr id="3745" name="Google Shape;3745;p129"/>
          <p:cNvSpPr/>
          <p:nvPr/>
        </p:nvSpPr>
        <p:spPr>
          <a:xfrm>
            <a:off x="1071233" y="8990821"/>
            <a:ext cx="1219794" cy="6001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An event to celebrate all of your hard work and finished projects!</a:t>
            </a:r>
            <a:endParaRPr>
              <a:latin typeface="PT Sans Narrow"/>
              <a:ea typeface="PT Sans Narrow"/>
              <a:cs typeface="PT Sans Narrow"/>
              <a:sym typeface="PT Sans Narrow"/>
            </a:endParaRPr>
          </a:p>
        </p:txBody>
      </p:sp>
      <p:sp>
        <p:nvSpPr>
          <p:cNvPr id="3746" name="Google Shape;3746;p129"/>
          <p:cNvSpPr/>
          <p:nvPr/>
        </p:nvSpPr>
        <p:spPr>
          <a:xfrm>
            <a:off x="5030316" y="3532170"/>
            <a:ext cx="1226752" cy="6001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Dive into your project creation with this open-ended design sprint.</a:t>
            </a:r>
            <a:endParaRPr sz="1100">
              <a:solidFill>
                <a:schemeClr val="dk1"/>
              </a:solidFill>
              <a:latin typeface="PT Sans Narrow"/>
              <a:ea typeface="PT Sans Narrow"/>
              <a:cs typeface="PT Sans Narrow"/>
              <a:sym typeface="PT Sans Narrow"/>
            </a:endParaRPr>
          </a:p>
        </p:txBody>
      </p:sp>
      <p:grpSp>
        <p:nvGrpSpPr>
          <p:cNvPr id="3747" name="Google Shape;3747;p129"/>
          <p:cNvGrpSpPr/>
          <p:nvPr/>
        </p:nvGrpSpPr>
        <p:grpSpPr>
          <a:xfrm>
            <a:off x="5137003" y="2483864"/>
            <a:ext cx="1013376" cy="1013376"/>
            <a:chOff x="5349110" y="2712464"/>
            <a:chExt cx="1013376" cy="1013376"/>
          </a:xfrm>
        </p:grpSpPr>
        <p:sp>
          <p:nvSpPr>
            <p:cNvPr id="3748" name="Google Shape;3748;p129"/>
            <p:cNvSpPr/>
            <p:nvPr/>
          </p:nvSpPr>
          <p:spPr>
            <a:xfrm rot="8075815">
              <a:off x="5497507" y="2860861"/>
              <a:ext cx="716583" cy="716583"/>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lt1"/>
                </a:solidFill>
                <a:latin typeface="PT Sans Narrow"/>
                <a:ea typeface="PT Sans Narrow"/>
                <a:cs typeface="PT Sans Narrow"/>
                <a:sym typeface="PT Sans Narrow"/>
              </a:endParaRPr>
            </a:p>
          </p:txBody>
        </p:sp>
        <p:sp>
          <p:nvSpPr>
            <p:cNvPr id="3749" name="Google Shape;3749;p129"/>
            <p:cNvSpPr txBox="1"/>
            <p:nvPr/>
          </p:nvSpPr>
          <p:spPr>
            <a:xfrm>
              <a:off x="5477008" y="2945888"/>
              <a:ext cx="757579" cy="430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DESIGN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SPRINT</a:t>
              </a:r>
              <a:endParaRPr b="1">
                <a:latin typeface="PT Sans Narrow"/>
                <a:ea typeface="PT Sans Narrow"/>
                <a:cs typeface="PT Sans Narrow"/>
                <a:sym typeface="PT Sans Narrow"/>
              </a:endParaRPr>
            </a:p>
          </p:txBody>
        </p:sp>
        <p:sp>
          <p:nvSpPr>
            <p:cNvPr id="3750" name="Google Shape;3750;p129"/>
            <p:cNvSpPr/>
            <p:nvPr/>
          </p:nvSpPr>
          <p:spPr>
            <a:xfrm>
              <a:off x="5746069" y="3359678"/>
              <a:ext cx="219456" cy="215366"/>
            </a:xfrm>
            <a:prstGeom prst="star5">
              <a:avLst>
                <a:gd fmla="val 23368" name="adj"/>
                <a:gd fmla="val 105146" name="hf"/>
                <a:gd fmla="val 110557" name="vf"/>
              </a:avLst>
            </a:pr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PT Sans Narrow"/>
                <a:ea typeface="PT Sans Narrow"/>
                <a:cs typeface="PT Sans Narrow"/>
                <a:sym typeface="PT Sans Narrow"/>
              </a:endParaRPr>
            </a:p>
          </p:txBody>
        </p:sp>
      </p:grpSp>
      <p:sp>
        <p:nvSpPr>
          <p:cNvPr id="3751" name="Google Shape;3751;p129"/>
          <p:cNvSpPr/>
          <p:nvPr/>
        </p:nvSpPr>
        <p:spPr>
          <a:xfrm>
            <a:off x="1705112" y="5165562"/>
            <a:ext cx="219456" cy="215366"/>
          </a:xfrm>
          <a:prstGeom prst="star5">
            <a:avLst>
              <a:gd fmla="val 23368" name="adj"/>
              <a:gd fmla="val 105146" name="hf"/>
              <a:gd fmla="val 110557" name="vf"/>
            </a:avLst>
          </a:pr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2" name="Google Shape;3752;p129"/>
          <p:cNvSpPr/>
          <p:nvPr/>
        </p:nvSpPr>
        <p:spPr>
          <a:xfrm>
            <a:off x="5963409" y="6773620"/>
            <a:ext cx="219456" cy="215366"/>
          </a:xfrm>
          <a:prstGeom prst="star5">
            <a:avLst>
              <a:gd fmla="val 23368" name="adj"/>
              <a:gd fmla="val 105146" name="hf"/>
              <a:gd fmla="val 110557" name="vf"/>
            </a:avLst>
          </a:pr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3" name="Google Shape;3753;p129"/>
          <p:cNvSpPr/>
          <p:nvPr/>
        </p:nvSpPr>
        <p:spPr>
          <a:xfrm>
            <a:off x="4952388" y="8681149"/>
            <a:ext cx="219456" cy="215366"/>
          </a:xfrm>
          <a:prstGeom prst="star5">
            <a:avLst>
              <a:gd fmla="val 23368" name="adj"/>
              <a:gd fmla="val 105146" name="hf"/>
              <a:gd fmla="val 110557" name="vf"/>
            </a:avLst>
          </a:pr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4" name="Google Shape;3754;p129"/>
          <p:cNvSpPr/>
          <p:nvPr/>
        </p:nvSpPr>
        <p:spPr>
          <a:xfrm>
            <a:off x="2527132" y="3218849"/>
            <a:ext cx="151554" cy="214518"/>
          </a:xfrm>
          <a:custGeom>
            <a:rect b="b" l="l" r="r" t="t"/>
            <a:pathLst>
              <a:path extrusionOk="0" h="120000" w="120000">
                <a:moveTo>
                  <a:pt x="84013" y="119719"/>
                </a:moveTo>
                <a:cubicBezTo>
                  <a:pt x="72884" y="119931"/>
                  <a:pt x="44761" y="120058"/>
                  <a:pt x="35187" y="119973"/>
                </a:cubicBezTo>
                <a:cubicBezTo>
                  <a:pt x="25613" y="119888"/>
                  <a:pt x="23100" y="90508"/>
                  <a:pt x="17236" y="77615"/>
                </a:cubicBezTo>
                <a:cubicBezTo>
                  <a:pt x="11372" y="64721"/>
                  <a:pt x="242" y="57830"/>
                  <a:pt x="3" y="42612"/>
                </a:cubicBezTo>
                <a:cubicBezTo>
                  <a:pt x="-236" y="27393"/>
                  <a:pt x="13047" y="-84"/>
                  <a:pt x="58882" y="0"/>
                </a:cubicBezTo>
                <a:cubicBezTo>
                  <a:pt x="104717" y="84"/>
                  <a:pt x="118838" y="25871"/>
                  <a:pt x="119915" y="41597"/>
                </a:cubicBezTo>
                <a:cubicBezTo>
                  <a:pt x="120993" y="57323"/>
                  <a:pt x="111538" y="65355"/>
                  <a:pt x="101964" y="79136"/>
                </a:cubicBezTo>
                <a:cubicBezTo>
                  <a:pt x="92391" y="92918"/>
                  <a:pt x="95143" y="119508"/>
                  <a:pt x="84013" y="119719"/>
                </a:cubicBezTo>
                <a:close/>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55" name="Google Shape;3755;p129"/>
          <p:cNvSpPr/>
          <p:nvPr/>
        </p:nvSpPr>
        <p:spPr>
          <a:xfrm>
            <a:off x="2568631" y="3312737"/>
            <a:ext cx="68556" cy="120630"/>
          </a:xfrm>
          <a:custGeom>
            <a:rect b="b" l="l" r="r" t="t"/>
            <a:pathLst>
              <a:path extrusionOk="0" h="120000" w="120000">
                <a:moveTo>
                  <a:pt x="56392" y="120000"/>
                </a:moveTo>
                <a:cubicBezTo>
                  <a:pt x="55400" y="91470"/>
                  <a:pt x="57120" y="66681"/>
                  <a:pt x="53548" y="49484"/>
                </a:cubicBezTo>
                <a:cubicBezTo>
                  <a:pt x="49976" y="32288"/>
                  <a:pt x="41863" y="23730"/>
                  <a:pt x="34963" y="16820"/>
                </a:cubicBezTo>
                <a:cubicBezTo>
                  <a:pt x="28062" y="9910"/>
                  <a:pt x="17006" y="3589"/>
                  <a:pt x="7185" y="8363"/>
                </a:cubicBezTo>
                <a:cubicBezTo>
                  <a:pt x="-2636" y="13137"/>
                  <a:pt x="-1269" y="24463"/>
                  <a:pt x="4605" y="31931"/>
                </a:cubicBezTo>
                <a:cubicBezTo>
                  <a:pt x="10480" y="39398"/>
                  <a:pt x="31457" y="52210"/>
                  <a:pt x="47595" y="52266"/>
                </a:cubicBezTo>
                <a:cubicBezTo>
                  <a:pt x="63733" y="52322"/>
                  <a:pt x="90112" y="40488"/>
                  <a:pt x="101432" y="32269"/>
                </a:cubicBezTo>
                <a:cubicBezTo>
                  <a:pt x="112753" y="24050"/>
                  <a:pt x="127558" y="10092"/>
                  <a:pt x="115520" y="2950"/>
                </a:cubicBezTo>
                <a:cubicBezTo>
                  <a:pt x="103483" y="-4190"/>
                  <a:pt x="86254" y="2856"/>
                  <a:pt x="78019" y="11069"/>
                </a:cubicBezTo>
                <a:cubicBezTo>
                  <a:pt x="69785" y="19282"/>
                  <a:pt x="63237" y="33810"/>
                  <a:pt x="59170" y="40050"/>
                </a:cubicBezTo>
                <a:cubicBezTo>
                  <a:pt x="55102" y="46289"/>
                  <a:pt x="53614" y="48554"/>
                  <a:pt x="53614" y="48507"/>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756" name="Google Shape;3756;p129"/>
          <p:cNvCxnSpPr/>
          <p:nvPr/>
        </p:nvCxnSpPr>
        <p:spPr>
          <a:xfrm>
            <a:off x="2575703" y="3446485"/>
            <a:ext cx="54411" cy="0"/>
          </a:xfrm>
          <a:prstGeom prst="straightConnector1">
            <a:avLst/>
          </a:prstGeom>
          <a:noFill/>
          <a:ln cap="rnd" cmpd="sng" w="12700">
            <a:solidFill>
              <a:schemeClr val="lt1"/>
            </a:solidFill>
            <a:prstDash val="solid"/>
            <a:round/>
            <a:headEnd len="sm" w="sm" type="none"/>
            <a:tailEnd len="sm" w="sm" type="none"/>
          </a:ln>
        </p:spPr>
      </p:cxnSp>
      <p:cxnSp>
        <p:nvCxnSpPr>
          <p:cNvPr id="3757" name="Google Shape;3757;p129"/>
          <p:cNvCxnSpPr/>
          <p:nvPr/>
        </p:nvCxnSpPr>
        <p:spPr>
          <a:xfrm>
            <a:off x="2575703" y="3459937"/>
            <a:ext cx="54411" cy="0"/>
          </a:xfrm>
          <a:prstGeom prst="straightConnector1">
            <a:avLst/>
          </a:prstGeom>
          <a:noFill/>
          <a:ln cap="rnd" cmpd="sng" w="12700">
            <a:solidFill>
              <a:schemeClr val="lt1"/>
            </a:solidFill>
            <a:prstDash val="solid"/>
            <a:round/>
            <a:headEnd len="sm" w="sm" type="none"/>
            <a:tailEnd len="sm" w="sm" type="none"/>
          </a:ln>
        </p:spPr>
      </p:cxnSp>
      <p:cxnSp>
        <p:nvCxnSpPr>
          <p:cNvPr id="3758" name="Google Shape;3758;p129"/>
          <p:cNvCxnSpPr/>
          <p:nvPr/>
        </p:nvCxnSpPr>
        <p:spPr>
          <a:xfrm>
            <a:off x="2575703" y="3473615"/>
            <a:ext cx="54411" cy="0"/>
          </a:xfrm>
          <a:prstGeom prst="straightConnector1">
            <a:avLst/>
          </a:prstGeom>
          <a:noFill/>
          <a:ln cap="rnd" cmpd="sng" w="12700">
            <a:solidFill>
              <a:schemeClr val="lt1"/>
            </a:solidFill>
            <a:prstDash val="solid"/>
            <a:round/>
            <a:headEnd len="sm" w="sm" type="none"/>
            <a:tailEnd len="sm" w="sm" type="none"/>
          </a:ln>
        </p:spPr>
      </p:cxnSp>
      <p:cxnSp>
        <p:nvCxnSpPr>
          <p:cNvPr id="3759" name="Google Shape;3759;p129"/>
          <p:cNvCxnSpPr/>
          <p:nvPr/>
        </p:nvCxnSpPr>
        <p:spPr>
          <a:xfrm>
            <a:off x="2580536" y="3451896"/>
            <a:ext cx="41376" cy="0"/>
          </a:xfrm>
          <a:prstGeom prst="straightConnector1">
            <a:avLst/>
          </a:prstGeom>
          <a:noFill/>
          <a:ln cap="rnd" cmpd="sng" w="9525">
            <a:solidFill>
              <a:srgbClr val="E36C09"/>
            </a:solidFill>
            <a:prstDash val="solid"/>
            <a:round/>
            <a:headEnd len="sm" w="sm" type="none"/>
            <a:tailEnd len="sm" w="sm" type="none"/>
          </a:ln>
        </p:spPr>
      </p:cxnSp>
      <p:cxnSp>
        <p:nvCxnSpPr>
          <p:cNvPr id="3760" name="Google Shape;3760;p129"/>
          <p:cNvCxnSpPr/>
          <p:nvPr/>
        </p:nvCxnSpPr>
        <p:spPr>
          <a:xfrm>
            <a:off x="2581500" y="3467312"/>
            <a:ext cx="29416" cy="0"/>
          </a:xfrm>
          <a:prstGeom prst="straightConnector1">
            <a:avLst/>
          </a:prstGeom>
          <a:noFill/>
          <a:ln cap="rnd" cmpd="sng" w="9525">
            <a:solidFill>
              <a:srgbClr val="E36C09"/>
            </a:solidFill>
            <a:prstDash val="solid"/>
            <a:round/>
            <a:headEnd len="sm" w="sm" type="none"/>
            <a:tailEnd len="sm" w="sm" type="none"/>
          </a:ln>
        </p:spPr>
      </p:cxnSp>
      <p:sp>
        <p:nvSpPr>
          <p:cNvPr id="3761" name="Google Shape;3761;p129"/>
          <p:cNvSpPr/>
          <p:nvPr/>
        </p:nvSpPr>
        <p:spPr>
          <a:xfrm>
            <a:off x="2581933" y="3483307"/>
            <a:ext cx="41952" cy="9862"/>
          </a:xfrm>
          <a:custGeom>
            <a:rect b="b" l="l" r="r" t="t"/>
            <a:pathLst>
              <a:path extrusionOk="0" h="120000" w="120000">
                <a:moveTo>
                  <a:pt x="11" y="0"/>
                </a:moveTo>
                <a:lnTo>
                  <a:pt x="119982" y="0"/>
                </a:lnTo>
                <a:cubicBezTo>
                  <a:pt x="120847" y="28276"/>
                  <a:pt x="88747" y="120000"/>
                  <a:pt x="57727" y="120000"/>
                </a:cubicBezTo>
                <a:cubicBezTo>
                  <a:pt x="26707" y="120000"/>
                  <a:pt x="-636" y="28275"/>
                  <a:pt x="1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62" name="Google Shape;3762;p129"/>
          <p:cNvGrpSpPr/>
          <p:nvPr/>
        </p:nvGrpSpPr>
        <p:grpSpPr>
          <a:xfrm>
            <a:off x="3615106" y="2490550"/>
            <a:ext cx="1013375" cy="1035051"/>
            <a:chOff x="6336413" y="3385963"/>
            <a:chExt cx="1447683" cy="1478637"/>
          </a:xfrm>
        </p:grpSpPr>
        <p:sp>
          <p:nvSpPr>
            <p:cNvPr id="3763" name="Google Shape;3763;p129"/>
            <p:cNvSpPr/>
            <p:nvPr/>
          </p:nvSpPr>
          <p:spPr>
            <a:xfrm rot="8075815">
              <a:off x="6576118" y="3696000"/>
              <a:ext cx="968114" cy="968114"/>
            </a:xfrm>
            <a:prstGeom prst="teardrop">
              <a:avLst>
                <a:gd fmla="val 100000" name="adj"/>
              </a:avLst>
            </a:prstGeom>
            <a:solidFill>
              <a:srgbClr val="FFFFFF"/>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000000"/>
                </a:solidFill>
                <a:latin typeface="Calibri"/>
                <a:ea typeface="Calibri"/>
                <a:cs typeface="Calibri"/>
                <a:sym typeface="Calibri"/>
              </a:endParaRPr>
            </a:p>
          </p:txBody>
        </p:sp>
        <p:grpSp>
          <p:nvGrpSpPr>
            <p:cNvPr id="3764" name="Google Shape;3764;p129"/>
            <p:cNvGrpSpPr/>
            <p:nvPr/>
          </p:nvGrpSpPr>
          <p:grpSpPr>
            <a:xfrm>
              <a:off x="6336413" y="3385963"/>
              <a:ext cx="1447683" cy="1447682"/>
              <a:chOff x="3735460" y="3638880"/>
              <a:chExt cx="1723683" cy="1723683"/>
            </a:xfrm>
          </p:grpSpPr>
          <p:sp>
            <p:nvSpPr>
              <p:cNvPr id="3765" name="Google Shape;3765;p129"/>
              <p:cNvSpPr/>
              <p:nvPr/>
            </p:nvSpPr>
            <p:spPr>
              <a:xfrm rot="8075815">
                <a:off x="3987873" y="3891293"/>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Calibri"/>
                  <a:ea typeface="Calibri"/>
                  <a:cs typeface="Calibri"/>
                  <a:sym typeface="Calibri"/>
                </a:endParaRPr>
              </a:p>
            </p:txBody>
          </p:sp>
          <p:sp>
            <p:nvSpPr>
              <p:cNvPr id="3766" name="Google Shape;3766;p129"/>
              <p:cNvSpPr txBox="1"/>
              <p:nvPr/>
            </p:nvSpPr>
            <p:spPr>
              <a:xfrm>
                <a:off x="3953006" y="4035917"/>
                <a:ext cx="1288590" cy="7329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PLANNING PROMPTS</a:t>
                </a:r>
                <a:endParaRPr b="1">
                  <a:latin typeface="PT Sans Narrow"/>
                  <a:ea typeface="PT Sans Narrow"/>
                  <a:cs typeface="PT Sans Narrow"/>
                  <a:sym typeface="PT Sans Narrow"/>
                </a:endParaRPr>
              </a:p>
            </p:txBody>
          </p:sp>
        </p:grpSp>
      </p:grpSp>
      <p:sp>
        <p:nvSpPr>
          <p:cNvPr id="3767" name="Google Shape;3767;p129"/>
          <p:cNvSpPr/>
          <p:nvPr/>
        </p:nvSpPr>
        <p:spPr>
          <a:xfrm>
            <a:off x="3508414" y="3536478"/>
            <a:ext cx="1226760"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Before diving into your project, take some time to prepare a plan of action.</a:t>
            </a:r>
            <a:endParaRPr>
              <a:latin typeface="PT Sans Narrow"/>
              <a:ea typeface="PT Sans Narrow"/>
              <a:cs typeface="PT Sans Narrow"/>
              <a:sym typeface="PT Sans Narrow"/>
            </a:endParaRPr>
          </a:p>
        </p:txBody>
      </p:sp>
      <p:sp>
        <p:nvSpPr>
          <p:cNvPr id="3768" name="Google Shape;3768;p129"/>
          <p:cNvSpPr/>
          <p:nvPr/>
        </p:nvSpPr>
        <p:spPr>
          <a:xfrm>
            <a:off x="4047207" y="3147002"/>
            <a:ext cx="151554" cy="214518"/>
          </a:xfrm>
          <a:custGeom>
            <a:rect b="b" l="l" r="r" t="t"/>
            <a:pathLst>
              <a:path extrusionOk="0" h="120000" w="120000">
                <a:moveTo>
                  <a:pt x="84013" y="119719"/>
                </a:moveTo>
                <a:cubicBezTo>
                  <a:pt x="72884" y="119931"/>
                  <a:pt x="44761" y="120058"/>
                  <a:pt x="35187" y="119973"/>
                </a:cubicBezTo>
                <a:cubicBezTo>
                  <a:pt x="25613" y="119888"/>
                  <a:pt x="23100" y="90508"/>
                  <a:pt x="17236" y="77615"/>
                </a:cubicBezTo>
                <a:cubicBezTo>
                  <a:pt x="11372" y="64721"/>
                  <a:pt x="242" y="57830"/>
                  <a:pt x="3" y="42612"/>
                </a:cubicBezTo>
                <a:cubicBezTo>
                  <a:pt x="-236" y="27393"/>
                  <a:pt x="13047" y="-84"/>
                  <a:pt x="58882" y="0"/>
                </a:cubicBezTo>
                <a:cubicBezTo>
                  <a:pt x="104717" y="84"/>
                  <a:pt x="118838" y="25871"/>
                  <a:pt x="119915" y="41597"/>
                </a:cubicBezTo>
                <a:cubicBezTo>
                  <a:pt x="120993" y="57323"/>
                  <a:pt x="111538" y="65355"/>
                  <a:pt x="101964" y="79136"/>
                </a:cubicBezTo>
                <a:cubicBezTo>
                  <a:pt x="92391" y="92918"/>
                  <a:pt x="95143" y="119508"/>
                  <a:pt x="84013" y="119719"/>
                </a:cubicBezTo>
                <a:close/>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69" name="Google Shape;3769;p129"/>
          <p:cNvSpPr/>
          <p:nvPr/>
        </p:nvSpPr>
        <p:spPr>
          <a:xfrm>
            <a:off x="4088706" y="3240890"/>
            <a:ext cx="68556" cy="120630"/>
          </a:xfrm>
          <a:custGeom>
            <a:rect b="b" l="l" r="r" t="t"/>
            <a:pathLst>
              <a:path extrusionOk="0" h="120000" w="120000">
                <a:moveTo>
                  <a:pt x="56392" y="120000"/>
                </a:moveTo>
                <a:cubicBezTo>
                  <a:pt x="55400" y="91470"/>
                  <a:pt x="57120" y="66681"/>
                  <a:pt x="53548" y="49484"/>
                </a:cubicBezTo>
                <a:cubicBezTo>
                  <a:pt x="49976" y="32288"/>
                  <a:pt x="41863" y="23730"/>
                  <a:pt x="34963" y="16820"/>
                </a:cubicBezTo>
                <a:cubicBezTo>
                  <a:pt x="28062" y="9910"/>
                  <a:pt x="17006" y="3589"/>
                  <a:pt x="7185" y="8363"/>
                </a:cubicBezTo>
                <a:cubicBezTo>
                  <a:pt x="-2636" y="13137"/>
                  <a:pt x="-1269" y="24463"/>
                  <a:pt x="4605" y="31931"/>
                </a:cubicBezTo>
                <a:cubicBezTo>
                  <a:pt x="10480" y="39398"/>
                  <a:pt x="31457" y="52210"/>
                  <a:pt x="47595" y="52266"/>
                </a:cubicBezTo>
                <a:cubicBezTo>
                  <a:pt x="63733" y="52322"/>
                  <a:pt x="90112" y="40488"/>
                  <a:pt x="101432" y="32269"/>
                </a:cubicBezTo>
                <a:cubicBezTo>
                  <a:pt x="112753" y="24050"/>
                  <a:pt x="127558" y="10092"/>
                  <a:pt x="115520" y="2950"/>
                </a:cubicBezTo>
                <a:cubicBezTo>
                  <a:pt x="103483" y="-4190"/>
                  <a:pt x="86254" y="2856"/>
                  <a:pt x="78019" y="11069"/>
                </a:cubicBezTo>
                <a:cubicBezTo>
                  <a:pt x="69785" y="19282"/>
                  <a:pt x="63237" y="33810"/>
                  <a:pt x="59170" y="40050"/>
                </a:cubicBezTo>
                <a:cubicBezTo>
                  <a:pt x="55102" y="46289"/>
                  <a:pt x="53614" y="48554"/>
                  <a:pt x="53614" y="48507"/>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770" name="Google Shape;3770;p129"/>
          <p:cNvCxnSpPr/>
          <p:nvPr/>
        </p:nvCxnSpPr>
        <p:spPr>
          <a:xfrm>
            <a:off x="4095778" y="3374638"/>
            <a:ext cx="54411" cy="0"/>
          </a:xfrm>
          <a:prstGeom prst="straightConnector1">
            <a:avLst/>
          </a:prstGeom>
          <a:noFill/>
          <a:ln cap="rnd" cmpd="sng" w="12700">
            <a:solidFill>
              <a:schemeClr val="lt1"/>
            </a:solidFill>
            <a:prstDash val="solid"/>
            <a:round/>
            <a:headEnd len="sm" w="sm" type="none"/>
            <a:tailEnd len="sm" w="sm" type="none"/>
          </a:ln>
        </p:spPr>
      </p:cxnSp>
      <p:cxnSp>
        <p:nvCxnSpPr>
          <p:cNvPr id="3771" name="Google Shape;3771;p129"/>
          <p:cNvCxnSpPr/>
          <p:nvPr/>
        </p:nvCxnSpPr>
        <p:spPr>
          <a:xfrm>
            <a:off x="4095778" y="3388090"/>
            <a:ext cx="54411" cy="0"/>
          </a:xfrm>
          <a:prstGeom prst="straightConnector1">
            <a:avLst/>
          </a:prstGeom>
          <a:noFill/>
          <a:ln cap="rnd" cmpd="sng" w="12700">
            <a:solidFill>
              <a:schemeClr val="lt1"/>
            </a:solidFill>
            <a:prstDash val="solid"/>
            <a:round/>
            <a:headEnd len="sm" w="sm" type="none"/>
            <a:tailEnd len="sm" w="sm" type="none"/>
          </a:ln>
        </p:spPr>
      </p:cxnSp>
      <p:cxnSp>
        <p:nvCxnSpPr>
          <p:cNvPr id="3772" name="Google Shape;3772;p129"/>
          <p:cNvCxnSpPr/>
          <p:nvPr/>
        </p:nvCxnSpPr>
        <p:spPr>
          <a:xfrm>
            <a:off x="4095778" y="3401768"/>
            <a:ext cx="54411" cy="0"/>
          </a:xfrm>
          <a:prstGeom prst="straightConnector1">
            <a:avLst/>
          </a:prstGeom>
          <a:noFill/>
          <a:ln cap="rnd" cmpd="sng" w="12700">
            <a:solidFill>
              <a:schemeClr val="lt1"/>
            </a:solidFill>
            <a:prstDash val="solid"/>
            <a:round/>
            <a:headEnd len="sm" w="sm" type="none"/>
            <a:tailEnd len="sm" w="sm" type="none"/>
          </a:ln>
        </p:spPr>
      </p:cxnSp>
      <p:cxnSp>
        <p:nvCxnSpPr>
          <p:cNvPr id="3773" name="Google Shape;3773;p129"/>
          <p:cNvCxnSpPr/>
          <p:nvPr/>
        </p:nvCxnSpPr>
        <p:spPr>
          <a:xfrm>
            <a:off x="4100611" y="3380049"/>
            <a:ext cx="41376" cy="0"/>
          </a:xfrm>
          <a:prstGeom prst="straightConnector1">
            <a:avLst/>
          </a:prstGeom>
          <a:noFill/>
          <a:ln cap="rnd" cmpd="sng" w="9525">
            <a:solidFill>
              <a:srgbClr val="E36C09"/>
            </a:solidFill>
            <a:prstDash val="solid"/>
            <a:round/>
            <a:headEnd len="sm" w="sm" type="none"/>
            <a:tailEnd len="sm" w="sm" type="none"/>
          </a:ln>
        </p:spPr>
      </p:cxnSp>
      <p:cxnSp>
        <p:nvCxnSpPr>
          <p:cNvPr id="3774" name="Google Shape;3774;p129"/>
          <p:cNvCxnSpPr/>
          <p:nvPr/>
        </p:nvCxnSpPr>
        <p:spPr>
          <a:xfrm>
            <a:off x="4101575" y="3395465"/>
            <a:ext cx="29416" cy="0"/>
          </a:xfrm>
          <a:prstGeom prst="straightConnector1">
            <a:avLst/>
          </a:prstGeom>
          <a:noFill/>
          <a:ln cap="rnd" cmpd="sng" w="9525">
            <a:solidFill>
              <a:srgbClr val="E36C09"/>
            </a:solidFill>
            <a:prstDash val="solid"/>
            <a:round/>
            <a:headEnd len="sm" w="sm" type="none"/>
            <a:tailEnd len="sm" w="sm" type="none"/>
          </a:ln>
        </p:spPr>
      </p:cxnSp>
      <p:sp>
        <p:nvSpPr>
          <p:cNvPr id="3775" name="Google Shape;3775;p129"/>
          <p:cNvSpPr/>
          <p:nvPr/>
        </p:nvSpPr>
        <p:spPr>
          <a:xfrm>
            <a:off x="4102008" y="3411460"/>
            <a:ext cx="41952" cy="9862"/>
          </a:xfrm>
          <a:custGeom>
            <a:rect b="b" l="l" r="r" t="t"/>
            <a:pathLst>
              <a:path extrusionOk="0" h="120000" w="120000">
                <a:moveTo>
                  <a:pt x="11" y="0"/>
                </a:moveTo>
                <a:lnTo>
                  <a:pt x="119982" y="0"/>
                </a:lnTo>
                <a:cubicBezTo>
                  <a:pt x="120847" y="28276"/>
                  <a:pt x="88747" y="120000"/>
                  <a:pt x="57727" y="120000"/>
                </a:cubicBezTo>
                <a:cubicBezTo>
                  <a:pt x="26707" y="120000"/>
                  <a:pt x="-636" y="28275"/>
                  <a:pt x="1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76" name="Google Shape;3776;p129"/>
          <p:cNvGrpSpPr/>
          <p:nvPr/>
        </p:nvGrpSpPr>
        <p:grpSpPr>
          <a:xfrm>
            <a:off x="3033109" y="4336167"/>
            <a:ext cx="1160022" cy="1815368"/>
            <a:chOff x="5546974" y="4475950"/>
            <a:chExt cx="1657179" cy="2593370"/>
          </a:xfrm>
        </p:grpSpPr>
        <p:grpSp>
          <p:nvGrpSpPr>
            <p:cNvPr id="3777" name="Google Shape;3777;p129"/>
            <p:cNvGrpSpPr/>
            <p:nvPr/>
          </p:nvGrpSpPr>
          <p:grpSpPr>
            <a:xfrm>
              <a:off x="5651722" y="4475950"/>
              <a:ext cx="1447683" cy="1478636"/>
              <a:chOff x="6336413" y="3385964"/>
              <a:chExt cx="1447683" cy="1478636"/>
            </a:xfrm>
          </p:grpSpPr>
          <p:sp>
            <p:nvSpPr>
              <p:cNvPr id="3778" name="Google Shape;3778;p129"/>
              <p:cNvSpPr/>
              <p:nvPr/>
            </p:nvSpPr>
            <p:spPr>
              <a:xfrm rot="8075815">
                <a:off x="6576118" y="3696000"/>
                <a:ext cx="968114" cy="968114"/>
              </a:xfrm>
              <a:prstGeom prst="teardrop">
                <a:avLst>
                  <a:gd fmla="val 100000" name="adj"/>
                </a:avLst>
              </a:prstGeom>
              <a:solidFill>
                <a:srgbClr val="FFFFFF"/>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rgbClr val="000000"/>
                  </a:solidFill>
                  <a:latin typeface="PT Sans Narrow"/>
                  <a:ea typeface="PT Sans Narrow"/>
                  <a:cs typeface="PT Sans Narrow"/>
                  <a:sym typeface="PT Sans Narrow"/>
                </a:endParaRPr>
              </a:p>
            </p:txBody>
          </p:sp>
          <p:grpSp>
            <p:nvGrpSpPr>
              <p:cNvPr id="3779" name="Google Shape;3779;p129"/>
              <p:cNvGrpSpPr/>
              <p:nvPr/>
            </p:nvGrpSpPr>
            <p:grpSpPr>
              <a:xfrm>
                <a:off x="6336413" y="3385964"/>
                <a:ext cx="1447683" cy="1447682"/>
                <a:chOff x="3735460" y="3638882"/>
                <a:chExt cx="1723683" cy="1723683"/>
              </a:xfrm>
            </p:grpSpPr>
            <p:sp>
              <p:nvSpPr>
                <p:cNvPr id="3780" name="Google Shape;3780;p129"/>
                <p:cNvSpPr/>
                <p:nvPr/>
              </p:nvSpPr>
              <p:spPr>
                <a:xfrm rot="8075815">
                  <a:off x="3987872" y="3891294"/>
                  <a:ext cx="1218858" cy="1218858"/>
                </a:xfrm>
                <a:prstGeom prst="teardrop">
                  <a:avLst>
                    <a:gd fmla="val 100000" name="adj"/>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100">
                    <a:solidFill>
                      <a:schemeClr val="lt1"/>
                    </a:solidFill>
                    <a:latin typeface="PT Sans Narrow"/>
                    <a:ea typeface="PT Sans Narrow"/>
                    <a:cs typeface="PT Sans Narrow"/>
                    <a:sym typeface="PT Sans Narrow"/>
                  </a:endParaRPr>
                </a:p>
              </p:txBody>
            </p:sp>
            <p:sp>
              <p:nvSpPr>
                <p:cNvPr id="3781" name="Google Shape;3781;p129"/>
                <p:cNvSpPr txBox="1"/>
                <p:nvPr/>
              </p:nvSpPr>
              <p:spPr>
                <a:xfrm>
                  <a:off x="3953005" y="4035918"/>
                  <a:ext cx="1288590" cy="7329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PROJECT </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CHECK-IN</a:t>
                  </a:r>
                  <a:endParaRPr b="1">
                    <a:latin typeface="PT Sans Narrow"/>
                    <a:ea typeface="PT Sans Narrow"/>
                    <a:cs typeface="PT Sans Narrow"/>
                    <a:sym typeface="PT Sans Narrow"/>
                  </a:endParaRPr>
                </a:p>
              </p:txBody>
            </p:sp>
          </p:grpSp>
        </p:grpSp>
        <p:sp>
          <p:nvSpPr>
            <p:cNvPr id="3782" name="Google Shape;3782;p129"/>
            <p:cNvSpPr/>
            <p:nvPr/>
          </p:nvSpPr>
          <p:spPr>
            <a:xfrm>
              <a:off x="5546974" y="5970124"/>
              <a:ext cx="1657179" cy="109919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Take a moment to reflect on your project feedback and regroup before continuing.</a:t>
              </a:r>
              <a:endParaRPr>
                <a:latin typeface="PT Sans Narrow"/>
                <a:ea typeface="PT Sans Narrow"/>
                <a:cs typeface="PT Sans Narrow"/>
                <a:sym typeface="PT Sans Narrow"/>
              </a:endParaRPr>
            </a:p>
          </p:txBody>
        </p:sp>
      </p:grpSp>
      <p:grpSp>
        <p:nvGrpSpPr>
          <p:cNvPr id="3783" name="Google Shape;3783;p129"/>
          <p:cNvGrpSpPr/>
          <p:nvPr/>
        </p:nvGrpSpPr>
        <p:grpSpPr>
          <a:xfrm>
            <a:off x="3542502" y="4990954"/>
            <a:ext cx="151554" cy="274320"/>
            <a:chOff x="2233642" y="4295141"/>
            <a:chExt cx="405899" cy="734695"/>
          </a:xfrm>
        </p:grpSpPr>
        <p:sp>
          <p:nvSpPr>
            <p:cNvPr id="3784" name="Google Shape;3784;p129"/>
            <p:cNvSpPr/>
            <p:nvPr/>
          </p:nvSpPr>
          <p:spPr>
            <a:xfrm>
              <a:off x="2233642" y="4295141"/>
              <a:ext cx="405899" cy="574531"/>
            </a:xfrm>
            <a:custGeom>
              <a:rect b="b" l="l" r="r" t="t"/>
              <a:pathLst>
                <a:path extrusionOk="0" h="120000" w="120000">
                  <a:moveTo>
                    <a:pt x="84013" y="119719"/>
                  </a:moveTo>
                  <a:cubicBezTo>
                    <a:pt x="72884" y="119931"/>
                    <a:pt x="44761" y="120058"/>
                    <a:pt x="35187" y="119973"/>
                  </a:cubicBezTo>
                  <a:cubicBezTo>
                    <a:pt x="25613" y="119888"/>
                    <a:pt x="23100" y="90508"/>
                    <a:pt x="17236" y="77615"/>
                  </a:cubicBezTo>
                  <a:cubicBezTo>
                    <a:pt x="11372" y="64721"/>
                    <a:pt x="242" y="57830"/>
                    <a:pt x="3" y="42612"/>
                  </a:cubicBezTo>
                  <a:cubicBezTo>
                    <a:pt x="-236" y="27393"/>
                    <a:pt x="13047" y="-84"/>
                    <a:pt x="58882" y="0"/>
                  </a:cubicBezTo>
                  <a:cubicBezTo>
                    <a:pt x="104717" y="84"/>
                    <a:pt x="118838" y="25871"/>
                    <a:pt x="119915" y="41597"/>
                  </a:cubicBezTo>
                  <a:cubicBezTo>
                    <a:pt x="120993" y="57323"/>
                    <a:pt x="111538" y="65355"/>
                    <a:pt x="101964" y="79136"/>
                  </a:cubicBezTo>
                  <a:cubicBezTo>
                    <a:pt x="92391" y="92918"/>
                    <a:pt x="95143" y="119508"/>
                    <a:pt x="84013" y="119719"/>
                  </a:cubicBezTo>
                  <a:close/>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85" name="Google Shape;3785;p129"/>
            <p:cNvSpPr/>
            <p:nvPr/>
          </p:nvSpPr>
          <p:spPr>
            <a:xfrm>
              <a:off x="2344786" y="4546595"/>
              <a:ext cx="183611" cy="323077"/>
            </a:xfrm>
            <a:custGeom>
              <a:rect b="b" l="l" r="r" t="t"/>
              <a:pathLst>
                <a:path extrusionOk="0" h="120000" w="120000">
                  <a:moveTo>
                    <a:pt x="56392" y="120000"/>
                  </a:moveTo>
                  <a:cubicBezTo>
                    <a:pt x="55400" y="91470"/>
                    <a:pt x="57120" y="66681"/>
                    <a:pt x="53548" y="49484"/>
                  </a:cubicBezTo>
                  <a:cubicBezTo>
                    <a:pt x="49976" y="32288"/>
                    <a:pt x="41863" y="23730"/>
                    <a:pt x="34963" y="16820"/>
                  </a:cubicBezTo>
                  <a:cubicBezTo>
                    <a:pt x="28062" y="9910"/>
                    <a:pt x="17006" y="3589"/>
                    <a:pt x="7185" y="8363"/>
                  </a:cubicBezTo>
                  <a:cubicBezTo>
                    <a:pt x="-2636" y="13137"/>
                    <a:pt x="-1269" y="24463"/>
                    <a:pt x="4605" y="31931"/>
                  </a:cubicBezTo>
                  <a:cubicBezTo>
                    <a:pt x="10480" y="39398"/>
                    <a:pt x="31457" y="52210"/>
                    <a:pt x="47595" y="52266"/>
                  </a:cubicBezTo>
                  <a:cubicBezTo>
                    <a:pt x="63733" y="52322"/>
                    <a:pt x="90112" y="40488"/>
                    <a:pt x="101432" y="32269"/>
                  </a:cubicBezTo>
                  <a:cubicBezTo>
                    <a:pt x="112753" y="24050"/>
                    <a:pt x="127558" y="10092"/>
                    <a:pt x="115520" y="2950"/>
                  </a:cubicBezTo>
                  <a:cubicBezTo>
                    <a:pt x="103483" y="-4190"/>
                    <a:pt x="86254" y="2856"/>
                    <a:pt x="78019" y="11069"/>
                  </a:cubicBezTo>
                  <a:cubicBezTo>
                    <a:pt x="69785" y="19282"/>
                    <a:pt x="63237" y="33810"/>
                    <a:pt x="59170" y="40050"/>
                  </a:cubicBezTo>
                  <a:cubicBezTo>
                    <a:pt x="55102" y="46289"/>
                    <a:pt x="53614" y="48554"/>
                    <a:pt x="53614" y="48507"/>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786" name="Google Shape;3786;p129"/>
            <p:cNvCxnSpPr/>
            <p:nvPr/>
          </p:nvCxnSpPr>
          <p:spPr>
            <a:xfrm>
              <a:off x="2363728" y="4904805"/>
              <a:ext cx="145726" cy="0"/>
            </a:xfrm>
            <a:prstGeom prst="straightConnector1">
              <a:avLst/>
            </a:prstGeom>
            <a:noFill/>
            <a:ln cap="rnd" cmpd="sng" w="12700">
              <a:solidFill>
                <a:schemeClr val="lt1"/>
              </a:solidFill>
              <a:prstDash val="solid"/>
              <a:round/>
              <a:headEnd len="sm" w="sm" type="none"/>
              <a:tailEnd len="sm" w="sm" type="none"/>
            </a:ln>
          </p:spPr>
        </p:cxnSp>
        <p:cxnSp>
          <p:nvCxnSpPr>
            <p:cNvPr id="3787" name="Google Shape;3787;p129"/>
            <p:cNvCxnSpPr/>
            <p:nvPr/>
          </p:nvCxnSpPr>
          <p:spPr>
            <a:xfrm>
              <a:off x="2363728" y="4940832"/>
              <a:ext cx="145726" cy="0"/>
            </a:xfrm>
            <a:prstGeom prst="straightConnector1">
              <a:avLst/>
            </a:prstGeom>
            <a:noFill/>
            <a:ln cap="rnd" cmpd="sng" w="12700">
              <a:solidFill>
                <a:schemeClr val="lt1"/>
              </a:solidFill>
              <a:prstDash val="solid"/>
              <a:round/>
              <a:headEnd len="sm" w="sm" type="none"/>
              <a:tailEnd len="sm" w="sm" type="none"/>
            </a:ln>
          </p:spPr>
        </p:cxnSp>
        <p:cxnSp>
          <p:nvCxnSpPr>
            <p:cNvPr id="3788" name="Google Shape;3788;p129"/>
            <p:cNvCxnSpPr/>
            <p:nvPr/>
          </p:nvCxnSpPr>
          <p:spPr>
            <a:xfrm>
              <a:off x="2363728" y="4977466"/>
              <a:ext cx="145726" cy="0"/>
            </a:xfrm>
            <a:prstGeom prst="straightConnector1">
              <a:avLst/>
            </a:prstGeom>
            <a:noFill/>
            <a:ln cap="rnd" cmpd="sng" w="12700">
              <a:solidFill>
                <a:schemeClr val="lt1"/>
              </a:solidFill>
              <a:prstDash val="solid"/>
              <a:round/>
              <a:headEnd len="sm" w="sm" type="none"/>
              <a:tailEnd len="sm" w="sm" type="none"/>
            </a:ln>
          </p:spPr>
        </p:cxnSp>
        <p:cxnSp>
          <p:nvCxnSpPr>
            <p:cNvPr id="3789" name="Google Shape;3789;p129"/>
            <p:cNvCxnSpPr/>
            <p:nvPr/>
          </p:nvCxnSpPr>
          <p:spPr>
            <a:xfrm>
              <a:off x="2376670" y="4919297"/>
              <a:ext cx="110814" cy="0"/>
            </a:xfrm>
            <a:prstGeom prst="straightConnector1">
              <a:avLst/>
            </a:prstGeom>
            <a:noFill/>
            <a:ln cap="rnd" cmpd="sng" w="9525">
              <a:solidFill>
                <a:srgbClr val="E36C09"/>
              </a:solidFill>
              <a:prstDash val="solid"/>
              <a:round/>
              <a:headEnd len="sm" w="sm" type="none"/>
              <a:tailEnd len="sm" w="sm" type="none"/>
            </a:ln>
          </p:spPr>
        </p:cxnSp>
        <p:cxnSp>
          <p:nvCxnSpPr>
            <p:cNvPr id="3790" name="Google Shape;3790;p129"/>
            <p:cNvCxnSpPr/>
            <p:nvPr/>
          </p:nvCxnSpPr>
          <p:spPr>
            <a:xfrm>
              <a:off x="2379253" y="4960585"/>
              <a:ext cx="78783" cy="0"/>
            </a:xfrm>
            <a:prstGeom prst="straightConnector1">
              <a:avLst/>
            </a:prstGeom>
            <a:noFill/>
            <a:ln cap="rnd" cmpd="sng" w="9525">
              <a:solidFill>
                <a:srgbClr val="E36C09"/>
              </a:solidFill>
              <a:prstDash val="solid"/>
              <a:round/>
              <a:headEnd len="sm" w="sm" type="none"/>
              <a:tailEnd len="sm" w="sm" type="none"/>
            </a:ln>
          </p:spPr>
        </p:cxnSp>
        <p:sp>
          <p:nvSpPr>
            <p:cNvPr id="3791" name="Google Shape;3791;p129"/>
            <p:cNvSpPr/>
            <p:nvPr/>
          </p:nvSpPr>
          <p:spPr>
            <a:xfrm>
              <a:off x="2380413" y="5003423"/>
              <a:ext cx="112357" cy="26413"/>
            </a:xfrm>
            <a:custGeom>
              <a:rect b="b" l="l" r="r" t="t"/>
              <a:pathLst>
                <a:path extrusionOk="0" h="120000" w="120000">
                  <a:moveTo>
                    <a:pt x="11" y="0"/>
                  </a:moveTo>
                  <a:lnTo>
                    <a:pt x="119982" y="0"/>
                  </a:lnTo>
                  <a:cubicBezTo>
                    <a:pt x="120847" y="28276"/>
                    <a:pt x="88747" y="120000"/>
                    <a:pt x="57727" y="120000"/>
                  </a:cubicBezTo>
                  <a:cubicBezTo>
                    <a:pt x="26707" y="120000"/>
                    <a:pt x="-636" y="28275"/>
                    <a:pt x="1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792" name="Google Shape;3792;p129"/>
          <p:cNvSpPr/>
          <p:nvPr/>
        </p:nvSpPr>
        <p:spPr>
          <a:xfrm>
            <a:off x="4210178" y="6867769"/>
            <a:ext cx="151554" cy="214518"/>
          </a:xfrm>
          <a:custGeom>
            <a:rect b="b" l="l" r="r" t="t"/>
            <a:pathLst>
              <a:path extrusionOk="0" h="120000" w="120000">
                <a:moveTo>
                  <a:pt x="84013" y="119719"/>
                </a:moveTo>
                <a:cubicBezTo>
                  <a:pt x="72884" y="119931"/>
                  <a:pt x="44761" y="120058"/>
                  <a:pt x="35187" y="119973"/>
                </a:cubicBezTo>
                <a:cubicBezTo>
                  <a:pt x="25613" y="119888"/>
                  <a:pt x="23100" y="90508"/>
                  <a:pt x="17236" y="77615"/>
                </a:cubicBezTo>
                <a:cubicBezTo>
                  <a:pt x="11372" y="64721"/>
                  <a:pt x="242" y="57830"/>
                  <a:pt x="3" y="42612"/>
                </a:cubicBezTo>
                <a:cubicBezTo>
                  <a:pt x="-236" y="27393"/>
                  <a:pt x="13047" y="-84"/>
                  <a:pt x="58882" y="0"/>
                </a:cubicBezTo>
                <a:cubicBezTo>
                  <a:pt x="104717" y="84"/>
                  <a:pt x="118838" y="25871"/>
                  <a:pt x="119915" y="41597"/>
                </a:cubicBezTo>
                <a:cubicBezTo>
                  <a:pt x="120993" y="57323"/>
                  <a:pt x="111538" y="65355"/>
                  <a:pt x="101964" y="79136"/>
                </a:cubicBezTo>
                <a:cubicBezTo>
                  <a:pt x="92391" y="92918"/>
                  <a:pt x="95143" y="119508"/>
                  <a:pt x="84013" y="119719"/>
                </a:cubicBezTo>
                <a:close/>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93" name="Google Shape;3793;p129"/>
          <p:cNvSpPr/>
          <p:nvPr/>
        </p:nvSpPr>
        <p:spPr>
          <a:xfrm>
            <a:off x="4251677" y="6961657"/>
            <a:ext cx="68556" cy="120630"/>
          </a:xfrm>
          <a:custGeom>
            <a:rect b="b" l="l" r="r" t="t"/>
            <a:pathLst>
              <a:path extrusionOk="0" h="120000" w="120000">
                <a:moveTo>
                  <a:pt x="56392" y="120000"/>
                </a:moveTo>
                <a:cubicBezTo>
                  <a:pt x="55400" y="91470"/>
                  <a:pt x="57120" y="66681"/>
                  <a:pt x="53548" y="49484"/>
                </a:cubicBezTo>
                <a:cubicBezTo>
                  <a:pt x="49976" y="32288"/>
                  <a:pt x="41863" y="23730"/>
                  <a:pt x="34963" y="16820"/>
                </a:cubicBezTo>
                <a:cubicBezTo>
                  <a:pt x="28062" y="9910"/>
                  <a:pt x="17006" y="3589"/>
                  <a:pt x="7185" y="8363"/>
                </a:cubicBezTo>
                <a:cubicBezTo>
                  <a:pt x="-2636" y="13137"/>
                  <a:pt x="-1269" y="24463"/>
                  <a:pt x="4605" y="31931"/>
                </a:cubicBezTo>
                <a:cubicBezTo>
                  <a:pt x="10480" y="39398"/>
                  <a:pt x="31457" y="52210"/>
                  <a:pt x="47595" y="52266"/>
                </a:cubicBezTo>
                <a:cubicBezTo>
                  <a:pt x="63733" y="52322"/>
                  <a:pt x="90112" y="40488"/>
                  <a:pt x="101432" y="32269"/>
                </a:cubicBezTo>
                <a:cubicBezTo>
                  <a:pt x="112753" y="24050"/>
                  <a:pt x="127558" y="10092"/>
                  <a:pt x="115520" y="2950"/>
                </a:cubicBezTo>
                <a:cubicBezTo>
                  <a:pt x="103483" y="-4190"/>
                  <a:pt x="86254" y="2856"/>
                  <a:pt x="78019" y="11069"/>
                </a:cubicBezTo>
                <a:cubicBezTo>
                  <a:pt x="69785" y="19282"/>
                  <a:pt x="63237" y="33810"/>
                  <a:pt x="59170" y="40050"/>
                </a:cubicBezTo>
                <a:cubicBezTo>
                  <a:pt x="55102" y="46289"/>
                  <a:pt x="53614" y="48554"/>
                  <a:pt x="53614" y="48507"/>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794" name="Google Shape;3794;p129"/>
          <p:cNvCxnSpPr/>
          <p:nvPr/>
        </p:nvCxnSpPr>
        <p:spPr>
          <a:xfrm>
            <a:off x="4258749" y="7095405"/>
            <a:ext cx="54411" cy="0"/>
          </a:xfrm>
          <a:prstGeom prst="straightConnector1">
            <a:avLst/>
          </a:prstGeom>
          <a:noFill/>
          <a:ln cap="rnd" cmpd="sng" w="12700">
            <a:solidFill>
              <a:schemeClr val="lt1"/>
            </a:solidFill>
            <a:prstDash val="solid"/>
            <a:round/>
            <a:headEnd len="sm" w="sm" type="none"/>
            <a:tailEnd len="sm" w="sm" type="none"/>
          </a:ln>
        </p:spPr>
      </p:cxnSp>
      <p:cxnSp>
        <p:nvCxnSpPr>
          <p:cNvPr id="3795" name="Google Shape;3795;p129"/>
          <p:cNvCxnSpPr/>
          <p:nvPr/>
        </p:nvCxnSpPr>
        <p:spPr>
          <a:xfrm>
            <a:off x="4258749" y="7108857"/>
            <a:ext cx="54411" cy="0"/>
          </a:xfrm>
          <a:prstGeom prst="straightConnector1">
            <a:avLst/>
          </a:prstGeom>
          <a:noFill/>
          <a:ln cap="rnd" cmpd="sng" w="12700">
            <a:solidFill>
              <a:schemeClr val="lt1"/>
            </a:solidFill>
            <a:prstDash val="solid"/>
            <a:round/>
            <a:headEnd len="sm" w="sm" type="none"/>
            <a:tailEnd len="sm" w="sm" type="none"/>
          </a:ln>
        </p:spPr>
      </p:cxnSp>
      <p:cxnSp>
        <p:nvCxnSpPr>
          <p:cNvPr id="3796" name="Google Shape;3796;p129"/>
          <p:cNvCxnSpPr/>
          <p:nvPr/>
        </p:nvCxnSpPr>
        <p:spPr>
          <a:xfrm>
            <a:off x="4258749" y="7122535"/>
            <a:ext cx="54411" cy="0"/>
          </a:xfrm>
          <a:prstGeom prst="straightConnector1">
            <a:avLst/>
          </a:prstGeom>
          <a:noFill/>
          <a:ln cap="rnd" cmpd="sng" w="12700">
            <a:solidFill>
              <a:schemeClr val="lt1"/>
            </a:solidFill>
            <a:prstDash val="solid"/>
            <a:round/>
            <a:headEnd len="sm" w="sm" type="none"/>
            <a:tailEnd len="sm" w="sm" type="none"/>
          </a:ln>
        </p:spPr>
      </p:cxnSp>
      <p:cxnSp>
        <p:nvCxnSpPr>
          <p:cNvPr id="3797" name="Google Shape;3797;p129"/>
          <p:cNvCxnSpPr/>
          <p:nvPr/>
        </p:nvCxnSpPr>
        <p:spPr>
          <a:xfrm>
            <a:off x="4263582" y="7100816"/>
            <a:ext cx="41376" cy="0"/>
          </a:xfrm>
          <a:prstGeom prst="straightConnector1">
            <a:avLst/>
          </a:prstGeom>
          <a:noFill/>
          <a:ln cap="rnd" cmpd="sng" w="9525">
            <a:solidFill>
              <a:srgbClr val="E36C09"/>
            </a:solidFill>
            <a:prstDash val="solid"/>
            <a:round/>
            <a:headEnd len="sm" w="sm" type="none"/>
            <a:tailEnd len="sm" w="sm" type="none"/>
          </a:ln>
        </p:spPr>
      </p:cxnSp>
      <p:cxnSp>
        <p:nvCxnSpPr>
          <p:cNvPr id="3798" name="Google Shape;3798;p129"/>
          <p:cNvCxnSpPr/>
          <p:nvPr/>
        </p:nvCxnSpPr>
        <p:spPr>
          <a:xfrm>
            <a:off x="4264546" y="7116232"/>
            <a:ext cx="29416" cy="0"/>
          </a:xfrm>
          <a:prstGeom prst="straightConnector1">
            <a:avLst/>
          </a:prstGeom>
          <a:noFill/>
          <a:ln cap="rnd" cmpd="sng" w="9525">
            <a:solidFill>
              <a:srgbClr val="E36C09"/>
            </a:solidFill>
            <a:prstDash val="solid"/>
            <a:round/>
            <a:headEnd len="sm" w="sm" type="none"/>
            <a:tailEnd len="sm" w="sm" type="none"/>
          </a:ln>
        </p:spPr>
      </p:cxnSp>
      <p:sp>
        <p:nvSpPr>
          <p:cNvPr id="3799" name="Google Shape;3799;p129"/>
          <p:cNvSpPr/>
          <p:nvPr/>
        </p:nvSpPr>
        <p:spPr>
          <a:xfrm>
            <a:off x="4264979" y="7132227"/>
            <a:ext cx="41952" cy="9862"/>
          </a:xfrm>
          <a:custGeom>
            <a:rect b="b" l="l" r="r" t="t"/>
            <a:pathLst>
              <a:path extrusionOk="0" h="120000" w="120000">
                <a:moveTo>
                  <a:pt x="11" y="0"/>
                </a:moveTo>
                <a:lnTo>
                  <a:pt x="119982" y="0"/>
                </a:lnTo>
                <a:cubicBezTo>
                  <a:pt x="120847" y="28276"/>
                  <a:pt x="88747" y="120000"/>
                  <a:pt x="57727" y="120000"/>
                </a:cubicBezTo>
                <a:cubicBezTo>
                  <a:pt x="26707" y="120000"/>
                  <a:pt x="-636" y="28275"/>
                  <a:pt x="1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0" name="Google Shape;3800;p12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112</a:t>
            </a:r>
            <a:endParaRPr b="0" i="0" sz="1200">
              <a:solidFill>
                <a:srgbClr val="888888"/>
              </a:solidFill>
              <a:latin typeface="Carme"/>
              <a:ea typeface="Carme"/>
              <a:cs typeface="Carme"/>
              <a:sym typeface="Carme"/>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5" name="Shape 3805"/>
        <p:cNvGrpSpPr/>
        <p:nvPr/>
      </p:nvGrpSpPr>
      <p:grpSpPr>
        <a:xfrm>
          <a:off x="0" y="0"/>
          <a:ext cx="0" cy="0"/>
          <a:chOff x="0" y="0"/>
          <a:chExt cx="0" cy="0"/>
        </a:xfrm>
      </p:grpSpPr>
      <p:pic>
        <p:nvPicPr>
          <p:cNvPr descr="Unit6hackathon.png" id="3806" name="Google Shape;3806;p130"/>
          <p:cNvPicPr preferRelativeResize="0"/>
          <p:nvPr/>
        </p:nvPicPr>
        <p:blipFill rotWithShape="1">
          <a:blip r:embed="rId3">
            <a:alphaModFix/>
          </a:blip>
          <a:srcRect b="0" l="0" r="0" t="0"/>
          <a:stretch/>
        </p:blipFill>
        <p:spPr>
          <a:xfrm>
            <a:off x="4863" y="6288"/>
            <a:ext cx="7762685" cy="10045827"/>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1" name="Shape 3811"/>
        <p:cNvGrpSpPr/>
        <p:nvPr/>
      </p:nvGrpSpPr>
      <p:grpSpPr>
        <a:xfrm>
          <a:off x="0" y="0"/>
          <a:ext cx="0" cy="0"/>
          <a:chOff x="0" y="0"/>
          <a:chExt cx="0" cy="0"/>
        </a:xfrm>
      </p:grpSpPr>
      <p:sp>
        <p:nvSpPr>
          <p:cNvPr id="3812" name="Google Shape;3812;p131"/>
          <p:cNvSpPr txBox="1"/>
          <p:nvPr/>
        </p:nvSpPr>
        <p:spPr>
          <a:xfrm>
            <a:off x="550325" y="3328598"/>
            <a:ext cx="3231300" cy="41661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Introduce students to the concept of a pitch. With a pitch, students can either announce a project idea in order to recruit other team members, or they can promote their interests, skills, or talents, in order to be recruited by other teams.</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Distribute the Pitch handout, giving students time to brainstorm and to respond on the handout. Some students already may have a project idea or have identified a specific interest or skill they want to share or further explore. Let students know that if they don’t have a specific project idea or interest, they will have an opportunity to join another team. Optionally, have students review inspiration projects identified during the Unit 1 My Studio activity.</a:t>
            </a:r>
            <a:endParaRPr sz="1100">
              <a:latin typeface="PT Sans Narrow"/>
              <a:ea typeface="PT Sans Narrow"/>
              <a:cs typeface="PT Sans Narrow"/>
              <a:sym typeface="PT Sans Narrow"/>
            </a:endParaRPr>
          </a:p>
          <a:p>
            <a:pPr indent="0" lvl="0" marL="0" marR="0" rtl="0" algn="l">
              <a:spcBef>
                <a:spcPts val="0"/>
              </a:spcBef>
              <a:spcAft>
                <a:spcPts val="0"/>
              </a:spcAft>
              <a:buNone/>
            </a:pPr>
            <a:r>
              <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Give each student a chance to pitch to the rest of the group. Ask people to line up if they want to pitch, and give them thirty seconds each to describe their project, interest, or skill. </a:t>
            </a:r>
            <a:endParaRPr sz="1100">
              <a:latin typeface="PT Sans Narrow"/>
              <a:ea typeface="PT Sans Narrow"/>
              <a:cs typeface="PT Sans Narrow"/>
              <a:sym typeface="PT Sans Narrow"/>
            </a:endParaRPr>
          </a:p>
          <a:p>
            <a:pPr indent="0" lvl="0" marL="0" marR="0" rtl="0" algn="l">
              <a:spcBef>
                <a:spcPts val="0"/>
              </a:spcBef>
              <a:spcAft>
                <a:spcPts val="0"/>
              </a:spcAft>
              <a:buNone/>
            </a:pPr>
            <a:r>
              <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Provide time for students to form project groups of 3 or 4 people. Optionally, have students write their names and project interests on sticky notes that can be arranged and sorted on a wall to facilitate team-building.</a:t>
            </a:r>
            <a:endParaRPr sz="1100">
              <a:solidFill>
                <a:schemeClr val="dk1"/>
              </a:solidFill>
              <a:latin typeface="PT Sans Narrow"/>
              <a:ea typeface="PT Sans Narrow"/>
              <a:cs typeface="PT Sans Narrow"/>
              <a:sym typeface="PT Sans Narrow"/>
            </a:endParaRPr>
          </a:p>
        </p:txBody>
      </p:sp>
      <p:sp>
        <p:nvSpPr>
          <p:cNvPr id="3813" name="Google Shape;3813;p131"/>
          <p:cNvSpPr txBox="1"/>
          <p:nvPr/>
        </p:nvSpPr>
        <p:spPr>
          <a:xfrm>
            <a:off x="457200"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sz="1600">
              <a:solidFill>
                <a:schemeClr val="dk1"/>
              </a:solidFill>
              <a:latin typeface="PT Sans Narrow"/>
              <a:ea typeface="PT Sans Narrow"/>
              <a:cs typeface="PT Sans Narrow"/>
              <a:sym typeface="PT Sans Narrow"/>
            </a:endParaRPr>
          </a:p>
        </p:txBody>
      </p:sp>
      <p:cxnSp>
        <p:nvCxnSpPr>
          <p:cNvPr id="3814" name="Google Shape;3814;p131"/>
          <p:cNvCxnSpPr/>
          <p:nvPr/>
        </p:nvCxnSpPr>
        <p:spPr>
          <a:xfrm flipH="1" rot="10800000">
            <a:off x="550334"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3815" name="Google Shape;3815;p131"/>
          <p:cNvSpPr txBox="1"/>
          <p:nvPr/>
        </p:nvSpPr>
        <p:spPr>
          <a:xfrm>
            <a:off x="4223525" y="795398"/>
            <a:ext cx="2999700" cy="12333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brainstorm project ideas based on personal interests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pitch ideas, interests, and skills to form project teams</a:t>
            </a:r>
            <a:endParaRPr sz="1200">
              <a:solidFill>
                <a:schemeClr val="dk1"/>
              </a:solidFill>
              <a:latin typeface="PT Sans Narrow"/>
              <a:ea typeface="PT Sans Narrow"/>
              <a:cs typeface="PT Sans Narrow"/>
              <a:sym typeface="PT Sans Narrow"/>
            </a:endParaRPr>
          </a:p>
        </p:txBody>
      </p:sp>
      <p:grpSp>
        <p:nvGrpSpPr>
          <p:cNvPr id="3816" name="Google Shape;3816;p131"/>
          <p:cNvGrpSpPr/>
          <p:nvPr/>
        </p:nvGrpSpPr>
        <p:grpSpPr>
          <a:xfrm>
            <a:off x="4007796" y="2832776"/>
            <a:ext cx="3307404" cy="957492"/>
            <a:chOff x="3992282" y="2832776"/>
            <a:chExt cx="3307404" cy="957492"/>
          </a:xfrm>
        </p:grpSpPr>
        <p:sp>
          <p:nvSpPr>
            <p:cNvPr id="3817" name="Google Shape;3817;p131"/>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Pitch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sticky notes (optional)</a:t>
              </a:r>
              <a:endParaRPr>
                <a:latin typeface="PT Sans Narrow"/>
                <a:ea typeface="PT Sans Narrow"/>
                <a:cs typeface="PT Sans Narrow"/>
                <a:sym typeface="PT Sans Narrow"/>
              </a:endParaRPr>
            </a:p>
          </p:txBody>
        </p:sp>
        <p:sp>
          <p:nvSpPr>
            <p:cNvPr id="3818" name="Google Shape;3818;p131"/>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819" name="Google Shape;3819;p13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3820" name="Google Shape;3820;p131"/>
          <p:cNvSpPr txBox="1"/>
          <p:nvPr/>
        </p:nvSpPr>
        <p:spPr>
          <a:xfrm>
            <a:off x="4104925" y="4406200"/>
            <a:ext cx="3117300" cy="11421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has been your favorite project to work on so far?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kinds of projects are you interested in creating next?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knowledge, skills, or talents could you contribute to a project?</a:t>
            </a:r>
            <a:endParaRPr sz="1200">
              <a:solidFill>
                <a:schemeClr val="dk1"/>
              </a:solidFill>
              <a:latin typeface="PT Sans Narrow"/>
              <a:ea typeface="PT Sans Narrow"/>
              <a:cs typeface="PT Sans Narrow"/>
              <a:sym typeface="PT Sans Narrow"/>
            </a:endParaRPr>
          </a:p>
        </p:txBody>
      </p:sp>
      <p:sp>
        <p:nvSpPr>
          <p:cNvPr id="3821" name="Google Shape;3821;p131"/>
          <p:cNvSpPr txBox="1"/>
          <p:nvPr/>
        </p:nvSpPr>
        <p:spPr>
          <a:xfrm>
            <a:off x="4007796" y="3910375"/>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822" name="Google Shape;3822;p131"/>
          <p:cNvCxnSpPr/>
          <p:nvPr/>
        </p:nvCxnSpPr>
        <p:spPr>
          <a:xfrm flipH="1" rot="10800000">
            <a:off x="4104914" y="4241224"/>
            <a:ext cx="3117152" cy="8523"/>
          </a:xfrm>
          <a:prstGeom prst="straightConnector1">
            <a:avLst/>
          </a:prstGeom>
          <a:noFill/>
          <a:ln cap="flat" cmpd="sng" w="9525">
            <a:solidFill>
              <a:schemeClr val="dk1"/>
            </a:solidFill>
            <a:prstDash val="solid"/>
            <a:round/>
            <a:headEnd len="sm" w="sm" type="none"/>
            <a:tailEnd len="sm" w="sm" type="none"/>
          </a:ln>
        </p:spPr>
      </p:cxnSp>
      <p:grpSp>
        <p:nvGrpSpPr>
          <p:cNvPr id="3823" name="Google Shape;3823;p131"/>
          <p:cNvGrpSpPr/>
          <p:nvPr/>
        </p:nvGrpSpPr>
        <p:grpSpPr>
          <a:xfrm>
            <a:off x="4007796" y="5773201"/>
            <a:ext cx="3307500" cy="1142027"/>
            <a:chOff x="3992282" y="3061376"/>
            <a:chExt cx="3307500" cy="1142027"/>
          </a:xfrm>
        </p:grpSpPr>
        <p:sp>
          <p:nvSpPr>
            <p:cNvPr id="3824" name="Google Shape;3824;p131"/>
            <p:cNvSpPr txBox="1"/>
            <p:nvPr/>
          </p:nvSpPr>
          <p:spPr>
            <a:xfrm>
              <a:off x="4089400" y="3557203"/>
              <a:ext cx="3117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each student get a chance to pitch their idea or interests?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each student find a project team to join?</a:t>
              </a:r>
              <a:endParaRPr sz="1200">
                <a:solidFill>
                  <a:schemeClr val="dk1"/>
                </a:solidFill>
                <a:latin typeface="PT Sans Narrow"/>
                <a:ea typeface="PT Sans Narrow"/>
                <a:cs typeface="PT Sans Narrow"/>
                <a:sym typeface="PT Sans Narrow"/>
              </a:endParaRPr>
            </a:p>
          </p:txBody>
        </p:sp>
        <p:sp>
          <p:nvSpPr>
            <p:cNvPr id="3825" name="Google Shape;3825;p131"/>
            <p:cNvSpPr txBox="1"/>
            <p:nvPr/>
          </p:nvSpPr>
          <p:spPr>
            <a:xfrm>
              <a:off x="3992282" y="30613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826" name="Google Shape;3826;p131"/>
            <p:cNvCxnSpPr/>
            <p:nvPr/>
          </p:nvCxnSpPr>
          <p:spPr>
            <a:xfrm flipH="1" rot="10800000">
              <a:off x="4089400" y="3392348"/>
              <a:ext cx="3117300" cy="8400"/>
            </a:xfrm>
            <a:prstGeom prst="straightConnector1">
              <a:avLst/>
            </a:prstGeom>
            <a:noFill/>
            <a:ln cap="flat" cmpd="sng" w="9525">
              <a:solidFill>
                <a:schemeClr val="dk1"/>
              </a:solidFill>
              <a:prstDash val="solid"/>
              <a:round/>
              <a:headEnd len="sm" w="sm" type="none"/>
              <a:tailEnd len="sm" w="sm" type="none"/>
            </a:ln>
          </p:spPr>
        </p:cxnSp>
      </p:grpSp>
      <p:sp>
        <p:nvSpPr>
          <p:cNvPr id="3827" name="Google Shape;3827;p131"/>
          <p:cNvSpPr txBox="1"/>
          <p:nvPr/>
        </p:nvSpPr>
        <p:spPr>
          <a:xfrm>
            <a:off x="1181200" y="647675"/>
            <a:ext cx="2999700" cy="113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PROJECT</a:t>
            </a:r>
            <a:br>
              <a:rPr b="1" lang="en-US" sz="3200">
                <a:solidFill>
                  <a:schemeClr val="dk1"/>
                </a:solidFill>
                <a:latin typeface="PT Sans Narrow"/>
                <a:ea typeface="PT Sans Narrow"/>
                <a:cs typeface="PT Sans Narrow"/>
                <a:sym typeface="PT Sans Narrow"/>
              </a:rPr>
            </a:br>
            <a:r>
              <a:rPr b="1" lang="en-US" sz="3200">
                <a:solidFill>
                  <a:schemeClr val="dk1"/>
                </a:solidFill>
                <a:latin typeface="PT Sans Narrow"/>
                <a:ea typeface="PT Sans Narrow"/>
                <a:cs typeface="PT Sans Narrow"/>
                <a:sym typeface="PT Sans Narrow"/>
              </a:rPr>
              <a:t>PITCH</a:t>
            </a:r>
            <a:endParaRPr b="1" sz="3200">
              <a:latin typeface="PT Sans Narrow"/>
              <a:ea typeface="PT Sans Narrow"/>
              <a:cs typeface="PT Sans Narrow"/>
              <a:sym typeface="PT Sans Narrow"/>
            </a:endParaRPr>
          </a:p>
        </p:txBody>
      </p:sp>
      <p:sp>
        <p:nvSpPr>
          <p:cNvPr id="3828" name="Google Shape;3828;p131"/>
          <p:cNvSpPr txBox="1"/>
          <p:nvPr/>
        </p:nvSpPr>
        <p:spPr>
          <a:xfrm>
            <a:off x="3012569" y="159524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3829" name="Google Shape;3829;p131"/>
          <p:cNvPicPr preferRelativeResize="0"/>
          <p:nvPr/>
        </p:nvPicPr>
        <p:blipFill rotWithShape="1">
          <a:blip r:embed="rId3">
            <a:alphaModFix/>
          </a:blip>
          <a:srcRect b="0" l="0" r="0" t="0"/>
          <a:stretch/>
        </p:blipFill>
        <p:spPr>
          <a:xfrm>
            <a:off x="2751121" y="1653395"/>
            <a:ext cx="329112" cy="329112"/>
          </a:xfrm>
          <a:prstGeom prst="rect">
            <a:avLst/>
          </a:prstGeom>
          <a:noFill/>
          <a:ln>
            <a:noFill/>
          </a:ln>
        </p:spPr>
      </p:pic>
      <p:grpSp>
        <p:nvGrpSpPr>
          <p:cNvPr id="3830" name="Google Shape;3830;p131"/>
          <p:cNvGrpSpPr/>
          <p:nvPr/>
        </p:nvGrpSpPr>
        <p:grpSpPr>
          <a:xfrm>
            <a:off x="457995" y="7630731"/>
            <a:ext cx="6857205" cy="352518"/>
            <a:chOff x="457995" y="7630731"/>
            <a:chExt cx="6857205" cy="352518"/>
          </a:xfrm>
        </p:grpSpPr>
        <p:sp>
          <p:nvSpPr>
            <p:cNvPr id="3831" name="Google Shape;3831;p131"/>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832" name="Google Shape;3832;p131"/>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833" name="Google Shape;3833;p131"/>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3834" name="Google Shape;3834;p131"/>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835" name="Google Shape;3835;p131"/>
          <p:cNvSpPr txBox="1"/>
          <p:nvPr/>
        </p:nvSpPr>
        <p:spPr>
          <a:xfrm>
            <a:off x="551129" y="8142739"/>
            <a:ext cx="3231204"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Students can be enormously valuable in providing support and guidance to each other throughout all of the Scratch sessions, and particularly during the hackathon sessions. Encouraging young people to share their knowledge and skills with others makes things easier for the facilitator, but can also significantly deepen creators’ learning and understanding.</a:t>
            </a:r>
            <a:endParaRPr sz="1200">
              <a:solidFill>
                <a:schemeClr val="dk1"/>
              </a:solidFill>
              <a:latin typeface="PT Sans Narrow"/>
              <a:ea typeface="PT Sans Narrow"/>
              <a:cs typeface="PT Sans Narrow"/>
              <a:sym typeface="PT Sans Narrow"/>
            </a:endParaRPr>
          </a:p>
        </p:txBody>
      </p:sp>
      <p:sp>
        <p:nvSpPr>
          <p:cNvPr id="3836" name="Google Shape;3836;p131"/>
          <p:cNvSpPr/>
          <p:nvPr/>
        </p:nvSpPr>
        <p:spPr>
          <a:xfrm>
            <a:off x="550335" y="2539727"/>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7" name="Google Shape;3837;p13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114</a:t>
            </a:r>
            <a:endParaRPr b="0" i="0" sz="1200">
              <a:solidFill>
                <a:srgbClr val="888888"/>
              </a:solidFill>
              <a:latin typeface="Carme"/>
              <a:ea typeface="Carme"/>
              <a:cs typeface="Carme"/>
              <a:sym typeface="Carme"/>
            </a:endParaRPr>
          </a:p>
        </p:txBody>
      </p:sp>
      <p:sp>
        <p:nvSpPr>
          <p:cNvPr id="3838" name="Google Shape;3838;p13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pic>
        <p:nvPicPr>
          <p:cNvPr descr="Unit6activity.png" id="3839" name="Google Shape;3839;p131"/>
          <p:cNvPicPr preferRelativeResize="0"/>
          <p:nvPr/>
        </p:nvPicPr>
        <p:blipFill rotWithShape="1">
          <a:blip r:embed="rId4">
            <a:alphaModFix/>
          </a:blip>
          <a:srcRect b="0" l="0" r="0" t="0"/>
          <a:stretch/>
        </p:blipFill>
        <p:spPr>
          <a:xfrm>
            <a:off x="550334" y="0"/>
            <a:ext cx="493616" cy="2791875"/>
          </a:xfrm>
          <a:prstGeom prst="rect">
            <a:avLst/>
          </a:prstGeom>
          <a:noFill/>
          <a:ln>
            <a:noFill/>
          </a:ln>
        </p:spPr>
      </p:pic>
      <p:sp>
        <p:nvSpPr>
          <p:cNvPr id="3840" name="Google Shape;3840;p131"/>
          <p:cNvSpPr txBox="1"/>
          <p:nvPr/>
        </p:nvSpPr>
        <p:spPr>
          <a:xfrm rot="5400000">
            <a:off x="-422575" y="986251"/>
            <a:ext cx="2434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300">
                <a:solidFill>
                  <a:schemeClr val="lt1"/>
                </a:solidFill>
                <a:latin typeface="PT Sans Narrow"/>
                <a:ea typeface="PT Sans Narrow"/>
                <a:cs typeface="PT Sans Narrow"/>
                <a:sym typeface="PT Sans Narrow"/>
              </a:rPr>
              <a:t> UNIT 6  ACTIVITY</a:t>
            </a:r>
            <a:endParaRPr b="1" sz="2300">
              <a:solidFill>
                <a:schemeClr val="lt1"/>
              </a:solidFill>
              <a:latin typeface="PT Sans Narrow"/>
              <a:ea typeface="PT Sans Narrow"/>
              <a:cs typeface="PT Sans Narrow"/>
              <a:sym typeface="PT Sans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descr="scratchcat.pdf" id="317" name="Google Shape;317;p24"/>
          <p:cNvPicPr preferRelativeResize="0"/>
          <p:nvPr/>
        </p:nvPicPr>
        <p:blipFill rotWithShape="1">
          <a:blip r:embed="rId3">
            <a:alphaModFix/>
          </a:blip>
          <a:srcRect b="17916" l="26304" r="7386" t="-520"/>
          <a:stretch/>
        </p:blipFill>
        <p:spPr>
          <a:xfrm>
            <a:off x="0" y="270569"/>
            <a:ext cx="6099159" cy="9813068"/>
          </a:xfrm>
          <a:prstGeom prst="rect">
            <a:avLst/>
          </a:prstGeom>
          <a:noFill/>
          <a:ln>
            <a:noFill/>
          </a:ln>
        </p:spPr>
      </p:pic>
      <p:sp>
        <p:nvSpPr>
          <p:cNvPr id="318" name="Google Shape;318;p24"/>
          <p:cNvSpPr txBox="1"/>
          <p:nvPr/>
        </p:nvSpPr>
        <p:spPr>
          <a:xfrm>
            <a:off x="4732867" y="8276920"/>
            <a:ext cx="25143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INTRODUCING SCRATCH		   10</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SCRATCH ACCOUNT	      	   12</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DESIGN JOURNAL		   14</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SCRATCH SURPRISE		   16</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SCRATCH STUDIO		   18</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CRITIQUE GROUP      		   20</a:t>
            </a:r>
            <a:endParaRPr b="1">
              <a:latin typeface="PT Sans Narrow"/>
              <a:ea typeface="PT Sans Narrow"/>
              <a:cs typeface="PT Sans Narrow"/>
              <a:sym typeface="PT Sans Narrow"/>
            </a:endParaRPr>
          </a:p>
        </p:txBody>
      </p:sp>
      <p:grpSp>
        <p:nvGrpSpPr>
          <p:cNvPr id="319" name="Google Shape;319;p24"/>
          <p:cNvGrpSpPr/>
          <p:nvPr/>
        </p:nvGrpSpPr>
        <p:grpSpPr>
          <a:xfrm>
            <a:off x="-1" y="7559351"/>
            <a:ext cx="7772400" cy="666231"/>
            <a:chOff x="-1" y="7378700"/>
            <a:chExt cx="7772400" cy="666231"/>
          </a:xfrm>
        </p:grpSpPr>
        <p:sp>
          <p:nvSpPr>
            <p:cNvPr id="320" name="Google Shape;320;p24"/>
            <p:cNvSpPr/>
            <p:nvPr/>
          </p:nvSpPr>
          <p:spPr>
            <a:xfrm>
              <a:off x="-1" y="7406951"/>
              <a:ext cx="7772400" cy="479700"/>
            </a:xfrm>
            <a:prstGeom prst="rect">
              <a:avLst/>
            </a:prstGeom>
            <a:solidFill>
              <a:srgbClr val="7F7F7F"/>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PT Sans Narrow"/>
                <a:ea typeface="PT Sans Narrow"/>
                <a:cs typeface="PT Sans Narrow"/>
                <a:sym typeface="PT Sans Narrow"/>
              </a:endParaRPr>
            </a:p>
          </p:txBody>
        </p:sp>
        <p:sp>
          <p:nvSpPr>
            <p:cNvPr id="321" name="Google Shape;321;p24"/>
            <p:cNvSpPr/>
            <p:nvPr/>
          </p:nvSpPr>
          <p:spPr>
            <a:xfrm>
              <a:off x="2108219" y="7648251"/>
              <a:ext cx="381000" cy="381000"/>
            </a:xfrm>
            <a:prstGeom prst="diamond">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PT Sans Narrow"/>
                <a:ea typeface="PT Sans Narrow"/>
                <a:cs typeface="PT Sans Narrow"/>
                <a:sym typeface="PT Sans Narrow"/>
              </a:endParaRPr>
            </a:p>
          </p:txBody>
        </p:sp>
        <p:sp>
          <p:nvSpPr>
            <p:cNvPr id="322" name="Google Shape;322;p24"/>
            <p:cNvSpPr/>
            <p:nvPr/>
          </p:nvSpPr>
          <p:spPr>
            <a:xfrm>
              <a:off x="5681688" y="7663931"/>
              <a:ext cx="384300" cy="381000"/>
            </a:xfrm>
            <a:prstGeom prst="diamond">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PT Sans Narrow"/>
                <a:ea typeface="PT Sans Narrow"/>
                <a:cs typeface="PT Sans Narrow"/>
                <a:sym typeface="PT Sans Narrow"/>
              </a:endParaRPr>
            </a:p>
          </p:txBody>
        </p:sp>
        <p:sp>
          <p:nvSpPr>
            <p:cNvPr id="323" name="Google Shape;323;p24"/>
            <p:cNvSpPr txBox="1"/>
            <p:nvPr/>
          </p:nvSpPr>
          <p:spPr>
            <a:xfrm>
              <a:off x="4279937" y="7378700"/>
              <a:ext cx="3187800" cy="52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WHAT’S INCLUDED</a:t>
              </a:r>
              <a:endParaRPr b="1" sz="2800">
                <a:solidFill>
                  <a:schemeClr val="lt1"/>
                </a:solidFill>
                <a:latin typeface="PT Sans Narrow"/>
                <a:ea typeface="PT Sans Narrow"/>
                <a:cs typeface="PT Sans Narrow"/>
                <a:sym typeface="PT Sans Narrow"/>
              </a:endParaRPr>
            </a:p>
          </p:txBody>
        </p:sp>
        <p:sp>
          <p:nvSpPr>
            <p:cNvPr id="324" name="Google Shape;324;p24"/>
            <p:cNvSpPr txBox="1"/>
            <p:nvPr/>
          </p:nvSpPr>
          <p:spPr>
            <a:xfrm>
              <a:off x="317500" y="7378700"/>
              <a:ext cx="3962400" cy="52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YOU ARE HERE</a:t>
              </a:r>
              <a:endParaRPr b="1" sz="2800">
                <a:solidFill>
                  <a:schemeClr val="lt1"/>
                </a:solidFill>
                <a:latin typeface="PT Sans Narrow"/>
                <a:ea typeface="PT Sans Narrow"/>
                <a:cs typeface="PT Sans Narrow"/>
                <a:sym typeface="PT Sans Narrow"/>
              </a:endParaRPr>
            </a:p>
          </p:txBody>
        </p:sp>
      </p:grpSp>
      <p:grpSp>
        <p:nvGrpSpPr>
          <p:cNvPr id="325" name="Google Shape;325;p24"/>
          <p:cNvGrpSpPr/>
          <p:nvPr/>
        </p:nvGrpSpPr>
        <p:grpSpPr>
          <a:xfrm>
            <a:off x="825094" y="8753015"/>
            <a:ext cx="3218710" cy="456349"/>
            <a:chOff x="1699218" y="4842934"/>
            <a:chExt cx="3218710" cy="456349"/>
          </a:xfrm>
        </p:grpSpPr>
        <p:cxnSp>
          <p:nvCxnSpPr>
            <p:cNvPr id="326" name="Google Shape;326;p24"/>
            <p:cNvCxnSpPr/>
            <p:nvPr/>
          </p:nvCxnSpPr>
          <p:spPr>
            <a:xfrm>
              <a:off x="1699218" y="4849283"/>
              <a:ext cx="0" cy="450000"/>
            </a:xfrm>
            <a:prstGeom prst="straightConnector1">
              <a:avLst/>
            </a:prstGeom>
            <a:noFill/>
            <a:ln cap="flat" cmpd="sng" w="12700">
              <a:solidFill>
                <a:srgbClr val="A5A5A5"/>
              </a:solidFill>
              <a:prstDash val="solid"/>
              <a:round/>
              <a:headEnd len="sm" w="sm" type="none"/>
              <a:tailEnd len="sm" w="sm" type="none"/>
            </a:ln>
          </p:spPr>
        </p:cxnSp>
        <p:cxnSp>
          <p:nvCxnSpPr>
            <p:cNvPr id="327" name="Google Shape;327;p24"/>
            <p:cNvCxnSpPr/>
            <p:nvPr/>
          </p:nvCxnSpPr>
          <p:spPr>
            <a:xfrm>
              <a:off x="1699218" y="5292964"/>
              <a:ext cx="3218700" cy="0"/>
            </a:xfrm>
            <a:prstGeom prst="straightConnector1">
              <a:avLst/>
            </a:prstGeom>
            <a:noFill/>
            <a:ln cap="flat" cmpd="sng" w="12700">
              <a:solidFill>
                <a:srgbClr val="A5A5A5"/>
              </a:solidFill>
              <a:prstDash val="solid"/>
              <a:round/>
              <a:headEnd len="sm" w="sm" type="none"/>
              <a:tailEnd len="sm" w="sm" type="none"/>
            </a:ln>
          </p:spPr>
        </p:cxnSp>
        <p:cxnSp>
          <p:nvCxnSpPr>
            <p:cNvPr id="328" name="Google Shape;328;p24"/>
            <p:cNvCxnSpPr/>
            <p:nvPr/>
          </p:nvCxnSpPr>
          <p:spPr>
            <a:xfrm>
              <a:off x="2248625" y="4845458"/>
              <a:ext cx="0" cy="450000"/>
            </a:xfrm>
            <a:prstGeom prst="straightConnector1">
              <a:avLst/>
            </a:prstGeom>
            <a:noFill/>
            <a:ln cap="flat" cmpd="sng" w="12700">
              <a:solidFill>
                <a:srgbClr val="A5A5A5"/>
              </a:solidFill>
              <a:prstDash val="solid"/>
              <a:round/>
              <a:headEnd len="sm" w="sm" type="none"/>
              <a:tailEnd len="sm" w="sm" type="none"/>
            </a:ln>
          </p:spPr>
        </p:cxnSp>
        <p:cxnSp>
          <p:nvCxnSpPr>
            <p:cNvPr id="329" name="Google Shape;329;p24"/>
            <p:cNvCxnSpPr/>
            <p:nvPr/>
          </p:nvCxnSpPr>
          <p:spPr>
            <a:xfrm>
              <a:off x="2777846" y="4845458"/>
              <a:ext cx="0" cy="450000"/>
            </a:xfrm>
            <a:prstGeom prst="straightConnector1">
              <a:avLst/>
            </a:prstGeom>
            <a:noFill/>
            <a:ln cap="flat" cmpd="sng" w="12700">
              <a:solidFill>
                <a:srgbClr val="A5A5A5"/>
              </a:solidFill>
              <a:prstDash val="solid"/>
              <a:round/>
              <a:headEnd len="sm" w="sm" type="none"/>
              <a:tailEnd len="sm" w="sm" type="none"/>
            </a:ln>
          </p:spPr>
        </p:cxnSp>
        <p:cxnSp>
          <p:nvCxnSpPr>
            <p:cNvPr id="330" name="Google Shape;330;p24"/>
            <p:cNvCxnSpPr/>
            <p:nvPr/>
          </p:nvCxnSpPr>
          <p:spPr>
            <a:xfrm>
              <a:off x="3328397" y="4842934"/>
              <a:ext cx="0" cy="450000"/>
            </a:xfrm>
            <a:prstGeom prst="straightConnector1">
              <a:avLst/>
            </a:prstGeom>
            <a:noFill/>
            <a:ln cap="flat" cmpd="sng" w="12700">
              <a:solidFill>
                <a:srgbClr val="A5A5A5"/>
              </a:solidFill>
              <a:prstDash val="solid"/>
              <a:round/>
              <a:headEnd len="sm" w="sm" type="none"/>
              <a:tailEnd len="sm" w="sm" type="none"/>
            </a:ln>
          </p:spPr>
        </p:cxnSp>
        <p:cxnSp>
          <p:nvCxnSpPr>
            <p:cNvPr id="331" name="Google Shape;331;p24"/>
            <p:cNvCxnSpPr/>
            <p:nvPr/>
          </p:nvCxnSpPr>
          <p:spPr>
            <a:xfrm>
              <a:off x="3850843" y="4842934"/>
              <a:ext cx="0" cy="450000"/>
            </a:xfrm>
            <a:prstGeom prst="straightConnector1">
              <a:avLst/>
            </a:prstGeom>
            <a:noFill/>
            <a:ln cap="flat" cmpd="sng" w="12700">
              <a:solidFill>
                <a:srgbClr val="A5A5A5"/>
              </a:solidFill>
              <a:prstDash val="solid"/>
              <a:round/>
              <a:headEnd len="sm" w="sm" type="none"/>
              <a:tailEnd len="sm" w="sm" type="none"/>
            </a:ln>
          </p:spPr>
        </p:cxnSp>
        <p:cxnSp>
          <p:nvCxnSpPr>
            <p:cNvPr id="332" name="Google Shape;332;p24"/>
            <p:cNvCxnSpPr/>
            <p:nvPr/>
          </p:nvCxnSpPr>
          <p:spPr>
            <a:xfrm>
              <a:off x="4394979" y="4845458"/>
              <a:ext cx="0" cy="450000"/>
            </a:xfrm>
            <a:prstGeom prst="straightConnector1">
              <a:avLst/>
            </a:prstGeom>
            <a:noFill/>
            <a:ln cap="flat" cmpd="sng" w="12700">
              <a:solidFill>
                <a:srgbClr val="A5A5A5"/>
              </a:solidFill>
              <a:prstDash val="solid"/>
              <a:round/>
              <a:headEnd len="sm" w="sm" type="none"/>
              <a:tailEnd len="sm" w="sm" type="none"/>
            </a:ln>
          </p:spPr>
        </p:cxnSp>
        <p:cxnSp>
          <p:nvCxnSpPr>
            <p:cNvPr id="333" name="Google Shape;333;p24"/>
            <p:cNvCxnSpPr/>
            <p:nvPr/>
          </p:nvCxnSpPr>
          <p:spPr>
            <a:xfrm>
              <a:off x="4917928" y="4846108"/>
              <a:ext cx="0" cy="452700"/>
            </a:xfrm>
            <a:prstGeom prst="straightConnector1">
              <a:avLst/>
            </a:prstGeom>
            <a:noFill/>
            <a:ln cap="flat" cmpd="sng" w="12700">
              <a:solidFill>
                <a:srgbClr val="A5A5A5"/>
              </a:solidFill>
              <a:prstDash val="solid"/>
              <a:round/>
              <a:headEnd len="sm" w="sm" type="none"/>
              <a:tailEnd len="sm" w="sm" type="none"/>
            </a:ln>
          </p:spPr>
        </p:cxnSp>
      </p:grpSp>
      <p:grpSp>
        <p:nvGrpSpPr>
          <p:cNvPr id="334" name="Google Shape;334;p24"/>
          <p:cNvGrpSpPr/>
          <p:nvPr/>
        </p:nvGrpSpPr>
        <p:grpSpPr>
          <a:xfrm>
            <a:off x="460210" y="8345585"/>
            <a:ext cx="3819727" cy="729987"/>
            <a:chOff x="1853634" y="6308238"/>
            <a:chExt cx="3819727" cy="729987"/>
          </a:xfrm>
        </p:grpSpPr>
        <p:sp>
          <p:nvSpPr>
            <p:cNvPr id="335" name="Google Shape;335;p24"/>
            <p:cNvSpPr/>
            <p:nvPr/>
          </p:nvSpPr>
          <p:spPr>
            <a:xfrm>
              <a:off x="2532725" y="6567824"/>
              <a:ext cx="470400" cy="470400"/>
            </a:xfrm>
            <a:prstGeom prst="ellipse">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1</a:t>
              </a:r>
              <a:endParaRPr b="1" sz="1600">
                <a:latin typeface="PT Sans Narrow"/>
                <a:ea typeface="PT Sans Narrow"/>
                <a:cs typeface="PT Sans Narrow"/>
                <a:sym typeface="PT Sans Narrow"/>
              </a:endParaRPr>
            </a:p>
          </p:txBody>
        </p:sp>
        <p:sp>
          <p:nvSpPr>
            <p:cNvPr id="336" name="Google Shape;336;p24"/>
            <p:cNvSpPr/>
            <p:nvPr/>
          </p:nvSpPr>
          <p:spPr>
            <a:xfrm rot="8075980">
              <a:off x="1960519" y="6415123"/>
              <a:ext cx="516130" cy="516130"/>
            </a:xfrm>
            <a:prstGeom prst="teardrop">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PT Sans Narrow"/>
                <a:ea typeface="PT Sans Narrow"/>
                <a:cs typeface="PT Sans Narrow"/>
                <a:sym typeface="PT Sans Narrow"/>
              </a:endParaRPr>
            </a:p>
          </p:txBody>
        </p:sp>
        <p:sp>
          <p:nvSpPr>
            <p:cNvPr id="337" name="Google Shape;337;p24"/>
            <p:cNvSpPr/>
            <p:nvPr/>
          </p:nvSpPr>
          <p:spPr>
            <a:xfrm>
              <a:off x="3061508" y="6567823"/>
              <a:ext cx="470400" cy="4704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2</a:t>
              </a:r>
              <a:endParaRPr b="1" sz="1600">
                <a:latin typeface="PT Sans Narrow"/>
                <a:ea typeface="PT Sans Narrow"/>
                <a:cs typeface="PT Sans Narrow"/>
                <a:sym typeface="PT Sans Narrow"/>
              </a:endParaRPr>
            </a:p>
          </p:txBody>
        </p:sp>
        <p:sp>
          <p:nvSpPr>
            <p:cNvPr id="338" name="Google Shape;338;p24"/>
            <p:cNvSpPr/>
            <p:nvPr/>
          </p:nvSpPr>
          <p:spPr>
            <a:xfrm>
              <a:off x="3596453" y="6567823"/>
              <a:ext cx="470400" cy="4704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3</a:t>
              </a:r>
              <a:endParaRPr b="1" sz="1600">
                <a:latin typeface="PT Sans Narrow"/>
                <a:ea typeface="PT Sans Narrow"/>
                <a:cs typeface="PT Sans Narrow"/>
                <a:sym typeface="PT Sans Narrow"/>
              </a:endParaRPr>
            </a:p>
          </p:txBody>
        </p:sp>
        <p:sp>
          <p:nvSpPr>
            <p:cNvPr id="339" name="Google Shape;339;p24"/>
            <p:cNvSpPr/>
            <p:nvPr/>
          </p:nvSpPr>
          <p:spPr>
            <a:xfrm>
              <a:off x="4131784" y="6567823"/>
              <a:ext cx="470400" cy="4704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4</a:t>
              </a:r>
              <a:endParaRPr b="1" sz="1600">
                <a:latin typeface="PT Sans Narrow"/>
                <a:ea typeface="PT Sans Narrow"/>
                <a:cs typeface="PT Sans Narrow"/>
                <a:sym typeface="PT Sans Narrow"/>
              </a:endParaRPr>
            </a:p>
          </p:txBody>
        </p:sp>
        <p:sp>
          <p:nvSpPr>
            <p:cNvPr id="340" name="Google Shape;340;p24"/>
            <p:cNvSpPr/>
            <p:nvPr/>
          </p:nvSpPr>
          <p:spPr>
            <a:xfrm>
              <a:off x="4666729" y="6567823"/>
              <a:ext cx="470400" cy="4704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5</a:t>
              </a:r>
              <a:endParaRPr b="1" sz="1600">
                <a:solidFill>
                  <a:srgbClr val="F2F2F2"/>
                </a:solidFill>
                <a:latin typeface="PT Sans Narrow"/>
                <a:ea typeface="PT Sans Narrow"/>
                <a:cs typeface="PT Sans Narrow"/>
                <a:sym typeface="PT Sans Narrow"/>
              </a:endParaRPr>
            </a:p>
          </p:txBody>
        </p:sp>
        <p:sp>
          <p:nvSpPr>
            <p:cNvPr id="341" name="Google Shape;341;p24"/>
            <p:cNvSpPr/>
            <p:nvPr/>
          </p:nvSpPr>
          <p:spPr>
            <a:xfrm>
              <a:off x="5202961" y="6567823"/>
              <a:ext cx="470400" cy="4704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6</a:t>
              </a:r>
              <a:endParaRPr b="1" sz="1600">
                <a:solidFill>
                  <a:srgbClr val="F2F2F2"/>
                </a:solidFill>
                <a:latin typeface="PT Sans Narrow"/>
                <a:ea typeface="PT Sans Narrow"/>
                <a:cs typeface="PT Sans Narrow"/>
                <a:sym typeface="PT Sans Narrow"/>
              </a:endParaRPr>
            </a:p>
          </p:txBody>
        </p:sp>
      </p:grpSp>
      <p:sp>
        <p:nvSpPr>
          <p:cNvPr id="342" name="Google Shape;342;p24"/>
          <p:cNvSpPr/>
          <p:nvPr/>
        </p:nvSpPr>
        <p:spPr>
          <a:xfrm>
            <a:off x="634593" y="8510599"/>
            <a:ext cx="3810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PT Sans Narrow"/>
                <a:ea typeface="PT Sans Narrow"/>
                <a:cs typeface="PT Sans Narrow"/>
                <a:sym typeface="PT Sans Narrow"/>
              </a:rPr>
              <a:t>0</a:t>
            </a:r>
            <a:endParaRPr b="1" sz="4400">
              <a:solidFill>
                <a:schemeClr val="lt1"/>
              </a:solidFill>
              <a:latin typeface="PT Sans Narrow"/>
              <a:ea typeface="PT Sans Narrow"/>
              <a:cs typeface="PT Sans Narrow"/>
              <a:sym typeface="PT Sans Narrow"/>
            </a:endParaRPr>
          </a:p>
        </p:txBody>
      </p:sp>
      <p:sp>
        <p:nvSpPr>
          <p:cNvPr id="343" name="Google Shape;343;p24"/>
          <p:cNvSpPr txBox="1"/>
          <p:nvPr/>
        </p:nvSpPr>
        <p:spPr>
          <a:xfrm>
            <a:off x="457200" y="464000"/>
            <a:ext cx="4782000" cy="172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0</a:t>
            </a:r>
            <a:endParaRPr b="1" sz="53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GETTING STARTED</a:t>
            </a:r>
            <a:endParaRPr b="1" sz="5300">
              <a:solidFill>
                <a:schemeClr val="dk1"/>
              </a:solidFill>
              <a:latin typeface="PT Sans Narrow"/>
              <a:ea typeface="PT Sans Narrow"/>
              <a:cs typeface="PT Sans Narrow"/>
              <a:sym typeface="PT Sans Narrow"/>
            </a:endParaRPr>
          </a:p>
        </p:txBody>
      </p:sp>
      <p:sp>
        <p:nvSpPr>
          <p:cNvPr id="344" name="Google Shape;344;p24"/>
          <p:cNvSpPr txBox="1"/>
          <p:nvPr/>
        </p:nvSpPr>
        <p:spPr>
          <a:xfrm>
            <a:off x="3887162" y="9517906"/>
            <a:ext cx="3744900" cy="535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7</a:t>
            </a:r>
            <a:endParaRPr b="0" i="0" sz="1200">
              <a:solidFill>
                <a:srgbClr val="888888"/>
              </a:solidFill>
              <a:latin typeface="Carme"/>
              <a:ea typeface="Carme"/>
              <a:cs typeface="Carme"/>
              <a:sym typeface="Carme"/>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5" name="Shape 3845"/>
        <p:cNvGrpSpPr/>
        <p:nvPr/>
      </p:nvGrpSpPr>
      <p:grpSpPr>
        <a:xfrm>
          <a:off x="0" y="0"/>
          <a:ext cx="0" cy="0"/>
          <a:chOff x="0" y="0"/>
          <a:chExt cx="0" cy="0"/>
        </a:xfrm>
      </p:grpSpPr>
      <p:sp>
        <p:nvSpPr>
          <p:cNvPr id="3846" name="Google Shape;3846;p132"/>
          <p:cNvSpPr txBox="1"/>
          <p:nvPr/>
        </p:nvSpPr>
        <p:spPr>
          <a:xfrm>
            <a:off x="2530704" y="804323"/>
            <a:ext cx="4986000" cy="3540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PROJECT PITCH BY: </a:t>
            </a:r>
            <a:r>
              <a:rPr lang="en-US" sz="1100">
                <a:solidFill>
                  <a:schemeClr val="dk1"/>
                </a:solidFill>
                <a:latin typeface="PT Sans Narrow"/>
                <a:ea typeface="PT Sans Narrow"/>
                <a:cs typeface="PT Sans Narrow"/>
                <a:sym typeface="PT Sans Narrow"/>
              </a:rPr>
              <a:t>__________________________________________________</a:t>
            </a:r>
            <a:endParaRPr sz="1100">
              <a:solidFill>
                <a:schemeClr val="dk1"/>
              </a:solidFill>
              <a:latin typeface="PT Sans Narrow"/>
              <a:ea typeface="PT Sans Narrow"/>
              <a:cs typeface="PT Sans Narrow"/>
              <a:sym typeface="PT Sans Narrow"/>
            </a:endParaRPr>
          </a:p>
        </p:txBody>
      </p:sp>
      <p:sp>
        <p:nvSpPr>
          <p:cNvPr id="3847" name="Google Shape;3847;p132"/>
          <p:cNvSpPr txBox="1"/>
          <p:nvPr/>
        </p:nvSpPr>
        <p:spPr>
          <a:xfrm flipH="1">
            <a:off x="448733" y="2697590"/>
            <a:ext cx="6187099" cy="2616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What has been your favorite project to work on so far? What made this project stand out for you?</a:t>
            </a:r>
            <a:endParaRPr sz="1200">
              <a:solidFill>
                <a:schemeClr val="dk1"/>
              </a:solidFill>
              <a:latin typeface="PT Sans Narrow"/>
              <a:ea typeface="PT Sans Narrow"/>
              <a:cs typeface="PT Sans Narrow"/>
              <a:sym typeface="PT Sans Narrow"/>
            </a:endParaRPr>
          </a:p>
        </p:txBody>
      </p:sp>
      <p:sp>
        <p:nvSpPr>
          <p:cNvPr id="3848" name="Google Shape;3848;p132"/>
          <p:cNvSpPr txBox="1"/>
          <p:nvPr/>
        </p:nvSpPr>
        <p:spPr>
          <a:xfrm flipH="1">
            <a:off x="448733" y="5263882"/>
            <a:ext cx="6187099"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What kinds of projects are you interested in creating next?</a:t>
            </a:r>
            <a:endParaRPr sz="1200">
              <a:latin typeface="PT Sans Narrow"/>
              <a:ea typeface="PT Sans Narrow"/>
              <a:cs typeface="PT Sans Narrow"/>
              <a:sym typeface="PT Sans Narrow"/>
            </a:endParaRPr>
          </a:p>
        </p:txBody>
      </p:sp>
      <p:sp>
        <p:nvSpPr>
          <p:cNvPr id="3849" name="Google Shape;3849;p132"/>
          <p:cNvSpPr txBox="1"/>
          <p:nvPr/>
        </p:nvSpPr>
        <p:spPr>
          <a:xfrm flipH="1">
            <a:off x="448733" y="7324425"/>
            <a:ext cx="3402082" cy="4616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PT Sans Narrow"/>
                <a:ea typeface="PT Sans Narrow"/>
                <a:cs typeface="PT Sans Narrow"/>
                <a:sym typeface="PT Sans Narrow"/>
              </a:rPr>
              <a:t>SKILLS IN SCRATCH</a:t>
            </a:r>
            <a:endParaRPr sz="2400">
              <a:solidFill>
                <a:schemeClr val="lt1"/>
              </a:solidFill>
              <a:latin typeface="PT Sans Narrow"/>
              <a:ea typeface="PT Sans Narrow"/>
              <a:cs typeface="PT Sans Narrow"/>
              <a:sym typeface="PT Sans Narrow"/>
            </a:endParaRPr>
          </a:p>
        </p:txBody>
      </p:sp>
      <p:sp>
        <p:nvSpPr>
          <p:cNvPr id="3850" name="Google Shape;3850;p132"/>
          <p:cNvSpPr txBox="1"/>
          <p:nvPr/>
        </p:nvSpPr>
        <p:spPr>
          <a:xfrm flipH="1">
            <a:off x="454368" y="7826147"/>
            <a:ext cx="6187099"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What knowledge, skills, or talents would you like to contribute to a project?</a:t>
            </a:r>
            <a:endParaRPr sz="1200">
              <a:solidFill>
                <a:srgbClr val="000000"/>
              </a:solidFill>
              <a:latin typeface="PT Sans Narrow"/>
              <a:ea typeface="PT Sans Narrow"/>
              <a:cs typeface="PT Sans Narrow"/>
              <a:sym typeface="PT Sans Narrow"/>
            </a:endParaRPr>
          </a:p>
        </p:txBody>
      </p:sp>
      <p:sp>
        <p:nvSpPr>
          <p:cNvPr id="3851" name="Google Shape;3851;p132"/>
          <p:cNvSpPr txBox="1"/>
          <p:nvPr/>
        </p:nvSpPr>
        <p:spPr>
          <a:xfrm>
            <a:off x="2438246" y="1196178"/>
            <a:ext cx="5145900" cy="461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Use the prompts below to brainstorm ideas for projects you’re interested in working on during the hackathon. You will have 30 seconds to pitch your ideas, interests, and skills to the rest of the group!</a:t>
            </a:r>
            <a:endParaRPr>
              <a:latin typeface="PT Sans Narrow"/>
              <a:ea typeface="PT Sans Narrow"/>
              <a:cs typeface="PT Sans Narrow"/>
              <a:sym typeface="PT Sans Narrow"/>
            </a:endParaRPr>
          </a:p>
        </p:txBody>
      </p:sp>
      <p:sp>
        <p:nvSpPr>
          <p:cNvPr id="3852" name="Google Shape;3852;p132"/>
          <p:cNvSpPr txBox="1"/>
          <p:nvPr/>
        </p:nvSpPr>
        <p:spPr>
          <a:xfrm>
            <a:off x="457200" y="595840"/>
            <a:ext cx="2815942" cy="11387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PROJECT</a:t>
            </a:r>
            <a:br>
              <a:rPr b="1" lang="en-US" sz="3400">
                <a:solidFill>
                  <a:schemeClr val="dk1"/>
                </a:solidFill>
                <a:latin typeface="PT Sans Narrow"/>
                <a:ea typeface="PT Sans Narrow"/>
                <a:cs typeface="PT Sans Narrow"/>
                <a:sym typeface="PT Sans Narrow"/>
              </a:rPr>
            </a:br>
            <a:r>
              <a:rPr b="1" lang="en-US" sz="3400">
                <a:solidFill>
                  <a:schemeClr val="dk1"/>
                </a:solidFill>
                <a:latin typeface="PT Sans Narrow"/>
                <a:ea typeface="PT Sans Narrow"/>
                <a:cs typeface="PT Sans Narrow"/>
                <a:sym typeface="PT Sans Narrow"/>
              </a:rPr>
              <a:t>PITCH</a:t>
            </a:r>
            <a:endParaRPr b="1">
              <a:latin typeface="PT Sans Narrow"/>
              <a:ea typeface="PT Sans Narrow"/>
              <a:cs typeface="PT Sans Narrow"/>
              <a:sym typeface="PT Sans Narrow"/>
            </a:endParaRPr>
          </a:p>
        </p:txBody>
      </p:sp>
      <p:sp>
        <p:nvSpPr>
          <p:cNvPr id="3853" name="Google Shape;3853;p132"/>
          <p:cNvSpPr/>
          <p:nvPr/>
        </p:nvSpPr>
        <p:spPr>
          <a:xfrm>
            <a:off x="-1" y="2128868"/>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3854" name="Google Shape;3854;p132"/>
          <p:cNvSpPr txBox="1"/>
          <p:nvPr/>
        </p:nvSpPr>
        <p:spPr>
          <a:xfrm>
            <a:off x="457200" y="2128868"/>
            <a:ext cx="6761943"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MY FAVORITE PROJECT</a:t>
            </a:r>
            <a:endParaRPr b="1" sz="2400">
              <a:solidFill>
                <a:schemeClr val="lt1"/>
              </a:solidFill>
              <a:latin typeface="PT Sans Narrow"/>
              <a:ea typeface="PT Sans Narrow"/>
              <a:cs typeface="PT Sans Narrow"/>
              <a:sym typeface="PT Sans Narrow"/>
            </a:endParaRPr>
          </a:p>
        </p:txBody>
      </p:sp>
      <p:sp>
        <p:nvSpPr>
          <p:cNvPr id="3855" name="Google Shape;3855;p132"/>
          <p:cNvSpPr/>
          <p:nvPr/>
        </p:nvSpPr>
        <p:spPr>
          <a:xfrm>
            <a:off x="-1" y="4693188"/>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3856" name="Google Shape;3856;p132"/>
          <p:cNvSpPr txBox="1"/>
          <p:nvPr/>
        </p:nvSpPr>
        <p:spPr>
          <a:xfrm>
            <a:off x="457200" y="4693188"/>
            <a:ext cx="6761943"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MY HACKATHON PROJECT IDEA</a:t>
            </a:r>
            <a:endParaRPr b="1" sz="2400">
              <a:solidFill>
                <a:schemeClr val="lt1"/>
              </a:solidFill>
              <a:latin typeface="PT Sans Narrow"/>
              <a:ea typeface="PT Sans Narrow"/>
              <a:cs typeface="PT Sans Narrow"/>
              <a:sym typeface="PT Sans Narrow"/>
            </a:endParaRPr>
          </a:p>
        </p:txBody>
      </p:sp>
      <p:sp>
        <p:nvSpPr>
          <p:cNvPr id="3857" name="Google Shape;3857;p132"/>
          <p:cNvSpPr/>
          <p:nvPr/>
        </p:nvSpPr>
        <p:spPr>
          <a:xfrm>
            <a:off x="-1" y="7248320"/>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3858" name="Google Shape;3858;p132"/>
          <p:cNvSpPr txBox="1"/>
          <p:nvPr/>
        </p:nvSpPr>
        <p:spPr>
          <a:xfrm>
            <a:off x="457200" y="7248320"/>
            <a:ext cx="6761943"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MY SKILLS AND INTERESTS</a:t>
            </a:r>
            <a:endParaRPr b="1" sz="2400">
              <a:solidFill>
                <a:schemeClr val="lt1"/>
              </a:solidFill>
              <a:latin typeface="PT Sans Narrow"/>
              <a:ea typeface="PT Sans Narrow"/>
              <a:cs typeface="PT Sans Narrow"/>
              <a:sym typeface="PT Sans Narrow"/>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3" name="Shape 3863"/>
        <p:cNvGrpSpPr/>
        <p:nvPr/>
      </p:nvGrpSpPr>
      <p:grpSpPr>
        <a:xfrm>
          <a:off x="0" y="0"/>
          <a:ext cx="0" cy="0"/>
          <a:chOff x="0" y="0"/>
          <a:chExt cx="0" cy="0"/>
        </a:xfrm>
      </p:grpSpPr>
      <p:sp>
        <p:nvSpPr>
          <p:cNvPr id="3864" name="Google Shape;3864;p133"/>
          <p:cNvSpPr txBox="1"/>
          <p:nvPr/>
        </p:nvSpPr>
        <p:spPr>
          <a:xfrm>
            <a:off x="550325" y="3328600"/>
            <a:ext cx="3231300" cy="3805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Taking some time at the start of the final project to explore ideas, identify tasks involved in completing the project, and list what is (and isn’t) already known can be very beneficial for successful project completion.</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Divide the group into project teams. Optionally, distribute the Project Planning and Project Sketches handouts to each team or individual.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Review different elements for planning projects (project sketches, outline of tasks, list of resources, storyboards/wireframes). Give the teams 15 minutes to brainstorm ideas, plans, and resources for their projects. Students who already have a clear concept and plan are welcome to start working on their project design.</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collect the completed Project Planning and Project Sketches handouts at the end of this activity to return to students at the beginning of Design Sprint sessions.</a:t>
            </a:r>
            <a:endParaRPr>
              <a:latin typeface="PT Sans Narrow"/>
              <a:ea typeface="PT Sans Narrow"/>
              <a:cs typeface="PT Sans Narrow"/>
              <a:sym typeface="PT Sans Narrow"/>
            </a:endParaRPr>
          </a:p>
        </p:txBody>
      </p:sp>
      <p:sp>
        <p:nvSpPr>
          <p:cNvPr id="3865" name="Google Shape;3865;p133"/>
          <p:cNvSpPr txBox="1"/>
          <p:nvPr/>
        </p:nvSpPr>
        <p:spPr>
          <a:xfrm>
            <a:off x="457200"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3866" name="Google Shape;3866;p133"/>
          <p:cNvCxnSpPr/>
          <p:nvPr/>
        </p:nvCxnSpPr>
        <p:spPr>
          <a:xfrm flipH="1" rot="10800000">
            <a:off x="550334"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3867" name="Google Shape;3867;p133"/>
          <p:cNvSpPr txBox="1"/>
          <p:nvPr/>
        </p:nvSpPr>
        <p:spPr>
          <a:xfrm>
            <a:off x="1307624" y="595840"/>
            <a:ext cx="2815800" cy="113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PROJECT</a:t>
            </a:r>
            <a:br>
              <a:rPr b="1" lang="en-US" sz="3400">
                <a:solidFill>
                  <a:schemeClr val="dk1"/>
                </a:solidFill>
                <a:latin typeface="PT Sans Narrow"/>
                <a:ea typeface="PT Sans Narrow"/>
                <a:cs typeface="PT Sans Narrow"/>
                <a:sym typeface="PT Sans Narrow"/>
              </a:rPr>
            </a:br>
            <a:r>
              <a:rPr b="1" lang="en-US" sz="3400">
                <a:solidFill>
                  <a:schemeClr val="dk1"/>
                </a:solidFill>
                <a:latin typeface="PT Sans Narrow"/>
                <a:ea typeface="PT Sans Narrow"/>
                <a:cs typeface="PT Sans Narrow"/>
                <a:sym typeface="PT Sans Narrow"/>
              </a:rPr>
              <a:t>PLANNING</a:t>
            </a:r>
            <a:endParaRPr b="1">
              <a:latin typeface="PT Sans Narrow"/>
              <a:ea typeface="PT Sans Narrow"/>
              <a:cs typeface="PT Sans Narrow"/>
              <a:sym typeface="PT Sans Narrow"/>
            </a:endParaRPr>
          </a:p>
        </p:txBody>
      </p:sp>
      <p:sp>
        <p:nvSpPr>
          <p:cNvPr id="3868" name="Google Shape;3868;p133"/>
          <p:cNvSpPr txBox="1"/>
          <p:nvPr/>
        </p:nvSpPr>
        <p:spPr>
          <a:xfrm>
            <a:off x="4222225" y="795399"/>
            <a:ext cx="2999700" cy="1588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identify an appropriately-scoped project to work on</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develop an outline of activities or tasks required to complete the project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generate a preliminary list of resources required to complete the project</a:t>
            </a:r>
            <a:endParaRPr>
              <a:latin typeface="PT Sans Narrow"/>
              <a:ea typeface="PT Sans Narrow"/>
              <a:cs typeface="PT Sans Narrow"/>
              <a:sym typeface="PT Sans Narrow"/>
            </a:endParaRPr>
          </a:p>
        </p:txBody>
      </p:sp>
      <p:sp>
        <p:nvSpPr>
          <p:cNvPr id="3869" name="Google Shape;3869;p133"/>
          <p:cNvSpPr txBox="1"/>
          <p:nvPr/>
        </p:nvSpPr>
        <p:spPr>
          <a:xfrm>
            <a:off x="4104914"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 Planning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 Sketches handout</a:t>
            </a:r>
            <a:endParaRPr>
              <a:latin typeface="PT Sans Narrow"/>
              <a:ea typeface="PT Sans Narrow"/>
              <a:cs typeface="PT Sans Narrow"/>
              <a:sym typeface="PT Sans Narrow"/>
            </a:endParaRPr>
          </a:p>
        </p:txBody>
      </p:sp>
      <p:sp>
        <p:nvSpPr>
          <p:cNvPr id="3870" name="Google Shape;3870;p133"/>
          <p:cNvSpPr txBox="1"/>
          <p:nvPr/>
        </p:nvSpPr>
        <p:spPr>
          <a:xfrm>
            <a:off x="4007796"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871" name="Google Shape;3871;p133"/>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sp>
        <p:nvSpPr>
          <p:cNvPr id="3872" name="Google Shape;3872;p133"/>
          <p:cNvSpPr txBox="1"/>
          <p:nvPr/>
        </p:nvSpPr>
        <p:spPr>
          <a:xfrm>
            <a:off x="4104914" y="4407229"/>
            <a:ext cx="3117152" cy="120032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project do I want to create?</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steps will I take to develop my project?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resources (e.g., people, sample projects) do I already have to develop my project?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resources (e.g., people, sample projects) might I need to develop my project?</a:t>
            </a:r>
            <a:endParaRPr sz="1200">
              <a:solidFill>
                <a:schemeClr val="dk1"/>
              </a:solidFill>
              <a:latin typeface="PT Sans Narrow"/>
              <a:ea typeface="PT Sans Narrow"/>
              <a:cs typeface="PT Sans Narrow"/>
              <a:sym typeface="PT Sans Narrow"/>
            </a:endParaRPr>
          </a:p>
        </p:txBody>
      </p:sp>
      <p:sp>
        <p:nvSpPr>
          <p:cNvPr id="3873" name="Google Shape;3873;p133"/>
          <p:cNvSpPr txBox="1"/>
          <p:nvPr/>
        </p:nvSpPr>
        <p:spPr>
          <a:xfrm>
            <a:off x="4007796" y="3911402"/>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874" name="Google Shape;3874;p133"/>
          <p:cNvCxnSpPr/>
          <p:nvPr/>
        </p:nvCxnSpPr>
        <p:spPr>
          <a:xfrm flipH="1" rot="10800000">
            <a:off x="4104914" y="4242251"/>
            <a:ext cx="3117152" cy="8523"/>
          </a:xfrm>
          <a:prstGeom prst="straightConnector1">
            <a:avLst/>
          </a:prstGeom>
          <a:noFill/>
          <a:ln cap="flat" cmpd="sng" w="9525">
            <a:solidFill>
              <a:schemeClr val="dk1"/>
            </a:solidFill>
            <a:prstDash val="solid"/>
            <a:round/>
            <a:headEnd len="sm" w="sm" type="none"/>
            <a:tailEnd len="sm" w="sm" type="none"/>
          </a:ln>
        </p:spPr>
      </p:cxnSp>
      <p:sp>
        <p:nvSpPr>
          <p:cNvPr id="3875" name="Google Shape;3875;p133"/>
          <p:cNvSpPr txBox="1"/>
          <p:nvPr/>
        </p:nvSpPr>
        <p:spPr>
          <a:xfrm>
            <a:off x="4104914" y="6224205"/>
            <a:ext cx="3117152" cy="830997"/>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Is the project appropriately scoped for the amount of time and resources available for this hackathon?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can you make resources accessible to students who need them?</a:t>
            </a:r>
            <a:endParaRPr sz="1200">
              <a:solidFill>
                <a:schemeClr val="dk1"/>
              </a:solidFill>
              <a:latin typeface="PT Sans Narrow"/>
              <a:ea typeface="PT Sans Narrow"/>
              <a:cs typeface="PT Sans Narrow"/>
              <a:sym typeface="PT Sans Narrow"/>
            </a:endParaRPr>
          </a:p>
        </p:txBody>
      </p:sp>
      <p:sp>
        <p:nvSpPr>
          <p:cNvPr id="3876" name="Google Shape;3876;p133"/>
          <p:cNvSpPr txBox="1"/>
          <p:nvPr/>
        </p:nvSpPr>
        <p:spPr>
          <a:xfrm>
            <a:off x="4007796" y="5728378"/>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877" name="Google Shape;3877;p133"/>
          <p:cNvCxnSpPr/>
          <p:nvPr/>
        </p:nvCxnSpPr>
        <p:spPr>
          <a:xfrm flipH="1" rot="10800000">
            <a:off x="4104914" y="6059227"/>
            <a:ext cx="3117152" cy="8523"/>
          </a:xfrm>
          <a:prstGeom prst="straightConnector1">
            <a:avLst/>
          </a:prstGeom>
          <a:noFill/>
          <a:ln cap="flat" cmpd="sng" w="9525">
            <a:solidFill>
              <a:schemeClr val="dk1"/>
            </a:solidFill>
            <a:prstDash val="solid"/>
            <a:round/>
            <a:headEnd len="sm" w="sm" type="none"/>
            <a:tailEnd len="sm" w="sm" type="none"/>
          </a:ln>
        </p:spPr>
      </p:cxnSp>
      <p:sp>
        <p:nvSpPr>
          <p:cNvPr id="3878" name="Google Shape;3878;p133"/>
          <p:cNvSpPr txBox="1"/>
          <p:nvPr/>
        </p:nvSpPr>
        <p:spPr>
          <a:xfrm>
            <a:off x="3031216" y="199952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3879" name="Google Shape;3879;p133"/>
          <p:cNvPicPr preferRelativeResize="0"/>
          <p:nvPr/>
        </p:nvPicPr>
        <p:blipFill rotWithShape="1">
          <a:blip r:embed="rId3">
            <a:alphaModFix/>
          </a:blip>
          <a:srcRect b="0" l="0" r="0" t="0"/>
          <a:stretch/>
        </p:blipFill>
        <p:spPr>
          <a:xfrm>
            <a:off x="2769768" y="2057670"/>
            <a:ext cx="329112" cy="329112"/>
          </a:xfrm>
          <a:prstGeom prst="rect">
            <a:avLst/>
          </a:prstGeom>
          <a:noFill/>
          <a:ln>
            <a:noFill/>
          </a:ln>
        </p:spPr>
      </p:pic>
      <p:sp>
        <p:nvSpPr>
          <p:cNvPr id="3880" name="Google Shape;3880;p13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881" name="Google Shape;3881;p13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882" name="Google Shape;3882;p13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cxnSp>
        <p:nvCxnSpPr>
          <p:cNvPr id="3883" name="Google Shape;3883;p13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884" name="Google Shape;3884;p133"/>
          <p:cNvSpPr txBox="1"/>
          <p:nvPr/>
        </p:nvSpPr>
        <p:spPr>
          <a:xfrm>
            <a:off x="551129" y="8142739"/>
            <a:ext cx="3231204"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Although planning is helpful, it shouldn’t be all-consuming or the only way of doing things. Different students will want and need to plan and tinker to different extents – and different phases of the project will require different approaches. Multiple design and development styles should be encouraged and accommodated. </a:t>
            </a:r>
            <a:endParaRPr>
              <a:latin typeface="PT Sans Narrow"/>
              <a:ea typeface="PT Sans Narrow"/>
              <a:cs typeface="PT Sans Narrow"/>
              <a:sym typeface="PT Sans Narrow"/>
            </a:endParaRPr>
          </a:p>
        </p:txBody>
      </p:sp>
      <p:sp>
        <p:nvSpPr>
          <p:cNvPr id="3885" name="Google Shape;3885;p13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116</a:t>
            </a:r>
            <a:endParaRPr b="0" i="0" sz="1200">
              <a:solidFill>
                <a:srgbClr val="888888"/>
              </a:solidFill>
              <a:latin typeface="Carme"/>
              <a:ea typeface="Carme"/>
              <a:cs typeface="Carme"/>
              <a:sym typeface="Carme"/>
            </a:endParaRPr>
          </a:p>
        </p:txBody>
      </p:sp>
      <p:sp>
        <p:nvSpPr>
          <p:cNvPr id="3886" name="Google Shape;3886;p13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pic>
        <p:nvPicPr>
          <p:cNvPr descr="Unit6activity.png" id="3887" name="Google Shape;3887;p133"/>
          <p:cNvPicPr preferRelativeResize="0"/>
          <p:nvPr/>
        </p:nvPicPr>
        <p:blipFill rotWithShape="1">
          <a:blip r:embed="rId4">
            <a:alphaModFix/>
          </a:blip>
          <a:srcRect b="0" l="0" r="0" t="0"/>
          <a:stretch/>
        </p:blipFill>
        <p:spPr>
          <a:xfrm>
            <a:off x="550334" y="0"/>
            <a:ext cx="493616" cy="2791875"/>
          </a:xfrm>
          <a:prstGeom prst="rect">
            <a:avLst/>
          </a:prstGeom>
          <a:noFill/>
          <a:ln>
            <a:noFill/>
          </a:ln>
        </p:spPr>
      </p:pic>
      <p:sp>
        <p:nvSpPr>
          <p:cNvPr id="3888" name="Google Shape;3888;p133"/>
          <p:cNvSpPr txBox="1"/>
          <p:nvPr/>
        </p:nvSpPr>
        <p:spPr>
          <a:xfrm rot="5400000">
            <a:off x="-422575" y="986251"/>
            <a:ext cx="2434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300">
                <a:solidFill>
                  <a:schemeClr val="lt1"/>
                </a:solidFill>
                <a:latin typeface="PT Sans Narrow"/>
                <a:ea typeface="PT Sans Narrow"/>
                <a:cs typeface="PT Sans Narrow"/>
                <a:sym typeface="PT Sans Narrow"/>
              </a:rPr>
              <a:t> UNIT 6  ACTIVITY</a:t>
            </a:r>
            <a:endParaRPr b="1" sz="2300">
              <a:solidFill>
                <a:schemeClr val="lt1"/>
              </a:solidFill>
              <a:latin typeface="PT Sans Narrow"/>
              <a:ea typeface="PT Sans Narrow"/>
              <a:cs typeface="PT Sans Narrow"/>
              <a:sym typeface="PT Sans Narrow"/>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3" name="Shape 3893"/>
        <p:cNvGrpSpPr/>
        <p:nvPr/>
      </p:nvGrpSpPr>
      <p:grpSpPr>
        <a:xfrm>
          <a:off x="0" y="0"/>
          <a:ext cx="0" cy="0"/>
          <a:chOff x="0" y="0"/>
          <a:chExt cx="0" cy="0"/>
        </a:xfrm>
      </p:grpSpPr>
      <p:pic>
        <p:nvPicPr>
          <p:cNvPr descr="Unit6planning.png" id="3894" name="Google Shape;3894;p134"/>
          <p:cNvPicPr preferRelativeResize="0"/>
          <p:nvPr/>
        </p:nvPicPr>
        <p:blipFill rotWithShape="1">
          <a:blip r:embed="rId3">
            <a:alphaModFix/>
          </a:blip>
          <a:srcRect b="0" l="0" r="0" t="0"/>
          <a:stretch/>
        </p:blipFill>
        <p:spPr>
          <a:xfrm>
            <a:off x="0" y="0"/>
            <a:ext cx="7762675" cy="10110227"/>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9" name="Shape 3899"/>
        <p:cNvGrpSpPr/>
        <p:nvPr/>
      </p:nvGrpSpPr>
      <p:grpSpPr>
        <a:xfrm>
          <a:off x="0" y="0"/>
          <a:ext cx="0" cy="0"/>
          <a:chOff x="0" y="0"/>
          <a:chExt cx="0" cy="0"/>
        </a:xfrm>
      </p:grpSpPr>
      <p:sp>
        <p:nvSpPr>
          <p:cNvPr id="3900" name="Google Shape;3900;p135"/>
          <p:cNvSpPr txBox="1"/>
          <p:nvPr/>
        </p:nvSpPr>
        <p:spPr>
          <a:xfrm>
            <a:off x="2438246" y="1196178"/>
            <a:ext cx="5145900" cy="276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Use the prompts below to start thinking about the elements needed to develop your project.</a:t>
            </a:r>
            <a:endParaRPr>
              <a:latin typeface="PT Sans Narrow"/>
              <a:ea typeface="PT Sans Narrow"/>
              <a:cs typeface="PT Sans Narrow"/>
              <a:sym typeface="PT Sans Narrow"/>
            </a:endParaRPr>
          </a:p>
        </p:txBody>
      </p:sp>
      <p:grpSp>
        <p:nvGrpSpPr>
          <p:cNvPr id="3901" name="Google Shape;3901;p135"/>
          <p:cNvGrpSpPr/>
          <p:nvPr/>
        </p:nvGrpSpPr>
        <p:grpSpPr>
          <a:xfrm>
            <a:off x="448328" y="2740914"/>
            <a:ext cx="3147972" cy="1860338"/>
            <a:chOff x="448328" y="3027978"/>
            <a:chExt cx="3147972" cy="1860338"/>
          </a:xfrm>
        </p:grpSpPr>
        <p:sp>
          <p:nvSpPr>
            <p:cNvPr id="3902" name="Google Shape;3902;p135"/>
            <p:cNvSpPr txBox="1"/>
            <p:nvPr/>
          </p:nvSpPr>
          <p:spPr>
            <a:xfrm flipH="1">
              <a:off x="448328" y="3027978"/>
              <a:ext cx="3147972" cy="2616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Describe the project you want to create.</a:t>
              </a:r>
              <a:endParaRPr sz="1200">
                <a:solidFill>
                  <a:srgbClr val="000000"/>
                </a:solidFill>
                <a:latin typeface="PT Sans Narrow"/>
                <a:ea typeface="PT Sans Narrow"/>
                <a:cs typeface="PT Sans Narrow"/>
                <a:sym typeface="PT Sans Narrow"/>
              </a:endParaRPr>
            </a:p>
          </p:txBody>
        </p:sp>
        <p:sp>
          <p:nvSpPr>
            <p:cNvPr id="3903" name="Google Shape;3903;p135"/>
            <p:cNvSpPr txBox="1"/>
            <p:nvPr/>
          </p:nvSpPr>
          <p:spPr>
            <a:xfrm flipH="1">
              <a:off x="448328" y="4626706"/>
              <a:ext cx="3147972" cy="2616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List the steps needed in order to create your project.</a:t>
              </a:r>
              <a:endParaRPr sz="1200">
                <a:solidFill>
                  <a:srgbClr val="000000"/>
                </a:solidFill>
                <a:latin typeface="PT Sans Narrow"/>
                <a:ea typeface="PT Sans Narrow"/>
                <a:cs typeface="PT Sans Narrow"/>
                <a:sym typeface="PT Sans Narrow"/>
              </a:endParaRPr>
            </a:p>
          </p:txBody>
        </p:sp>
      </p:grpSp>
      <p:sp>
        <p:nvSpPr>
          <p:cNvPr id="3904" name="Google Shape;3904;p135"/>
          <p:cNvSpPr/>
          <p:nvPr/>
        </p:nvSpPr>
        <p:spPr>
          <a:xfrm>
            <a:off x="540105" y="6566470"/>
            <a:ext cx="3047842" cy="2978109"/>
          </a:xfrm>
          <a:prstGeom prst="rect">
            <a:avLst/>
          </a:prstGeom>
          <a:noFill/>
          <a:ln cap="flat" cmpd="sng" w="9525">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T Sans Narrow"/>
              <a:ea typeface="PT Sans Narrow"/>
              <a:cs typeface="PT Sans Narrow"/>
              <a:sym typeface="PT Sans Narrow"/>
            </a:endParaRPr>
          </a:p>
        </p:txBody>
      </p:sp>
      <p:sp>
        <p:nvSpPr>
          <p:cNvPr id="3905" name="Google Shape;3905;p135"/>
          <p:cNvSpPr/>
          <p:nvPr/>
        </p:nvSpPr>
        <p:spPr>
          <a:xfrm>
            <a:off x="3835461" y="6566470"/>
            <a:ext cx="3047842" cy="2978109"/>
          </a:xfrm>
          <a:prstGeom prst="rect">
            <a:avLst/>
          </a:prstGeom>
          <a:noFill/>
          <a:ln cap="flat" cmpd="sng" w="9525">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T Sans Narrow"/>
              <a:ea typeface="PT Sans Narrow"/>
              <a:cs typeface="PT Sans Narrow"/>
              <a:sym typeface="PT Sans Narrow"/>
            </a:endParaRPr>
          </a:p>
        </p:txBody>
      </p:sp>
      <p:grpSp>
        <p:nvGrpSpPr>
          <p:cNvPr id="3906" name="Google Shape;3906;p135"/>
          <p:cNvGrpSpPr/>
          <p:nvPr/>
        </p:nvGrpSpPr>
        <p:grpSpPr>
          <a:xfrm>
            <a:off x="540104" y="6575093"/>
            <a:ext cx="6343199" cy="430887"/>
            <a:chOff x="549582" y="2758606"/>
            <a:chExt cx="6343199" cy="430887"/>
          </a:xfrm>
        </p:grpSpPr>
        <p:sp>
          <p:nvSpPr>
            <p:cNvPr id="3907" name="Google Shape;3907;p135"/>
            <p:cNvSpPr txBox="1"/>
            <p:nvPr/>
          </p:nvSpPr>
          <p:spPr>
            <a:xfrm flipH="1">
              <a:off x="549582" y="2758606"/>
              <a:ext cx="3047841" cy="43088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What resources (e.g., people, sample projects) do you already have?</a:t>
              </a:r>
              <a:endParaRPr sz="1200">
                <a:latin typeface="PT Sans Narrow"/>
                <a:ea typeface="PT Sans Narrow"/>
                <a:cs typeface="PT Sans Narrow"/>
                <a:sym typeface="PT Sans Narrow"/>
              </a:endParaRPr>
            </a:p>
          </p:txBody>
        </p:sp>
        <p:sp>
          <p:nvSpPr>
            <p:cNvPr id="3908" name="Google Shape;3908;p135"/>
            <p:cNvSpPr txBox="1"/>
            <p:nvPr/>
          </p:nvSpPr>
          <p:spPr>
            <a:xfrm flipH="1">
              <a:off x="3844939" y="2758606"/>
              <a:ext cx="3047842" cy="43088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What resources (e.g., people, sample projects) might you need to develop your project?</a:t>
              </a:r>
              <a:endParaRPr sz="1200">
                <a:latin typeface="PT Sans Narrow"/>
                <a:ea typeface="PT Sans Narrow"/>
                <a:cs typeface="PT Sans Narrow"/>
                <a:sym typeface="PT Sans Narrow"/>
              </a:endParaRPr>
            </a:p>
          </p:txBody>
        </p:sp>
      </p:grpSp>
      <p:sp>
        <p:nvSpPr>
          <p:cNvPr id="3909" name="Google Shape;3909;p135"/>
          <p:cNvSpPr txBox="1"/>
          <p:nvPr/>
        </p:nvSpPr>
        <p:spPr>
          <a:xfrm>
            <a:off x="2530704" y="804323"/>
            <a:ext cx="4986000" cy="3540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PROJECT PLANS BY: </a:t>
            </a:r>
            <a:r>
              <a:rPr lang="en-US" sz="1100">
                <a:solidFill>
                  <a:schemeClr val="dk1"/>
                </a:solidFill>
                <a:latin typeface="PT Sans Narrow"/>
                <a:ea typeface="PT Sans Narrow"/>
                <a:cs typeface="PT Sans Narrow"/>
                <a:sym typeface="PT Sans Narrow"/>
              </a:rPr>
              <a:t>_________________________________________________</a:t>
            </a:r>
            <a:endParaRPr sz="1100">
              <a:solidFill>
                <a:schemeClr val="dk1"/>
              </a:solidFill>
              <a:latin typeface="PT Sans Narrow"/>
              <a:ea typeface="PT Sans Narrow"/>
              <a:cs typeface="PT Sans Narrow"/>
              <a:sym typeface="PT Sans Narrow"/>
            </a:endParaRPr>
          </a:p>
        </p:txBody>
      </p:sp>
      <p:sp>
        <p:nvSpPr>
          <p:cNvPr id="3910" name="Google Shape;3910;p135"/>
          <p:cNvSpPr txBox="1"/>
          <p:nvPr/>
        </p:nvSpPr>
        <p:spPr>
          <a:xfrm>
            <a:off x="457200" y="595840"/>
            <a:ext cx="2815942" cy="11387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PROJECT</a:t>
            </a:r>
            <a:br>
              <a:rPr b="1" lang="en-US" sz="3400">
                <a:solidFill>
                  <a:schemeClr val="dk1"/>
                </a:solidFill>
                <a:latin typeface="PT Sans Narrow"/>
                <a:ea typeface="PT Sans Narrow"/>
                <a:cs typeface="PT Sans Narrow"/>
                <a:sym typeface="PT Sans Narrow"/>
              </a:rPr>
            </a:br>
            <a:r>
              <a:rPr b="1" lang="en-US" sz="3400">
                <a:solidFill>
                  <a:schemeClr val="dk1"/>
                </a:solidFill>
                <a:latin typeface="PT Sans Narrow"/>
                <a:ea typeface="PT Sans Narrow"/>
                <a:cs typeface="PT Sans Narrow"/>
                <a:sym typeface="PT Sans Narrow"/>
              </a:rPr>
              <a:t>PLANNING</a:t>
            </a:r>
            <a:endParaRPr b="1">
              <a:latin typeface="PT Sans Narrow"/>
              <a:ea typeface="PT Sans Narrow"/>
              <a:cs typeface="PT Sans Narrow"/>
              <a:sym typeface="PT Sans Narrow"/>
            </a:endParaRPr>
          </a:p>
        </p:txBody>
      </p:sp>
      <p:grpSp>
        <p:nvGrpSpPr>
          <p:cNvPr id="3911" name="Google Shape;3911;p135"/>
          <p:cNvGrpSpPr/>
          <p:nvPr/>
        </p:nvGrpSpPr>
        <p:grpSpPr>
          <a:xfrm>
            <a:off x="176378" y="2128868"/>
            <a:ext cx="7596022" cy="479582"/>
            <a:chOff x="176378" y="2128868"/>
            <a:chExt cx="7596022" cy="479582"/>
          </a:xfrm>
        </p:grpSpPr>
        <p:sp>
          <p:nvSpPr>
            <p:cNvPr id="3912" name="Google Shape;3912;p135"/>
            <p:cNvSpPr/>
            <p:nvPr/>
          </p:nvSpPr>
          <p:spPr>
            <a:xfrm flipH="1">
              <a:off x="176378" y="2128868"/>
              <a:ext cx="7596022"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3913" name="Google Shape;3913;p135"/>
            <p:cNvSpPr txBox="1"/>
            <p:nvPr/>
          </p:nvSpPr>
          <p:spPr>
            <a:xfrm flipH="1">
              <a:off x="452118" y="2128868"/>
              <a:ext cx="2110950"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MY PROJECT</a:t>
              </a:r>
              <a:endParaRPr b="1" sz="2400">
                <a:solidFill>
                  <a:schemeClr val="lt1"/>
                </a:solidFill>
                <a:latin typeface="PT Sans Narrow"/>
                <a:ea typeface="PT Sans Narrow"/>
                <a:cs typeface="PT Sans Narrow"/>
                <a:sym typeface="PT Sans Narrow"/>
              </a:endParaRPr>
            </a:p>
          </p:txBody>
        </p:sp>
      </p:grpSp>
      <p:grpSp>
        <p:nvGrpSpPr>
          <p:cNvPr id="3914" name="Google Shape;3914;p135"/>
          <p:cNvGrpSpPr/>
          <p:nvPr/>
        </p:nvGrpSpPr>
        <p:grpSpPr>
          <a:xfrm>
            <a:off x="176378" y="5920452"/>
            <a:ext cx="7596022" cy="479582"/>
            <a:chOff x="176378" y="5920452"/>
            <a:chExt cx="7596022" cy="479582"/>
          </a:xfrm>
        </p:grpSpPr>
        <p:sp>
          <p:nvSpPr>
            <p:cNvPr id="3915" name="Google Shape;3915;p135"/>
            <p:cNvSpPr/>
            <p:nvPr/>
          </p:nvSpPr>
          <p:spPr>
            <a:xfrm flipH="1">
              <a:off x="176378" y="5920452"/>
              <a:ext cx="7596022"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3916" name="Google Shape;3916;p135"/>
            <p:cNvSpPr txBox="1"/>
            <p:nvPr/>
          </p:nvSpPr>
          <p:spPr>
            <a:xfrm flipH="1">
              <a:off x="452118" y="5920452"/>
              <a:ext cx="2110950"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MY RESOURCES</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1" name="Shape 3921"/>
        <p:cNvGrpSpPr/>
        <p:nvPr/>
      </p:nvGrpSpPr>
      <p:grpSpPr>
        <a:xfrm>
          <a:off x="0" y="0"/>
          <a:ext cx="0" cy="0"/>
          <a:chOff x="0" y="0"/>
          <a:chExt cx="0" cy="0"/>
        </a:xfrm>
      </p:grpSpPr>
      <p:grpSp>
        <p:nvGrpSpPr>
          <p:cNvPr id="3922" name="Google Shape;3922;p136"/>
          <p:cNvGrpSpPr/>
          <p:nvPr/>
        </p:nvGrpSpPr>
        <p:grpSpPr>
          <a:xfrm>
            <a:off x="690067" y="2760939"/>
            <a:ext cx="6433099" cy="6447963"/>
            <a:chOff x="472937" y="2552139"/>
            <a:chExt cx="6433099" cy="6447963"/>
          </a:xfrm>
        </p:grpSpPr>
        <p:grpSp>
          <p:nvGrpSpPr>
            <p:cNvPr id="3923" name="Google Shape;3923;p136"/>
            <p:cNvGrpSpPr/>
            <p:nvPr/>
          </p:nvGrpSpPr>
          <p:grpSpPr>
            <a:xfrm>
              <a:off x="472938" y="2552139"/>
              <a:ext cx="6433098" cy="2705251"/>
              <a:chOff x="472938" y="2826094"/>
              <a:chExt cx="6433098" cy="2705251"/>
            </a:xfrm>
          </p:grpSpPr>
          <p:pic>
            <p:nvPicPr>
              <p:cNvPr descr="Screen Shot 2014-06-18 at 7.17.11 PM.png" id="3924" name="Google Shape;3924;p136"/>
              <p:cNvPicPr preferRelativeResize="0"/>
              <p:nvPr/>
            </p:nvPicPr>
            <p:blipFill rotWithShape="1">
              <a:blip r:embed="rId3">
                <a:alphaModFix/>
              </a:blip>
              <a:srcRect b="0" l="0" r="0" t="0"/>
              <a:stretch/>
            </p:blipFill>
            <p:spPr>
              <a:xfrm>
                <a:off x="549583" y="2826094"/>
                <a:ext cx="3074920" cy="2479502"/>
              </a:xfrm>
              <a:prstGeom prst="rect">
                <a:avLst/>
              </a:prstGeom>
              <a:noFill/>
              <a:ln>
                <a:noFill/>
              </a:ln>
            </p:spPr>
          </p:pic>
          <p:grpSp>
            <p:nvGrpSpPr>
              <p:cNvPr id="3925" name="Google Shape;3925;p136"/>
              <p:cNvGrpSpPr/>
              <p:nvPr/>
            </p:nvGrpSpPr>
            <p:grpSpPr>
              <a:xfrm>
                <a:off x="472938" y="5269735"/>
                <a:ext cx="6334193" cy="261610"/>
                <a:chOff x="472938" y="5269735"/>
                <a:chExt cx="6334193" cy="261610"/>
              </a:xfrm>
            </p:grpSpPr>
            <p:sp>
              <p:nvSpPr>
                <p:cNvPr id="3926" name="Google Shape;3926;p136"/>
                <p:cNvSpPr txBox="1"/>
                <p:nvPr/>
              </p:nvSpPr>
              <p:spPr>
                <a:xfrm flipH="1">
                  <a:off x="472938" y="5269735"/>
                  <a:ext cx="3038837" cy="2616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What’s happening? What are the important elements? </a:t>
                  </a:r>
                  <a:endParaRPr sz="1100">
                    <a:solidFill>
                      <a:srgbClr val="000000"/>
                    </a:solidFill>
                    <a:latin typeface="PT Sans Narrow"/>
                    <a:ea typeface="PT Sans Narrow"/>
                    <a:cs typeface="PT Sans Narrow"/>
                    <a:sym typeface="PT Sans Narrow"/>
                  </a:endParaRPr>
                </a:p>
              </p:txBody>
            </p:sp>
            <p:sp>
              <p:nvSpPr>
                <p:cNvPr id="3927" name="Google Shape;3927;p136"/>
                <p:cNvSpPr txBox="1"/>
                <p:nvPr/>
              </p:nvSpPr>
              <p:spPr>
                <a:xfrm flipH="1">
                  <a:off x="3768293" y="5269735"/>
                  <a:ext cx="3038838" cy="26161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1100">
                      <a:solidFill>
                        <a:schemeClr val="dk1"/>
                      </a:solidFill>
                      <a:latin typeface="PT Sans Narrow"/>
                      <a:ea typeface="PT Sans Narrow"/>
                      <a:cs typeface="PT Sans Narrow"/>
                      <a:sym typeface="PT Sans Narrow"/>
                    </a:rPr>
                    <a:t>What’s happening? What are the important elements? </a:t>
                  </a:r>
                  <a:endParaRPr sz="1100">
                    <a:latin typeface="Carme"/>
                    <a:ea typeface="Carme"/>
                    <a:cs typeface="Carme"/>
                    <a:sym typeface="Carme"/>
                  </a:endParaRPr>
                </a:p>
              </p:txBody>
            </p:sp>
          </p:grpSp>
          <p:pic>
            <p:nvPicPr>
              <p:cNvPr descr="Screen Shot 2014-06-18 at 7.17.11 PM.png" id="3928" name="Google Shape;3928;p136"/>
              <p:cNvPicPr preferRelativeResize="0"/>
              <p:nvPr/>
            </p:nvPicPr>
            <p:blipFill rotWithShape="1">
              <a:blip r:embed="rId3">
                <a:alphaModFix/>
              </a:blip>
              <a:srcRect b="0" l="0" r="0" t="0"/>
              <a:stretch/>
            </p:blipFill>
            <p:spPr>
              <a:xfrm>
                <a:off x="3831116" y="2826094"/>
                <a:ext cx="3074920" cy="2479502"/>
              </a:xfrm>
              <a:prstGeom prst="rect">
                <a:avLst/>
              </a:prstGeom>
              <a:noFill/>
              <a:ln>
                <a:noFill/>
              </a:ln>
            </p:spPr>
          </p:pic>
        </p:grpSp>
        <p:grpSp>
          <p:nvGrpSpPr>
            <p:cNvPr id="3929" name="Google Shape;3929;p136"/>
            <p:cNvGrpSpPr/>
            <p:nvPr/>
          </p:nvGrpSpPr>
          <p:grpSpPr>
            <a:xfrm>
              <a:off x="472937" y="6294851"/>
              <a:ext cx="6433099" cy="2705251"/>
              <a:chOff x="472937" y="2826094"/>
              <a:chExt cx="6433099" cy="2705251"/>
            </a:xfrm>
          </p:grpSpPr>
          <p:pic>
            <p:nvPicPr>
              <p:cNvPr descr="Screen Shot 2014-06-18 at 7.17.11 PM.png" id="3930" name="Google Shape;3930;p136"/>
              <p:cNvPicPr preferRelativeResize="0"/>
              <p:nvPr/>
            </p:nvPicPr>
            <p:blipFill rotWithShape="1">
              <a:blip r:embed="rId3">
                <a:alphaModFix/>
              </a:blip>
              <a:srcRect b="0" l="0" r="0" t="0"/>
              <a:stretch/>
            </p:blipFill>
            <p:spPr>
              <a:xfrm>
                <a:off x="549583" y="2826094"/>
                <a:ext cx="3074920" cy="2479502"/>
              </a:xfrm>
              <a:prstGeom prst="rect">
                <a:avLst/>
              </a:prstGeom>
              <a:noFill/>
              <a:ln>
                <a:noFill/>
              </a:ln>
            </p:spPr>
          </p:pic>
          <p:grpSp>
            <p:nvGrpSpPr>
              <p:cNvPr id="3931" name="Google Shape;3931;p136"/>
              <p:cNvGrpSpPr/>
              <p:nvPr/>
            </p:nvGrpSpPr>
            <p:grpSpPr>
              <a:xfrm>
                <a:off x="472937" y="5269735"/>
                <a:ext cx="6334194" cy="261610"/>
                <a:chOff x="472937" y="5269735"/>
                <a:chExt cx="6334194" cy="261610"/>
              </a:xfrm>
            </p:grpSpPr>
            <p:sp>
              <p:nvSpPr>
                <p:cNvPr id="3932" name="Google Shape;3932;p136"/>
                <p:cNvSpPr txBox="1"/>
                <p:nvPr/>
              </p:nvSpPr>
              <p:spPr>
                <a:xfrm flipH="1">
                  <a:off x="472937" y="5269735"/>
                  <a:ext cx="3038838" cy="26161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1100">
                      <a:solidFill>
                        <a:schemeClr val="dk1"/>
                      </a:solidFill>
                      <a:latin typeface="PT Sans Narrow"/>
                      <a:ea typeface="PT Sans Narrow"/>
                      <a:cs typeface="PT Sans Narrow"/>
                      <a:sym typeface="PT Sans Narrow"/>
                    </a:rPr>
                    <a:t>What’s happening? What are the important elements? </a:t>
                  </a:r>
                  <a:endParaRPr sz="1100">
                    <a:latin typeface="Carme"/>
                    <a:ea typeface="Carme"/>
                    <a:cs typeface="Carme"/>
                    <a:sym typeface="Carme"/>
                  </a:endParaRPr>
                </a:p>
              </p:txBody>
            </p:sp>
            <p:sp>
              <p:nvSpPr>
                <p:cNvPr id="3933" name="Google Shape;3933;p136"/>
                <p:cNvSpPr txBox="1"/>
                <p:nvPr/>
              </p:nvSpPr>
              <p:spPr>
                <a:xfrm flipH="1">
                  <a:off x="3768293" y="5269735"/>
                  <a:ext cx="3038838" cy="26161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n-US" sz="1100">
                      <a:solidFill>
                        <a:schemeClr val="dk1"/>
                      </a:solidFill>
                      <a:latin typeface="PT Sans Narrow"/>
                      <a:ea typeface="PT Sans Narrow"/>
                      <a:cs typeface="PT Sans Narrow"/>
                      <a:sym typeface="PT Sans Narrow"/>
                    </a:rPr>
                    <a:t>What’s happening? What are the important elements? </a:t>
                  </a:r>
                  <a:endParaRPr sz="1100">
                    <a:latin typeface="Carme"/>
                    <a:ea typeface="Carme"/>
                    <a:cs typeface="Carme"/>
                    <a:sym typeface="Carme"/>
                  </a:endParaRPr>
                </a:p>
              </p:txBody>
            </p:sp>
          </p:grpSp>
          <p:pic>
            <p:nvPicPr>
              <p:cNvPr descr="Screen Shot 2014-06-18 at 7.17.11 PM.png" id="3934" name="Google Shape;3934;p136"/>
              <p:cNvPicPr preferRelativeResize="0"/>
              <p:nvPr/>
            </p:nvPicPr>
            <p:blipFill rotWithShape="1">
              <a:blip r:embed="rId3">
                <a:alphaModFix/>
              </a:blip>
              <a:srcRect b="0" l="0" r="0" t="0"/>
              <a:stretch/>
            </p:blipFill>
            <p:spPr>
              <a:xfrm>
                <a:off x="3831116" y="2826094"/>
                <a:ext cx="3074920" cy="2479502"/>
              </a:xfrm>
              <a:prstGeom prst="rect">
                <a:avLst/>
              </a:prstGeom>
              <a:noFill/>
              <a:ln>
                <a:noFill/>
              </a:ln>
            </p:spPr>
          </p:pic>
        </p:grpSp>
      </p:grpSp>
      <p:grpSp>
        <p:nvGrpSpPr>
          <p:cNvPr id="3935" name="Google Shape;3935;p136"/>
          <p:cNvGrpSpPr/>
          <p:nvPr/>
        </p:nvGrpSpPr>
        <p:grpSpPr>
          <a:xfrm>
            <a:off x="2436221" y="804323"/>
            <a:ext cx="5145900" cy="668755"/>
            <a:chOff x="2436221" y="804323"/>
            <a:chExt cx="5145900" cy="668755"/>
          </a:xfrm>
        </p:grpSpPr>
        <p:sp>
          <p:nvSpPr>
            <p:cNvPr id="3936" name="Google Shape;3936;p136"/>
            <p:cNvSpPr txBox="1"/>
            <p:nvPr/>
          </p:nvSpPr>
          <p:spPr>
            <a:xfrm>
              <a:off x="2528679" y="804323"/>
              <a:ext cx="4986000" cy="3540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PROJECT SKETCHES BY: </a:t>
              </a:r>
              <a:r>
                <a:rPr lang="en-US" sz="1100">
                  <a:solidFill>
                    <a:schemeClr val="dk1"/>
                  </a:solidFill>
                  <a:latin typeface="PT Sans Narrow"/>
                  <a:ea typeface="PT Sans Narrow"/>
                  <a:cs typeface="PT Sans Narrow"/>
                  <a:sym typeface="PT Sans Narrow"/>
                </a:rPr>
                <a:t>_______________________________________________</a:t>
              </a:r>
              <a:endParaRPr sz="1100">
                <a:solidFill>
                  <a:schemeClr val="dk1"/>
                </a:solidFill>
                <a:latin typeface="PT Sans Narrow"/>
                <a:ea typeface="PT Sans Narrow"/>
                <a:cs typeface="PT Sans Narrow"/>
                <a:sym typeface="PT Sans Narrow"/>
              </a:endParaRPr>
            </a:p>
          </p:txBody>
        </p:sp>
        <p:sp>
          <p:nvSpPr>
            <p:cNvPr id="3937" name="Google Shape;3937;p136"/>
            <p:cNvSpPr txBox="1"/>
            <p:nvPr/>
          </p:nvSpPr>
          <p:spPr>
            <a:xfrm>
              <a:off x="2436221" y="1196178"/>
              <a:ext cx="5145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Use the space below to draw sketches of what your project will look like!</a:t>
              </a:r>
              <a:endParaRPr sz="1200">
                <a:solidFill>
                  <a:schemeClr val="dk1"/>
                </a:solidFill>
                <a:latin typeface="PT Sans Narrow"/>
                <a:ea typeface="PT Sans Narrow"/>
                <a:cs typeface="PT Sans Narrow"/>
                <a:sym typeface="PT Sans Narrow"/>
              </a:endParaRPr>
            </a:p>
          </p:txBody>
        </p:sp>
      </p:grpSp>
      <p:sp>
        <p:nvSpPr>
          <p:cNvPr id="3938" name="Google Shape;3938;p136"/>
          <p:cNvSpPr txBox="1"/>
          <p:nvPr/>
        </p:nvSpPr>
        <p:spPr>
          <a:xfrm>
            <a:off x="457200" y="595840"/>
            <a:ext cx="2815942" cy="11387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PROJECT</a:t>
            </a:r>
            <a:br>
              <a:rPr b="1" lang="en-US" sz="3400">
                <a:solidFill>
                  <a:schemeClr val="dk1"/>
                </a:solidFill>
                <a:latin typeface="PT Sans Narrow"/>
                <a:ea typeface="PT Sans Narrow"/>
                <a:cs typeface="PT Sans Narrow"/>
                <a:sym typeface="PT Sans Narrow"/>
              </a:rPr>
            </a:br>
            <a:r>
              <a:rPr b="1" lang="en-US" sz="3400">
                <a:solidFill>
                  <a:schemeClr val="dk1"/>
                </a:solidFill>
                <a:latin typeface="PT Sans Narrow"/>
                <a:ea typeface="PT Sans Narrow"/>
                <a:cs typeface="PT Sans Narrow"/>
                <a:sym typeface="PT Sans Narrow"/>
              </a:rPr>
              <a:t>SKETCHES</a:t>
            </a:r>
            <a:endParaRPr b="1">
              <a:latin typeface="PT Sans Narrow"/>
              <a:ea typeface="PT Sans Narrow"/>
              <a:cs typeface="PT Sans Narrow"/>
              <a:sym typeface="PT Sans Narrow"/>
            </a:endParaRPr>
          </a:p>
        </p:txBody>
      </p:sp>
      <p:grpSp>
        <p:nvGrpSpPr>
          <p:cNvPr id="3939" name="Google Shape;3939;p136"/>
          <p:cNvGrpSpPr/>
          <p:nvPr/>
        </p:nvGrpSpPr>
        <p:grpSpPr>
          <a:xfrm>
            <a:off x="-1" y="2128868"/>
            <a:ext cx="7582143" cy="479582"/>
            <a:chOff x="-1" y="2128868"/>
            <a:chExt cx="7582143" cy="479582"/>
          </a:xfrm>
        </p:grpSpPr>
        <p:sp>
          <p:nvSpPr>
            <p:cNvPr id="3940" name="Google Shape;3940;p136"/>
            <p:cNvSpPr/>
            <p:nvPr/>
          </p:nvSpPr>
          <p:spPr>
            <a:xfrm>
              <a:off x="-1" y="2128868"/>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1" name="Google Shape;3941;p136"/>
            <p:cNvSpPr txBox="1"/>
            <p:nvPr/>
          </p:nvSpPr>
          <p:spPr>
            <a:xfrm>
              <a:off x="690067" y="2128868"/>
              <a:ext cx="6529076"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MY PROJECT SKETCHES</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6" name="Shape 3946"/>
        <p:cNvGrpSpPr/>
        <p:nvPr/>
      </p:nvGrpSpPr>
      <p:grpSpPr>
        <a:xfrm>
          <a:off x="0" y="0"/>
          <a:ext cx="0" cy="0"/>
          <a:chOff x="0" y="0"/>
          <a:chExt cx="0" cy="0"/>
        </a:xfrm>
      </p:grpSpPr>
      <p:sp>
        <p:nvSpPr>
          <p:cNvPr id="3947" name="Google Shape;3947;p137"/>
          <p:cNvSpPr txBox="1"/>
          <p:nvPr/>
        </p:nvSpPr>
        <p:spPr>
          <a:xfrm>
            <a:off x="550325" y="3328601"/>
            <a:ext cx="3231300" cy="40056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Introduce students to the concept of a design sprint, which is a specified amount of time dedicated to working intensely on developing projects.</a:t>
            </a:r>
            <a:endParaRPr sz="1100">
              <a:latin typeface="PT Sans Narrow"/>
              <a:ea typeface="PT Sans Narrow"/>
              <a:cs typeface="PT Sans Narrow"/>
              <a:sym typeface="PT Sans Narrow"/>
            </a:endParaRPr>
          </a:p>
          <a:p>
            <a:pPr indent="0" lvl="0" marL="0" marR="0" rtl="0" algn="l">
              <a:spcBef>
                <a:spcPts val="0"/>
              </a:spcBef>
              <a:spcAft>
                <a:spcPts val="0"/>
              </a:spcAft>
              <a:buNone/>
            </a:pPr>
            <a:r>
              <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Ask students to write down goals for this session using the Project Check-In activity or by responding to the reflection prompts in their design teams or in their design journals. Give students their completed Project Planning, Project Feedback, and Unfocus Group  handouts to guide them in reflecting on original project goals and to encourage them to make plans for refinement based on feedback.</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Give students self-directed time to work on their projects. Introduce and distribute additional support resources as needed. In addition to peer support, having a collection of readily-available support resources can help students continue to make progress. Sample projects on the Scratch website (http://scratch.mit.edu) can provide ideas, and additional resources can be found on the ScratchEd website (http://scratched.gse.harvard.edu).</a:t>
            </a:r>
            <a:endParaRPr sz="1100">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1100">
              <a:solidFill>
                <a:schemeClr val="dk1"/>
              </a:solidFill>
              <a:latin typeface="PT Sans Narrow"/>
              <a:ea typeface="PT Sans Narrow"/>
              <a:cs typeface="PT Sans Narrow"/>
              <a:sym typeface="PT Sans Narrow"/>
            </a:endParaRPr>
          </a:p>
          <a:p>
            <a:pPr indent="-165100" lvl="0" marL="171450" marR="0" rtl="0" algn="just">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Optionally, ask students to post their project drafts in a class studio.</a:t>
            </a:r>
            <a:endParaRPr sz="1100">
              <a:solidFill>
                <a:schemeClr val="dk1"/>
              </a:solidFill>
              <a:latin typeface="PT Sans Narrow"/>
              <a:ea typeface="PT Sans Narrow"/>
              <a:cs typeface="PT Sans Narrow"/>
              <a:sym typeface="PT Sans Narrow"/>
            </a:endParaRPr>
          </a:p>
        </p:txBody>
      </p:sp>
      <p:sp>
        <p:nvSpPr>
          <p:cNvPr id="3948" name="Google Shape;3948;p137"/>
          <p:cNvSpPr txBox="1"/>
          <p:nvPr/>
        </p:nvSpPr>
        <p:spPr>
          <a:xfrm>
            <a:off x="457200"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3949" name="Google Shape;3949;p137"/>
          <p:cNvCxnSpPr/>
          <p:nvPr/>
        </p:nvCxnSpPr>
        <p:spPr>
          <a:xfrm flipH="1" rot="10800000">
            <a:off x="550334" y="3163605"/>
            <a:ext cx="3231300" cy="8400"/>
          </a:xfrm>
          <a:prstGeom prst="straightConnector1">
            <a:avLst/>
          </a:prstGeom>
          <a:noFill/>
          <a:ln cap="flat" cmpd="sng" w="9525">
            <a:solidFill>
              <a:schemeClr val="dk1"/>
            </a:solidFill>
            <a:prstDash val="solid"/>
            <a:round/>
            <a:headEnd len="sm" w="sm" type="none"/>
            <a:tailEnd len="sm" w="sm" type="none"/>
          </a:ln>
        </p:spPr>
      </p:cxnSp>
      <p:sp>
        <p:nvSpPr>
          <p:cNvPr id="3950" name="Google Shape;3950;p137"/>
          <p:cNvSpPr txBox="1"/>
          <p:nvPr/>
        </p:nvSpPr>
        <p:spPr>
          <a:xfrm>
            <a:off x="1181199" y="605365"/>
            <a:ext cx="2815800" cy="113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DESIGN SPRINT</a:t>
            </a:r>
            <a:endParaRPr b="1" sz="3200">
              <a:latin typeface="PT Sans Narrow"/>
              <a:ea typeface="PT Sans Narrow"/>
              <a:cs typeface="PT Sans Narrow"/>
              <a:sym typeface="PT Sans Narrow"/>
            </a:endParaRPr>
          </a:p>
        </p:txBody>
      </p:sp>
      <p:sp>
        <p:nvSpPr>
          <p:cNvPr id="3951" name="Google Shape;3951;p137"/>
          <p:cNvSpPr txBox="1"/>
          <p:nvPr/>
        </p:nvSpPr>
        <p:spPr>
          <a:xfrm>
            <a:off x="4222218" y="795405"/>
            <a:ext cx="2999848" cy="861774"/>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use computational concepts and practices to further develop a Scratch project of their choosing</a:t>
            </a:r>
            <a:endParaRPr sz="1200">
              <a:solidFill>
                <a:schemeClr val="dk1"/>
              </a:solidFill>
              <a:latin typeface="PT Sans Narrow"/>
              <a:ea typeface="PT Sans Narrow"/>
              <a:cs typeface="PT Sans Narrow"/>
              <a:sym typeface="PT Sans Narrow"/>
            </a:endParaRPr>
          </a:p>
        </p:txBody>
      </p:sp>
      <p:grpSp>
        <p:nvGrpSpPr>
          <p:cNvPr id="3952" name="Google Shape;3952;p137"/>
          <p:cNvGrpSpPr/>
          <p:nvPr/>
        </p:nvGrpSpPr>
        <p:grpSpPr>
          <a:xfrm>
            <a:off x="4007796" y="2832776"/>
            <a:ext cx="3307404" cy="957492"/>
            <a:chOff x="3992282" y="2832776"/>
            <a:chExt cx="3307404" cy="957492"/>
          </a:xfrm>
        </p:grpSpPr>
        <p:sp>
          <p:nvSpPr>
            <p:cNvPr id="3953" name="Google Shape;3953;p137"/>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additional resources (e.g., sample projects, handouts, Scratch Cards, craft material)</a:t>
              </a:r>
              <a:endParaRPr>
                <a:latin typeface="PT Sans Narrow"/>
                <a:ea typeface="PT Sans Narrow"/>
                <a:cs typeface="PT Sans Narrow"/>
                <a:sym typeface="PT Sans Narrow"/>
              </a:endParaRPr>
            </a:p>
          </p:txBody>
        </p:sp>
        <p:sp>
          <p:nvSpPr>
            <p:cNvPr id="3954" name="Google Shape;3954;p137"/>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955" name="Google Shape;3955;p137"/>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3956" name="Google Shape;3956;p137"/>
          <p:cNvSpPr txBox="1"/>
          <p:nvPr/>
        </p:nvSpPr>
        <p:spPr>
          <a:xfrm>
            <a:off x="4104925" y="4400777"/>
            <a:ext cx="3117300" cy="799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part of your project will you be working on today?</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might you need help with in order to make progress?</a:t>
            </a:r>
            <a:endParaRPr>
              <a:latin typeface="PT Sans Narrow"/>
              <a:ea typeface="PT Sans Narrow"/>
              <a:cs typeface="PT Sans Narrow"/>
              <a:sym typeface="PT Sans Narrow"/>
            </a:endParaRPr>
          </a:p>
        </p:txBody>
      </p:sp>
      <p:sp>
        <p:nvSpPr>
          <p:cNvPr id="3957" name="Google Shape;3957;p137"/>
          <p:cNvSpPr txBox="1"/>
          <p:nvPr/>
        </p:nvSpPr>
        <p:spPr>
          <a:xfrm>
            <a:off x="4007796" y="390494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958" name="Google Shape;3958;p137"/>
          <p:cNvCxnSpPr/>
          <p:nvPr/>
        </p:nvCxnSpPr>
        <p:spPr>
          <a:xfrm flipH="1" rot="10800000">
            <a:off x="4104914" y="4235790"/>
            <a:ext cx="3117152" cy="8523"/>
          </a:xfrm>
          <a:prstGeom prst="straightConnector1">
            <a:avLst/>
          </a:prstGeom>
          <a:noFill/>
          <a:ln cap="flat" cmpd="sng" w="9525">
            <a:solidFill>
              <a:schemeClr val="dk1"/>
            </a:solidFill>
            <a:prstDash val="solid"/>
            <a:round/>
            <a:headEnd len="sm" w="sm" type="none"/>
            <a:tailEnd len="sm" w="sm" type="none"/>
          </a:ln>
        </p:spPr>
      </p:cxnSp>
      <p:sp>
        <p:nvSpPr>
          <p:cNvPr id="3959" name="Google Shape;3959;p137"/>
          <p:cNvSpPr txBox="1"/>
          <p:nvPr/>
        </p:nvSpPr>
        <p:spPr>
          <a:xfrm>
            <a:off x="4104925" y="5816150"/>
            <a:ext cx="3117300" cy="799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Are individuals or groups making reasonable progress?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feedback or suggestions do you have for the projects?</a:t>
            </a:r>
            <a:endParaRPr>
              <a:latin typeface="PT Sans Narrow"/>
              <a:ea typeface="PT Sans Narrow"/>
              <a:cs typeface="PT Sans Narrow"/>
              <a:sym typeface="PT Sans Narrow"/>
            </a:endParaRPr>
          </a:p>
        </p:txBody>
      </p:sp>
      <p:sp>
        <p:nvSpPr>
          <p:cNvPr id="3960" name="Google Shape;3960;p137"/>
          <p:cNvSpPr txBox="1"/>
          <p:nvPr/>
        </p:nvSpPr>
        <p:spPr>
          <a:xfrm>
            <a:off x="4007796" y="532031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961" name="Google Shape;3961;p137"/>
          <p:cNvCxnSpPr/>
          <p:nvPr/>
        </p:nvCxnSpPr>
        <p:spPr>
          <a:xfrm flipH="1" rot="10800000">
            <a:off x="4104914" y="5651291"/>
            <a:ext cx="3117300" cy="8400"/>
          </a:xfrm>
          <a:prstGeom prst="straightConnector1">
            <a:avLst/>
          </a:prstGeom>
          <a:noFill/>
          <a:ln cap="flat" cmpd="sng" w="9525">
            <a:solidFill>
              <a:schemeClr val="dk1"/>
            </a:solidFill>
            <a:prstDash val="solid"/>
            <a:round/>
            <a:headEnd len="sm" w="sm" type="none"/>
            <a:tailEnd len="sm" w="sm" type="none"/>
          </a:ln>
        </p:spPr>
      </p:cxnSp>
      <p:sp>
        <p:nvSpPr>
          <p:cNvPr id="3962" name="Google Shape;3962;p137"/>
          <p:cNvSpPr txBox="1"/>
          <p:nvPr/>
        </p:nvSpPr>
        <p:spPr>
          <a:xfrm>
            <a:off x="3012566" y="131072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45–60 MINUTES</a:t>
            </a:r>
            <a:endParaRPr>
              <a:latin typeface="PT Sans Narrow"/>
              <a:ea typeface="PT Sans Narrow"/>
              <a:cs typeface="PT Sans Narrow"/>
              <a:sym typeface="PT Sans Narrow"/>
            </a:endParaRPr>
          </a:p>
        </p:txBody>
      </p:sp>
      <p:pic>
        <p:nvPicPr>
          <p:cNvPr descr="clock1.png" id="3963" name="Google Shape;3963;p137"/>
          <p:cNvPicPr preferRelativeResize="0"/>
          <p:nvPr/>
        </p:nvPicPr>
        <p:blipFill rotWithShape="1">
          <a:blip r:embed="rId3">
            <a:alphaModFix/>
          </a:blip>
          <a:srcRect b="0" l="0" r="0" t="17500"/>
          <a:stretch/>
        </p:blipFill>
        <p:spPr>
          <a:xfrm>
            <a:off x="2755556" y="1426584"/>
            <a:ext cx="324676" cy="267856"/>
          </a:xfrm>
          <a:prstGeom prst="rect">
            <a:avLst/>
          </a:prstGeom>
          <a:noFill/>
          <a:ln>
            <a:noFill/>
          </a:ln>
        </p:spPr>
      </p:pic>
      <p:grpSp>
        <p:nvGrpSpPr>
          <p:cNvPr id="3964" name="Google Shape;3964;p137"/>
          <p:cNvGrpSpPr/>
          <p:nvPr/>
        </p:nvGrpSpPr>
        <p:grpSpPr>
          <a:xfrm>
            <a:off x="457995" y="7630731"/>
            <a:ext cx="6857205" cy="352518"/>
            <a:chOff x="457995" y="7630731"/>
            <a:chExt cx="6857205" cy="352518"/>
          </a:xfrm>
        </p:grpSpPr>
        <p:sp>
          <p:nvSpPr>
            <p:cNvPr id="3965" name="Google Shape;3965;p137"/>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966" name="Google Shape;3966;p137"/>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967" name="Google Shape;3967;p137"/>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3968" name="Google Shape;3968;p137"/>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969" name="Google Shape;3969;p137"/>
          <p:cNvSpPr txBox="1"/>
          <p:nvPr/>
        </p:nvSpPr>
        <p:spPr>
          <a:xfrm>
            <a:off x="551129" y="8142739"/>
            <a:ext cx="3231204"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All design activities are constrained – by time, by resources, by our own abilities at a given moment – and compromises may need to be made. The open-ended designing sessions are a great opportunity to have conversations with students about the essential elements of their projects. What are the most important aspects of the projects? What can reasonably be accomplished in the remaining time?</a:t>
            </a:r>
            <a:endParaRPr sz="1200">
              <a:solidFill>
                <a:schemeClr val="dk1"/>
              </a:solidFill>
              <a:latin typeface="PT Sans Narrow"/>
              <a:ea typeface="PT Sans Narrow"/>
              <a:cs typeface="PT Sans Narrow"/>
              <a:sym typeface="PT Sans Narrow"/>
            </a:endParaRPr>
          </a:p>
        </p:txBody>
      </p:sp>
      <p:sp>
        <p:nvSpPr>
          <p:cNvPr id="3970" name="Google Shape;3970;p13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120</a:t>
            </a:r>
            <a:endParaRPr b="0" i="0" sz="1200">
              <a:solidFill>
                <a:srgbClr val="888888"/>
              </a:solidFill>
              <a:latin typeface="Carme"/>
              <a:ea typeface="Carme"/>
              <a:cs typeface="Carme"/>
              <a:sym typeface="Carme"/>
            </a:endParaRPr>
          </a:p>
        </p:txBody>
      </p:sp>
      <p:sp>
        <p:nvSpPr>
          <p:cNvPr id="3971" name="Google Shape;3971;p137"/>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pic>
        <p:nvPicPr>
          <p:cNvPr descr="Unit6activity.png" id="3972" name="Google Shape;3972;p137"/>
          <p:cNvPicPr preferRelativeResize="0"/>
          <p:nvPr/>
        </p:nvPicPr>
        <p:blipFill rotWithShape="1">
          <a:blip r:embed="rId4">
            <a:alphaModFix/>
          </a:blip>
          <a:srcRect b="0" l="0" r="0" t="0"/>
          <a:stretch/>
        </p:blipFill>
        <p:spPr>
          <a:xfrm>
            <a:off x="550334" y="0"/>
            <a:ext cx="493616" cy="2791875"/>
          </a:xfrm>
          <a:prstGeom prst="rect">
            <a:avLst/>
          </a:prstGeom>
          <a:noFill/>
          <a:ln>
            <a:noFill/>
          </a:ln>
        </p:spPr>
      </p:pic>
      <p:sp>
        <p:nvSpPr>
          <p:cNvPr id="3973" name="Google Shape;3973;p137"/>
          <p:cNvSpPr txBox="1"/>
          <p:nvPr/>
        </p:nvSpPr>
        <p:spPr>
          <a:xfrm rot="5400000">
            <a:off x="-422575" y="986251"/>
            <a:ext cx="2434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300">
                <a:solidFill>
                  <a:schemeClr val="lt1"/>
                </a:solidFill>
                <a:latin typeface="PT Sans Narrow"/>
                <a:ea typeface="PT Sans Narrow"/>
                <a:cs typeface="PT Sans Narrow"/>
                <a:sym typeface="PT Sans Narrow"/>
              </a:rPr>
              <a:t> UNIT 6  ACTIVITY</a:t>
            </a:r>
            <a:endParaRPr b="1" sz="2300">
              <a:solidFill>
                <a:schemeClr val="lt1"/>
              </a:solidFill>
              <a:latin typeface="PT Sans Narrow"/>
              <a:ea typeface="PT Sans Narrow"/>
              <a:cs typeface="PT Sans Narrow"/>
              <a:sym typeface="PT Sans Narrow"/>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8" name="Shape 3978"/>
        <p:cNvGrpSpPr/>
        <p:nvPr/>
      </p:nvGrpSpPr>
      <p:grpSpPr>
        <a:xfrm>
          <a:off x="0" y="0"/>
          <a:ext cx="0" cy="0"/>
          <a:chOff x="0" y="0"/>
          <a:chExt cx="0" cy="0"/>
        </a:xfrm>
      </p:grpSpPr>
      <p:pic>
        <p:nvPicPr>
          <p:cNvPr descr="Unit6designsprint.png" id="3979" name="Google Shape;3979;p138"/>
          <p:cNvPicPr preferRelativeResize="0"/>
          <p:nvPr/>
        </p:nvPicPr>
        <p:blipFill rotWithShape="1">
          <a:blip r:embed="rId3">
            <a:alphaModFix/>
          </a:blip>
          <a:srcRect b="0" l="0" r="0" t="0"/>
          <a:stretch/>
        </p:blipFill>
        <p:spPr>
          <a:xfrm>
            <a:off x="0" y="0"/>
            <a:ext cx="7762685" cy="10045827"/>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4" name="Shape 3984"/>
        <p:cNvGrpSpPr/>
        <p:nvPr/>
      </p:nvGrpSpPr>
      <p:grpSpPr>
        <a:xfrm>
          <a:off x="0" y="0"/>
          <a:ext cx="0" cy="0"/>
          <a:chOff x="0" y="0"/>
          <a:chExt cx="0" cy="0"/>
        </a:xfrm>
      </p:grpSpPr>
      <p:sp>
        <p:nvSpPr>
          <p:cNvPr id="3985" name="Google Shape;3985;p139"/>
          <p:cNvSpPr txBox="1"/>
          <p:nvPr/>
        </p:nvSpPr>
        <p:spPr>
          <a:xfrm>
            <a:off x="550325" y="3328600"/>
            <a:ext cx="3231300" cy="4185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Divide the group into feedback teams of 3-4 people, so that their feedback team members are not also members of their project team. Optionally, have students gather in their critique groups from the Unit 0 Critique Group activity.</a:t>
            </a:r>
            <a:endParaRPr sz="1100">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8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Distribute the Project Feedback handout to each person, and review the different handout elements. Ask students to fill out the top portion of the handout with their name and project title.</a:t>
            </a:r>
            <a:endParaRPr sz="1100">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8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Ask students to spend 10 minutes reviewing each project in their feedback team and critiquing the project draft using the Red, Yellow, Green feedback questions. When the review is complete, each student will have received feedback on their project from the other members of their feedback group.</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8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After all the feedback rounds have ended, give students time to meet with their project team members to review the feedback and reflect on which suggestions they want to incorporate into their project during the next Design Sprint session. Optionally, collect the completed Project Feedback handouts at the end of this activity to return to students at the beginning of the Project Check-In activity or Design Sprint sessions.</a:t>
            </a:r>
            <a:endParaRPr sz="1100">
              <a:solidFill>
                <a:schemeClr val="dk1"/>
              </a:solidFill>
              <a:latin typeface="PT Sans Narrow"/>
              <a:ea typeface="PT Sans Narrow"/>
              <a:cs typeface="PT Sans Narrow"/>
              <a:sym typeface="PT Sans Narrow"/>
            </a:endParaRPr>
          </a:p>
        </p:txBody>
      </p:sp>
      <p:sp>
        <p:nvSpPr>
          <p:cNvPr id="3986" name="Google Shape;3986;p139"/>
          <p:cNvSpPr txBox="1"/>
          <p:nvPr/>
        </p:nvSpPr>
        <p:spPr>
          <a:xfrm>
            <a:off x="457200"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3987" name="Google Shape;3987;p139"/>
          <p:cNvCxnSpPr/>
          <p:nvPr/>
        </p:nvCxnSpPr>
        <p:spPr>
          <a:xfrm flipH="1" rot="10800000">
            <a:off x="550334"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3988" name="Google Shape;3988;p139"/>
          <p:cNvSpPr txBox="1"/>
          <p:nvPr/>
        </p:nvSpPr>
        <p:spPr>
          <a:xfrm>
            <a:off x="1212031" y="613840"/>
            <a:ext cx="2815800" cy="113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PROJECT FEEDBACK</a:t>
            </a:r>
            <a:endParaRPr b="1" sz="3200">
              <a:latin typeface="PT Sans Narrow"/>
              <a:ea typeface="PT Sans Narrow"/>
              <a:cs typeface="PT Sans Narrow"/>
              <a:sym typeface="PT Sans Narrow"/>
            </a:endParaRPr>
          </a:p>
        </p:txBody>
      </p:sp>
      <p:sp>
        <p:nvSpPr>
          <p:cNvPr id="3989" name="Google Shape;3989;p139"/>
          <p:cNvSpPr txBox="1"/>
          <p:nvPr/>
        </p:nvSpPr>
        <p:spPr>
          <a:xfrm>
            <a:off x="4214625" y="795405"/>
            <a:ext cx="2999848" cy="1231106"/>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will work together in small critique groups to give each other preliminary feedback on their projects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test projects-in-progress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formulate and share feedback for others</a:t>
            </a:r>
            <a:endParaRPr sz="1200">
              <a:solidFill>
                <a:schemeClr val="dk1"/>
              </a:solidFill>
              <a:latin typeface="PT Sans Narrow"/>
              <a:ea typeface="PT Sans Narrow"/>
              <a:cs typeface="PT Sans Narrow"/>
              <a:sym typeface="PT Sans Narrow"/>
            </a:endParaRPr>
          </a:p>
        </p:txBody>
      </p:sp>
      <p:sp>
        <p:nvSpPr>
          <p:cNvPr id="3990" name="Google Shape;3990;p139"/>
          <p:cNvSpPr txBox="1"/>
          <p:nvPr/>
        </p:nvSpPr>
        <p:spPr>
          <a:xfrm>
            <a:off x="4104914" y="3328603"/>
            <a:ext cx="3117152" cy="27699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 Feedback handout</a:t>
            </a:r>
            <a:endParaRPr>
              <a:latin typeface="PT Sans Narrow"/>
              <a:ea typeface="PT Sans Narrow"/>
              <a:cs typeface="PT Sans Narrow"/>
              <a:sym typeface="PT Sans Narrow"/>
            </a:endParaRPr>
          </a:p>
        </p:txBody>
      </p:sp>
      <p:sp>
        <p:nvSpPr>
          <p:cNvPr id="3991" name="Google Shape;3991;p139"/>
          <p:cNvSpPr txBox="1"/>
          <p:nvPr/>
        </p:nvSpPr>
        <p:spPr>
          <a:xfrm>
            <a:off x="4007796"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992" name="Google Shape;3992;p139"/>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sp>
        <p:nvSpPr>
          <p:cNvPr id="3993" name="Google Shape;3993;p139"/>
          <p:cNvSpPr txBox="1"/>
          <p:nvPr/>
        </p:nvSpPr>
        <p:spPr>
          <a:xfrm>
            <a:off x="4104914" y="4217604"/>
            <a:ext cx="3117152" cy="830997"/>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aspects of your project could someone give you feedback about?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feedback, if any, do you plan to incorporate into your project next?</a:t>
            </a:r>
            <a:endParaRPr sz="1200">
              <a:solidFill>
                <a:schemeClr val="dk1"/>
              </a:solidFill>
              <a:latin typeface="PT Sans Narrow"/>
              <a:ea typeface="PT Sans Narrow"/>
              <a:cs typeface="PT Sans Narrow"/>
              <a:sym typeface="PT Sans Narrow"/>
            </a:endParaRPr>
          </a:p>
        </p:txBody>
      </p:sp>
      <p:sp>
        <p:nvSpPr>
          <p:cNvPr id="3994" name="Google Shape;3994;p139"/>
          <p:cNvSpPr txBox="1"/>
          <p:nvPr/>
        </p:nvSpPr>
        <p:spPr>
          <a:xfrm>
            <a:off x="4007796" y="3721777"/>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995" name="Google Shape;3995;p139"/>
          <p:cNvCxnSpPr/>
          <p:nvPr/>
        </p:nvCxnSpPr>
        <p:spPr>
          <a:xfrm flipH="1" rot="10800000">
            <a:off x="4104914" y="4052626"/>
            <a:ext cx="3117152" cy="8523"/>
          </a:xfrm>
          <a:prstGeom prst="straightConnector1">
            <a:avLst/>
          </a:prstGeom>
          <a:noFill/>
          <a:ln cap="flat" cmpd="sng" w="9525">
            <a:solidFill>
              <a:schemeClr val="dk1"/>
            </a:solidFill>
            <a:prstDash val="solid"/>
            <a:round/>
            <a:headEnd len="sm" w="sm" type="none"/>
            <a:tailEnd len="sm" w="sm" type="none"/>
          </a:ln>
        </p:spPr>
      </p:cxnSp>
      <p:sp>
        <p:nvSpPr>
          <p:cNvPr id="3996" name="Google Shape;3996;p139"/>
          <p:cNvSpPr txBox="1"/>
          <p:nvPr/>
        </p:nvSpPr>
        <p:spPr>
          <a:xfrm>
            <a:off x="4104925" y="5658399"/>
            <a:ext cx="3117300" cy="831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each student have opportunities to give and receive feedback from various sources?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each student complete the Project Feedback handout?</a:t>
            </a:r>
            <a:endParaRPr sz="1200">
              <a:solidFill>
                <a:schemeClr val="dk1"/>
              </a:solidFill>
              <a:latin typeface="PT Sans Narrow"/>
              <a:ea typeface="PT Sans Narrow"/>
              <a:cs typeface="PT Sans Narrow"/>
              <a:sym typeface="PT Sans Narrow"/>
            </a:endParaRPr>
          </a:p>
        </p:txBody>
      </p:sp>
      <p:sp>
        <p:nvSpPr>
          <p:cNvPr id="3997" name="Google Shape;3997;p139"/>
          <p:cNvSpPr txBox="1"/>
          <p:nvPr/>
        </p:nvSpPr>
        <p:spPr>
          <a:xfrm>
            <a:off x="4007796" y="5162575"/>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998" name="Google Shape;3998;p139"/>
          <p:cNvCxnSpPr/>
          <p:nvPr/>
        </p:nvCxnSpPr>
        <p:spPr>
          <a:xfrm flipH="1" rot="10800000">
            <a:off x="4104914" y="5493424"/>
            <a:ext cx="3117152" cy="8523"/>
          </a:xfrm>
          <a:prstGeom prst="straightConnector1">
            <a:avLst/>
          </a:prstGeom>
          <a:noFill/>
          <a:ln cap="flat" cmpd="sng" w="9525">
            <a:solidFill>
              <a:schemeClr val="dk1"/>
            </a:solidFill>
            <a:prstDash val="solid"/>
            <a:round/>
            <a:headEnd len="sm" w="sm" type="none"/>
            <a:tailEnd len="sm" w="sm" type="none"/>
          </a:ln>
        </p:spPr>
      </p:cxnSp>
      <p:sp>
        <p:nvSpPr>
          <p:cNvPr id="3999" name="Google Shape;3999;p139"/>
          <p:cNvSpPr txBox="1"/>
          <p:nvPr/>
        </p:nvSpPr>
        <p:spPr>
          <a:xfrm>
            <a:off x="3012573" y="159304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4000" name="Google Shape;4000;p139"/>
          <p:cNvPicPr preferRelativeResize="0"/>
          <p:nvPr/>
        </p:nvPicPr>
        <p:blipFill rotWithShape="1">
          <a:blip r:embed="rId3">
            <a:alphaModFix/>
          </a:blip>
          <a:srcRect b="0" l="0" r="0" t="0"/>
          <a:stretch/>
        </p:blipFill>
        <p:spPr>
          <a:xfrm>
            <a:off x="2751125" y="1651195"/>
            <a:ext cx="329112" cy="329112"/>
          </a:xfrm>
          <a:prstGeom prst="rect">
            <a:avLst/>
          </a:prstGeom>
          <a:noFill/>
          <a:ln>
            <a:noFill/>
          </a:ln>
        </p:spPr>
      </p:pic>
      <p:sp>
        <p:nvSpPr>
          <p:cNvPr id="4001" name="Google Shape;4001;p139"/>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4002" name="Google Shape;4002;p139"/>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4003" name="Google Shape;4003;p139"/>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cxnSp>
        <p:nvCxnSpPr>
          <p:cNvPr id="4004" name="Google Shape;4004;p139"/>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4005" name="Google Shape;4005;p139"/>
          <p:cNvSpPr txBox="1"/>
          <p:nvPr/>
        </p:nvSpPr>
        <p:spPr>
          <a:xfrm>
            <a:off x="551129" y="8142739"/>
            <a:ext cx="3231204" cy="646331"/>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Different people will provide different perspectives on the project-in-progress. Create opportunities for learners to get feedback from a variety of sources, including themselves!</a:t>
            </a:r>
            <a:endParaRPr sz="1200">
              <a:solidFill>
                <a:schemeClr val="dk1"/>
              </a:solidFill>
              <a:latin typeface="PT Sans Narrow"/>
              <a:ea typeface="PT Sans Narrow"/>
              <a:cs typeface="PT Sans Narrow"/>
              <a:sym typeface="PT Sans Narrow"/>
            </a:endParaRPr>
          </a:p>
        </p:txBody>
      </p:sp>
      <p:sp>
        <p:nvSpPr>
          <p:cNvPr id="4006" name="Google Shape;4006;p13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122</a:t>
            </a:r>
            <a:endParaRPr b="0" i="0" sz="1200">
              <a:solidFill>
                <a:srgbClr val="888888"/>
              </a:solidFill>
              <a:latin typeface="Carme"/>
              <a:ea typeface="Carme"/>
              <a:cs typeface="Carme"/>
              <a:sym typeface="Carme"/>
            </a:endParaRPr>
          </a:p>
        </p:txBody>
      </p:sp>
      <p:pic>
        <p:nvPicPr>
          <p:cNvPr descr="Unit6activity.png" id="4007" name="Google Shape;4007;p139"/>
          <p:cNvPicPr preferRelativeResize="0"/>
          <p:nvPr/>
        </p:nvPicPr>
        <p:blipFill rotWithShape="1">
          <a:blip r:embed="rId4">
            <a:alphaModFix/>
          </a:blip>
          <a:srcRect b="0" l="0" r="0" t="0"/>
          <a:stretch/>
        </p:blipFill>
        <p:spPr>
          <a:xfrm>
            <a:off x="550334" y="0"/>
            <a:ext cx="493616" cy="2791875"/>
          </a:xfrm>
          <a:prstGeom prst="rect">
            <a:avLst/>
          </a:prstGeom>
          <a:noFill/>
          <a:ln>
            <a:noFill/>
          </a:ln>
        </p:spPr>
      </p:pic>
      <p:sp>
        <p:nvSpPr>
          <p:cNvPr id="4008" name="Google Shape;4008;p139"/>
          <p:cNvSpPr txBox="1"/>
          <p:nvPr/>
        </p:nvSpPr>
        <p:spPr>
          <a:xfrm rot="5400000">
            <a:off x="-422575" y="986251"/>
            <a:ext cx="2434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300">
                <a:solidFill>
                  <a:schemeClr val="lt1"/>
                </a:solidFill>
                <a:latin typeface="PT Sans Narrow"/>
                <a:ea typeface="PT Sans Narrow"/>
                <a:cs typeface="PT Sans Narrow"/>
                <a:sym typeface="PT Sans Narrow"/>
              </a:rPr>
              <a:t> UNIT 6  ACTIVITY</a:t>
            </a:r>
            <a:endParaRPr b="1" sz="2300">
              <a:solidFill>
                <a:schemeClr val="lt1"/>
              </a:solidFill>
              <a:latin typeface="PT Sans Narrow"/>
              <a:ea typeface="PT Sans Narrow"/>
              <a:cs typeface="PT Sans Narrow"/>
              <a:sym typeface="PT Sans Narrow"/>
            </a:endParaRPr>
          </a:p>
        </p:txBody>
      </p:sp>
      <p:sp>
        <p:nvSpPr>
          <p:cNvPr id="4009" name="Google Shape;4009;p139"/>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4" name="Shape 4014"/>
        <p:cNvGrpSpPr/>
        <p:nvPr/>
      </p:nvGrpSpPr>
      <p:grpSpPr>
        <a:xfrm>
          <a:off x="0" y="0"/>
          <a:ext cx="0" cy="0"/>
          <a:chOff x="0" y="0"/>
          <a:chExt cx="0" cy="0"/>
        </a:xfrm>
      </p:grpSpPr>
      <p:grpSp>
        <p:nvGrpSpPr>
          <p:cNvPr id="4015" name="Google Shape;4015;p140"/>
          <p:cNvGrpSpPr/>
          <p:nvPr/>
        </p:nvGrpSpPr>
        <p:grpSpPr>
          <a:xfrm>
            <a:off x="539756" y="2966076"/>
            <a:ext cx="6694164" cy="4666447"/>
            <a:chOff x="539756" y="2972508"/>
            <a:chExt cx="6694164" cy="4666447"/>
          </a:xfrm>
        </p:grpSpPr>
        <p:grpSp>
          <p:nvGrpSpPr>
            <p:cNvPr id="4016" name="Google Shape;4016;p140"/>
            <p:cNvGrpSpPr/>
            <p:nvPr/>
          </p:nvGrpSpPr>
          <p:grpSpPr>
            <a:xfrm>
              <a:off x="539756" y="2972508"/>
              <a:ext cx="6694164" cy="4666447"/>
              <a:chOff x="539756" y="2570480"/>
              <a:chExt cx="6694164" cy="4666447"/>
            </a:xfrm>
          </p:grpSpPr>
          <p:grpSp>
            <p:nvGrpSpPr>
              <p:cNvPr id="4017" name="Google Shape;4017;p140"/>
              <p:cNvGrpSpPr/>
              <p:nvPr/>
            </p:nvGrpSpPr>
            <p:grpSpPr>
              <a:xfrm>
                <a:off x="539756" y="2570480"/>
                <a:ext cx="6694076" cy="4666447"/>
                <a:chOff x="539756" y="2756196"/>
                <a:chExt cx="6694076" cy="4523954"/>
              </a:xfrm>
            </p:grpSpPr>
            <p:sp>
              <p:nvSpPr>
                <p:cNvPr id="4018" name="Google Shape;4018;p140"/>
                <p:cNvSpPr/>
                <p:nvPr/>
              </p:nvSpPr>
              <p:spPr>
                <a:xfrm>
                  <a:off x="1680370" y="2756196"/>
                  <a:ext cx="1851154" cy="4523954"/>
                </a:xfrm>
                <a:prstGeom prst="rect">
                  <a:avLst/>
                </a:prstGeom>
                <a:solidFill>
                  <a:srgbClr val="FFC2B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19" name="Google Shape;4019;p140"/>
                <p:cNvSpPr/>
                <p:nvPr/>
              </p:nvSpPr>
              <p:spPr>
                <a:xfrm>
                  <a:off x="3531524" y="2756196"/>
                  <a:ext cx="1851154" cy="4523954"/>
                </a:xfrm>
                <a:prstGeom prst="rect">
                  <a:avLst/>
                </a:prstGeom>
                <a:solidFill>
                  <a:srgbClr val="FFFFCA"/>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20" name="Google Shape;4020;p140"/>
                <p:cNvSpPr/>
                <p:nvPr/>
              </p:nvSpPr>
              <p:spPr>
                <a:xfrm>
                  <a:off x="5382678" y="2756196"/>
                  <a:ext cx="1851154" cy="4523954"/>
                </a:xfrm>
                <a:prstGeom prst="rect">
                  <a:avLst/>
                </a:prstGeom>
                <a:solidFill>
                  <a:srgbClr val="C3FFC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21" name="Google Shape;4021;p140"/>
                <p:cNvGrpSpPr/>
                <p:nvPr/>
              </p:nvGrpSpPr>
              <p:grpSpPr>
                <a:xfrm>
                  <a:off x="539756" y="2756196"/>
                  <a:ext cx="6694075" cy="4523954"/>
                  <a:chOff x="539756" y="2833941"/>
                  <a:chExt cx="6694075" cy="4523954"/>
                </a:xfrm>
              </p:grpSpPr>
              <p:sp>
                <p:nvSpPr>
                  <p:cNvPr id="4022" name="Google Shape;4022;p140"/>
                  <p:cNvSpPr/>
                  <p:nvPr/>
                </p:nvSpPr>
                <p:spPr>
                  <a:xfrm>
                    <a:off x="549584" y="2833941"/>
                    <a:ext cx="1130786" cy="4523954"/>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4023" name="Google Shape;4023;p140"/>
                  <p:cNvGrpSpPr/>
                  <p:nvPr/>
                </p:nvGrpSpPr>
                <p:grpSpPr>
                  <a:xfrm>
                    <a:off x="539756" y="4607350"/>
                    <a:ext cx="6694075" cy="2750545"/>
                    <a:chOff x="539756" y="4787650"/>
                    <a:chExt cx="6694075" cy="2750545"/>
                  </a:xfrm>
                </p:grpSpPr>
                <p:cxnSp>
                  <p:nvCxnSpPr>
                    <p:cNvPr id="4024" name="Google Shape;4024;p140"/>
                    <p:cNvCxnSpPr/>
                    <p:nvPr/>
                  </p:nvCxnSpPr>
                  <p:spPr>
                    <a:xfrm>
                      <a:off x="551119" y="4787650"/>
                      <a:ext cx="6682712" cy="0"/>
                    </a:xfrm>
                    <a:prstGeom prst="straightConnector1">
                      <a:avLst/>
                    </a:prstGeom>
                    <a:noFill/>
                    <a:ln cap="flat" cmpd="sng" w="9525">
                      <a:solidFill>
                        <a:schemeClr val="dk1"/>
                      </a:solidFill>
                      <a:prstDash val="solid"/>
                      <a:round/>
                      <a:headEnd len="sm" w="sm" type="none"/>
                      <a:tailEnd len="sm" w="sm" type="none"/>
                    </a:ln>
                  </p:spPr>
                </p:cxnSp>
                <p:cxnSp>
                  <p:nvCxnSpPr>
                    <p:cNvPr id="4025" name="Google Shape;4025;p140"/>
                    <p:cNvCxnSpPr/>
                    <p:nvPr/>
                  </p:nvCxnSpPr>
                  <p:spPr>
                    <a:xfrm>
                      <a:off x="551119" y="6162922"/>
                      <a:ext cx="6682712" cy="0"/>
                    </a:xfrm>
                    <a:prstGeom prst="straightConnector1">
                      <a:avLst/>
                    </a:prstGeom>
                    <a:noFill/>
                    <a:ln cap="flat" cmpd="sng" w="9525">
                      <a:solidFill>
                        <a:schemeClr val="dk1"/>
                      </a:solidFill>
                      <a:prstDash val="solid"/>
                      <a:round/>
                      <a:headEnd len="sm" w="sm" type="none"/>
                      <a:tailEnd len="sm" w="sm" type="none"/>
                    </a:ln>
                  </p:spPr>
                </p:cxnSp>
                <p:cxnSp>
                  <p:nvCxnSpPr>
                    <p:cNvPr id="4026" name="Google Shape;4026;p140"/>
                    <p:cNvCxnSpPr/>
                    <p:nvPr/>
                  </p:nvCxnSpPr>
                  <p:spPr>
                    <a:xfrm>
                      <a:off x="539756" y="7538195"/>
                      <a:ext cx="6694075" cy="0"/>
                    </a:xfrm>
                    <a:prstGeom prst="straightConnector1">
                      <a:avLst/>
                    </a:prstGeom>
                    <a:noFill/>
                    <a:ln cap="flat" cmpd="sng" w="9525">
                      <a:solidFill>
                        <a:schemeClr val="dk1"/>
                      </a:solidFill>
                      <a:prstDash val="solid"/>
                      <a:round/>
                      <a:headEnd len="sm" w="sm" type="none"/>
                      <a:tailEnd len="sm" w="sm" type="none"/>
                    </a:ln>
                  </p:spPr>
                </p:cxnSp>
              </p:grpSp>
            </p:grpSp>
          </p:grpSp>
          <p:cxnSp>
            <p:nvCxnSpPr>
              <p:cNvPr id="4027" name="Google Shape;4027;p140"/>
              <p:cNvCxnSpPr/>
              <p:nvPr/>
            </p:nvCxnSpPr>
            <p:spPr>
              <a:xfrm>
                <a:off x="551120" y="3057355"/>
                <a:ext cx="6682800" cy="0"/>
              </a:xfrm>
              <a:prstGeom prst="straightConnector1">
                <a:avLst/>
              </a:prstGeom>
              <a:noFill/>
              <a:ln cap="flat" cmpd="sng" w="9525">
                <a:solidFill>
                  <a:schemeClr val="dk1"/>
                </a:solidFill>
                <a:prstDash val="solid"/>
                <a:round/>
                <a:headEnd len="sm" w="sm" type="none"/>
                <a:tailEnd len="sm" w="sm" type="none"/>
              </a:ln>
            </p:spPr>
          </p:cxnSp>
        </p:grpSp>
        <p:sp>
          <p:nvSpPr>
            <p:cNvPr id="4028" name="Google Shape;4028;p140"/>
            <p:cNvSpPr txBox="1"/>
            <p:nvPr/>
          </p:nvSpPr>
          <p:spPr>
            <a:xfrm flipH="1">
              <a:off x="550395" y="3140620"/>
              <a:ext cx="1129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FEEDBACK BY</a:t>
              </a:r>
              <a:endParaRPr b="1" sz="1100">
                <a:solidFill>
                  <a:schemeClr val="dk1"/>
                </a:solidFill>
                <a:latin typeface="PT Sans Narrow"/>
                <a:ea typeface="PT Sans Narrow"/>
                <a:cs typeface="PT Sans Narrow"/>
                <a:sym typeface="PT Sans Narrow"/>
              </a:endParaRPr>
            </a:p>
          </p:txBody>
        </p:sp>
        <p:sp>
          <p:nvSpPr>
            <p:cNvPr id="4029" name="Google Shape;4029;p140"/>
            <p:cNvSpPr txBox="1"/>
            <p:nvPr/>
          </p:nvSpPr>
          <p:spPr>
            <a:xfrm flipH="1">
              <a:off x="3501077" y="2982553"/>
              <a:ext cx="18816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900">
                  <a:solidFill>
                    <a:schemeClr val="dk1"/>
                  </a:solidFill>
                  <a:latin typeface="PT Sans Narrow"/>
                  <a:ea typeface="PT Sans Narrow"/>
                  <a:cs typeface="PT Sans Narrow"/>
                  <a:sym typeface="PT Sans Narrow"/>
                </a:rPr>
                <a:t>[YELLOW] </a:t>
              </a:r>
              <a:br>
                <a:rPr b="1" lang="en-US" sz="900">
                  <a:solidFill>
                    <a:schemeClr val="dk1"/>
                  </a:solidFill>
                  <a:latin typeface="PT Sans Narrow"/>
                  <a:ea typeface="PT Sans Narrow"/>
                  <a:cs typeface="PT Sans Narrow"/>
                  <a:sym typeface="PT Sans Narrow"/>
                </a:rPr>
              </a:br>
              <a:r>
                <a:rPr lang="en-US" sz="900">
                  <a:solidFill>
                    <a:schemeClr val="dk1"/>
                  </a:solidFill>
                  <a:latin typeface="PT Sans Narrow"/>
                  <a:ea typeface="PT Sans Narrow"/>
                  <a:cs typeface="PT Sans Narrow"/>
                  <a:sym typeface="PT Sans Narrow"/>
                </a:rPr>
                <a:t>What is something that is confusing or could be done differently?</a:t>
              </a:r>
              <a:endParaRPr sz="900">
                <a:solidFill>
                  <a:schemeClr val="dk1"/>
                </a:solidFill>
                <a:latin typeface="PT Sans Narrow"/>
                <a:ea typeface="PT Sans Narrow"/>
                <a:cs typeface="PT Sans Narrow"/>
                <a:sym typeface="PT Sans Narrow"/>
              </a:endParaRPr>
            </a:p>
          </p:txBody>
        </p:sp>
        <p:sp>
          <p:nvSpPr>
            <p:cNvPr id="4030" name="Google Shape;4030;p140"/>
            <p:cNvSpPr txBox="1"/>
            <p:nvPr/>
          </p:nvSpPr>
          <p:spPr>
            <a:xfrm flipH="1">
              <a:off x="1646410" y="2988082"/>
              <a:ext cx="1926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900">
                  <a:solidFill>
                    <a:schemeClr val="dk1"/>
                  </a:solidFill>
                  <a:latin typeface="PT Sans Narrow"/>
                  <a:ea typeface="PT Sans Narrow"/>
                  <a:cs typeface="PT Sans Narrow"/>
                  <a:sym typeface="PT Sans Narrow"/>
                </a:rPr>
                <a:t>[RED] </a:t>
              </a:r>
              <a:br>
                <a:rPr b="1" lang="en-US" sz="900">
                  <a:solidFill>
                    <a:schemeClr val="dk1"/>
                  </a:solidFill>
                  <a:latin typeface="PT Sans Narrow"/>
                  <a:ea typeface="PT Sans Narrow"/>
                  <a:cs typeface="PT Sans Narrow"/>
                  <a:sym typeface="PT Sans Narrow"/>
                </a:rPr>
              </a:br>
              <a:r>
                <a:rPr lang="en-US" sz="900">
                  <a:solidFill>
                    <a:schemeClr val="dk1"/>
                  </a:solidFill>
                  <a:latin typeface="PT Sans Narrow"/>
                  <a:ea typeface="PT Sans Narrow"/>
                  <a:cs typeface="PT Sans Narrow"/>
                  <a:sym typeface="PT Sans Narrow"/>
                </a:rPr>
                <a:t>What is something that doesn’t work or could be improved?</a:t>
              </a:r>
              <a:endParaRPr sz="900">
                <a:solidFill>
                  <a:schemeClr val="dk1"/>
                </a:solidFill>
                <a:latin typeface="PT Sans Narrow"/>
                <a:ea typeface="PT Sans Narrow"/>
                <a:cs typeface="PT Sans Narrow"/>
                <a:sym typeface="PT Sans Narrow"/>
              </a:endParaRPr>
            </a:p>
          </p:txBody>
        </p:sp>
        <p:sp>
          <p:nvSpPr>
            <p:cNvPr id="4031" name="Google Shape;4031;p140"/>
            <p:cNvSpPr txBox="1"/>
            <p:nvPr/>
          </p:nvSpPr>
          <p:spPr>
            <a:xfrm flipH="1">
              <a:off x="5362431" y="2982553"/>
              <a:ext cx="1871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900">
                  <a:solidFill>
                    <a:schemeClr val="dk1"/>
                  </a:solidFill>
                  <a:latin typeface="PT Sans Narrow"/>
                  <a:ea typeface="PT Sans Narrow"/>
                  <a:cs typeface="PT Sans Narrow"/>
                  <a:sym typeface="PT Sans Narrow"/>
                </a:rPr>
                <a:t>[GREEN] </a:t>
              </a:r>
              <a:br>
                <a:rPr b="1" lang="en-US" sz="900">
                  <a:solidFill>
                    <a:schemeClr val="dk1"/>
                  </a:solidFill>
                  <a:latin typeface="PT Sans Narrow"/>
                  <a:ea typeface="PT Sans Narrow"/>
                  <a:cs typeface="PT Sans Narrow"/>
                  <a:sym typeface="PT Sans Narrow"/>
                </a:rPr>
              </a:br>
              <a:r>
                <a:rPr lang="en-US" sz="900">
                  <a:solidFill>
                    <a:schemeClr val="dk1"/>
                  </a:solidFill>
                  <a:latin typeface="PT Sans Narrow"/>
                  <a:ea typeface="PT Sans Narrow"/>
                  <a:cs typeface="PT Sans Narrow"/>
                  <a:sym typeface="PT Sans Narrow"/>
                </a:rPr>
                <a:t>What is something that works well or you really like about the project?</a:t>
              </a:r>
              <a:endParaRPr sz="900">
                <a:latin typeface="PT Sans Narrow"/>
                <a:ea typeface="PT Sans Narrow"/>
                <a:cs typeface="PT Sans Narrow"/>
                <a:sym typeface="PT Sans Narrow"/>
              </a:endParaRPr>
            </a:p>
            <a:p>
              <a:pPr indent="0" lvl="0" marL="0" marR="0" rtl="0" algn="just">
                <a:spcBef>
                  <a:spcPts val="0"/>
                </a:spcBef>
                <a:spcAft>
                  <a:spcPts val="0"/>
                </a:spcAft>
                <a:buNone/>
              </a:pPr>
              <a:r>
                <a:t/>
              </a:r>
              <a:endParaRPr sz="1000">
                <a:solidFill>
                  <a:schemeClr val="dk1"/>
                </a:solidFill>
                <a:latin typeface="PT Sans Narrow"/>
                <a:ea typeface="PT Sans Narrow"/>
                <a:cs typeface="PT Sans Narrow"/>
                <a:sym typeface="PT Sans Narrow"/>
              </a:endParaRPr>
            </a:p>
          </p:txBody>
        </p:sp>
      </p:grpSp>
      <p:grpSp>
        <p:nvGrpSpPr>
          <p:cNvPr id="4032" name="Google Shape;4032;p140"/>
          <p:cNvGrpSpPr/>
          <p:nvPr/>
        </p:nvGrpSpPr>
        <p:grpSpPr>
          <a:xfrm>
            <a:off x="0" y="2143975"/>
            <a:ext cx="7772400" cy="476372"/>
            <a:chOff x="0" y="2143975"/>
            <a:chExt cx="7772400" cy="476372"/>
          </a:xfrm>
        </p:grpSpPr>
        <p:sp>
          <p:nvSpPr>
            <p:cNvPr id="4033" name="Google Shape;4033;p140"/>
            <p:cNvSpPr/>
            <p:nvPr/>
          </p:nvSpPr>
          <p:spPr>
            <a:xfrm flipH="1">
              <a:off x="0" y="2143975"/>
              <a:ext cx="7772400" cy="476372"/>
            </a:xfrm>
            <a:prstGeom prst="rect">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4" name="Google Shape;4034;p140"/>
            <p:cNvSpPr txBox="1"/>
            <p:nvPr/>
          </p:nvSpPr>
          <p:spPr>
            <a:xfrm flipH="1">
              <a:off x="448729" y="2152277"/>
              <a:ext cx="2776169"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RED, YELLOW, GREEN</a:t>
              </a:r>
              <a:endParaRPr b="1" sz="2400">
                <a:solidFill>
                  <a:schemeClr val="lt1"/>
                </a:solidFill>
                <a:latin typeface="PT Sans Narrow"/>
                <a:ea typeface="PT Sans Narrow"/>
                <a:cs typeface="PT Sans Narrow"/>
                <a:sym typeface="PT Sans Narrow"/>
              </a:endParaRPr>
            </a:p>
          </p:txBody>
        </p:sp>
      </p:grpSp>
      <p:sp>
        <p:nvSpPr>
          <p:cNvPr id="4035" name="Google Shape;4035;p140"/>
          <p:cNvSpPr txBox="1"/>
          <p:nvPr/>
        </p:nvSpPr>
        <p:spPr>
          <a:xfrm>
            <a:off x="447989" y="8314941"/>
            <a:ext cx="6942716" cy="954107"/>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PARTS OF THE PROJECT THAT MIGHT BE HELPFUL TO THINK ABOUT: </a:t>
            </a:r>
            <a:endParaRPr b="1">
              <a:latin typeface="PT Sans Narrow"/>
              <a:ea typeface="PT Sans Narrow"/>
              <a:cs typeface="PT Sans Narrow"/>
              <a:sym typeface="PT Sans Narrow"/>
            </a:endParaRPr>
          </a:p>
          <a:p>
            <a:pPr indent="0" lvl="0" marL="0" marR="0" rtl="0" algn="l">
              <a:spcBef>
                <a:spcPts val="0"/>
              </a:spcBef>
              <a:spcAft>
                <a:spcPts val="0"/>
              </a:spcAft>
              <a:buNone/>
            </a:pPr>
            <a:r>
              <a:t/>
            </a:r>
            <a:endParaRPr sz="3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Clarity: Did you understand what the project is supposed to do?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Features: What features does the project have? Does the project work as expected?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Appeal: How engaging is the project? Is it interactive, original, sophisticated, funny, or interesting? How did you feel as you interacted with it?</a:t>
            </a:r>
            <a:endParaRPr sz="1100">
              <a:solidFill>
                <a:schemeClr val="dk1"/>
              </a:solidFill>
              <a:latin typeface="PT Sans Narrow"/>
              <a:ea typeface="PT Sans Narrow"/>
              <a:cs typeface="PT Sans Narrow"/>
              <a:sym typeface="PT Sans Narrow"/>
            </a:endParaRPr>
          </a:p>
        </p:txBody>
      </p:sp>
      <p:sp>
        <p:nvSpPr>
          <p:cNvPr id="4036" name="Google Shape;4036;p140"/>
          <p:cNvSpPr txBox="1"/>
          <p:nvPr/>
        </p:nvSpPr>
        <p:spPr>
          <a:xfrm>
            <a:off x="2521179" y="768327"/>
            <a:ext cx="4986000" cy="7938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n-US" sz="1100">
                <a:solidFill>
                  <a:schemeClr val="dk1"/>
                </a:solidFill>
                <a:latin typeface="PT Sans Narrow"/>
                <a:ea typeface="PT Sans Narrow"/>
                <a:cs typeface="PT Sans Narrow"/>
                <a:sym typeface="PT Sans Narrow"/>
              </a:rPr>
              <a:t>FEEDBACK FOR: </a:t>
            </a:r>
            <a:r>
              <a:rPr lang="en-US" sz="1100">
                <a:solidFill>
                  <a:schemeClr val="dk1"/>
                </a:solidFill>
                <a:latin typeface="PT Sans Narrow"/>
                <a:ea typeface="PT Sans Narrow"/>
                <a:cs typeface="PT Sans Narrow"/>
                <a:sym typeface="PT Sans Narrow"/>
              </a:rPr>
              <a:t> ___________________________________________________</a:t>
            </a:r>
            <a:endParaRPr sz="1100">
              <a:solidFill>
                <a:schemeClr val="dk1"/>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sz="500">
              <a:solidFill>
                <a:schemeClr val="dk1"/>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rPr b="1" lang="en-US" sz="1100">
                <a:solidFill>
                  <a:schemeClr val="dk1"/>
                </a:solidFill>
                <a:latin typeface="PT Sans Narrow"/>
                <a:ea typeface="PT Sans Narrow"/>
                <a:cs typeface="PT Sans Narrow"/>
                <a:sym typeface="PT Sans Narrow"/>
              </a:rPr>
              <a:t>PROJECT TITLE:</a:t>
            </a:r>
            <a:r>
              <a:rPr lang="en-US" sz="1100">
                <a:solidFill>
                  <a:schemeClr val="dk1"/>
                </a:solidFill>
                <a:latin typeface="PT Sans Narrow"/>
                <a:ea typeface="PT Sans Narrow"/>
                <a:cs typeface="PT Sans Narrow"/>
                <a:sym typeface="PT Sans Narrow"/>
              </a:rPr>
              <a:t>   ___________________________________________________</a:t>
            </a:r>
            <a:endParaRPr sz="1100">
              <a:solidFill>
                <a:schemeClr val="dk1"/>
              </a:solidFill>
              <a:latin typeface="PT Sans Narrow"/>
              <a:ea typeface="PT Sans Narrow"/>
              <a:cs typeface="PT Sans Narrow"/>
              <a:sym typeface="PT Sans Narrow"/>
            </a:endParaRPr>
          </a:p>
        </p:txBody>
      </p:sp>
      <p:sp>
        <p:nvSpPr>
          <p:cNvPr id="4037" name="Google Shape;4037;p140"/>
          <p:cNvSpPr txBox="1"/>
          <p:nvPr/>
        </p:nvSpPr>
        <p:spPr>
          <a:xfrm>
            <a:off x="457200" y="595840"/>
            <a:ext cx="2815942" cy="11387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PROJECT </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FEEDBACK</a:t>
            </a:r>
            <a:endParaRPr b="1">
              <a:latin typeface="PT Sans Narrow"/>
              <a:ea typeface="PT Sans Narrow"/>
              <a:cs typeface="PT Sans Narrow"/>
              <a:sym typeface="PT Sans Narrow"/>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2" name="Shape 4042"/>
        <p:cNvGrpSpPr/>
        <p:nvPr/>
      </p:nvGrpSpPr>
      <p:grpSpPr>
        <a:xfrm>
          <a:off x="0" y="0"/>
          <a:ext cx="0" cy="0"/>
          <a:chOff x="0" y="0"/>
          <a:chExt cx="0" cy="0"/>
        </a:xfrm>
      </p:grpSpPr>
      <p:sp>
        <p:nvSpPr>
          <p:cNvPr id="4043" name="Google Shape;4043;p141"/>
          <p:cNvSpPr txBox="1"/>
          <p:nvPr/>
        </p:nvSpPr>
        <p:spPr>
          <a:xfrm>
            <a:off x="550325" y="3328600"/>
            <a:ext cx="3231300" cy="28626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 this activity, students will perform a project check-in, where they will update fellow team members about their design progress so far and outline a plan for an upcoming design sprint based on feedback received. Optionally, give students or groups a Project Check-In handout to guide them during this activity.</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Divide the group into project teams. Optionally, redistribute to students their completed Project Planning, Project Feedback, and Unfocus Group handouts.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teams time to reflect back on original project goals and acquired feedback. Invite students to outline next steps and plans for project refinement for an upcoming design sprint.</a:t>
            </a:r>
            <a:endParaRPr sz="1200">
              <a:solidFill>
                <a:schemeClr val="dk1"/>
              </a:solidFill>
              <a:latin typeface="PT Sans Narrow"/>
              <a:ea typeface="PT Sans Narrow"/>
              <a:cs typeface="PT Sans Narrow"/>
              <a:sym typeface="PT Sans Narrow"/>
            </a:endParaRPr>
          </a:p>
        </p:txBody>
      </p:sp>
      <p:sp>
        <p:nvSpPr>
          <p:cNvPr id="4044" name="Google Shape;4044;p141"/>
          <p:cNvSpPr txBox="1"/>
          <p:nvPr/>
        </p:nvSpPr>
        <p:spPr>
          <a:xfrm>
            <a:off x="457200"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4045" name="Google Shape;4045;p141"/>
          <p:cNvCxnSpPr/>
          <p:nvPr/>
        </p:nvCxnSpPr>
        <p:spPr>
          <a:xfrm flipH="1" rot="10800000">
            <a:off x="550334"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4046" name="Google Shape;4046;p141"/>
          <p:cNvSpPr txBox="1"/>
          <p:nvPr/>
        </p:nvSpPr>
        <p:spPr>
          <a:xfrm>
            <a:off x="1300031" y="595840"/>
            <a:ext cx="2815942" cy="11387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PROJECT</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CHECK-IN</a:t>
            </a:r>
            <a:endParaRPr b="1">
              <a:latin typeface="PT Sans Narrow"/>
              <a:ea typeface="PT Sans Narrow"/>
              <a:cs typeface="PT Sans Narrow"/>
              <a:sym typeface="PT Sans Narrow"/>
            </a:endParaRPr>
          </a:p>
        </p:txBody>
      </p:sp>
      <p:sp>
        <p:nvSpPr>
          <p:cNvPr id="4047" name="Google Shape;4047;p141"/>
          <p:cNvSpPr txBox="1"/>
          <p:nvPr/>
        </p:nvSpPr>
        <p:spPr>
          <a:xfrm>
            <a:off x="4214625" y="795405"/>
            <a:ext cx="2999848" cy="1415772"/>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review project progress and feedback</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develop an outline of activities or tasks required to complete the project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generate a list of resources required to complete the project</a:t>
            </a:r>
            <a:endParaRPr sz="1200">
              <a:solidFill>
                <a:schemeClr val="dk1"/>
              </a:solidFill>
              <a:latin typeface="PT Sans Narrow"/>
              <a:ea typeface="PT Sans Narrow"/>
              <a:cs typeface="PT Sans Narrow"/>
              <a:sym typeface="PT Sans Narrow"/>
            </a:endParaRPr>
          </a:p>
        </p:txBody>
      </p:sp>
      <p:sp>
        <p:nvSpPr>
          <p:cNvPr id="4048" name="Google Shape;4048;p141"/>
          <p:cNvSpPr txBox="1"/>
          <p:nvPr/>
        </p:nvSpPr>
        <p:spPr>
          <a:xfrm>
            <a:off x="4104925" y="3328600"/>
            <a:ext cx="3210300" cy="276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 Check-In handout </a:t>
            </a:r>
            <a:endParaRPr>
              <a:latin typeface="PT Sans Narrow"/>
              <a:ea typeface="PT Sans Narrow"/>
              <a:cs typeface="PT Sans Narrow"/>
              <a:sym typeface="PT Sans Narrow"/>
            </a:endParaRPr>
          </a:p>
        </p:txBody>
      </p:sp>
      <p:sp>
        <p:nvSpPr>
          <p:cNvPr id="4049" name="Google Shape;4049;p141"/>
          <p:cNvSpPr txBox="1"/>
          <p:nvPr/>
        </p:nvSpPr>
        <p:spPr>
          <a:xfrm>
            <a:off x="4007796"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4050" name="Google Shape;4050;p141"/>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sp>
        <p:nvSpPr>
          <p:cNvPr id="4051" name="Google Shape;4051;p141"/>
          <p:cNvSpPr txBox="1"/>
          <p:nvPr/>
        </p:nvSpPr>
        <p:spPr>
          <a:xfrm>
            <a:off x="4104925" y="4217350"/>
            <a:ext cx="3231300" cy="1158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has been your favorite part of the process so far?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parts of your project still need to be worked on?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parts of your project will you be working on next?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might you need help with in order to make progress?</a:t>
            </a:r>
            <a:endParaRPr>
              <a:latin typeface="PT Sans Narrow"/>
              <a:ea typeface="PT Sans Narrow"/>
              <a:cs typeface="PT Sans Narrow"/>
              <a:sym typeface="PT Sans Narrow"/>
            </a:endParaRPr>
          </a:p>
        </p:txBody>
      </p:sp>
      <p:sp>
        <p:nvSpPr>
          <p:cNvPr id="4052" name="Google Shape;4052;p141"/>
          <p:cNvSpPr txBox="1"/>
          <p:nvPr/>
        </p:nvSpPr>
        <p:spPr>
          <a:xfrm>
            <a:off x="4007796" y="37215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4053" name="Google Shape;4053;p141"/>
          <p:cNvCxnSpPr/>
          <p:nvPr/>
        </p:nvCxnSpPr>
        <p:spPr>
          <a:xfrm flipH="1" rot="10800000">
            <a:off x="4104914" y="4052380"/>
            <a:ext cx="3117152" cy="8523"/>
          </a:xfrm>
          <a:prstGeom prst="straightConnector1">
            <a:avLst/>
          </a:prstGeom>
          <a:noFill/>
          <a:ln cap="flat" cmpd="sng" w="9525">
            <a:solidFill>
              <a:schemeClr val="dk1"/>
            </a:solidFill>
            <a:prstDash val="solid"/>
            <a:round/>
            <a:headEnd len="sm" w="sm" type="none"/>
            <a:tailEnd len="sm" w="sm" type="none"/>
          </a:ln>
        </p:spPr>
      </p:cxnSp>
      <p:sp>
        <p:nvSpPr>
          <p:cNvPr id="4054" name="Google Shape;4054;p141"/>
          <p:cNvSpPr txBox="1"/>
          <p:nvPr/>
        </p:nvSpPr>
        <p:spPr>
          <a:xfrm>
            <a:off x="4104925" y="6001625"/>
            <a:ext cx="3210300" cy="831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Are teams making reasonable progress and plans?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Are group members working cooperatively and collaboratively while discussing and sharing project responsibilities?</a:t>
            </a:r>
            <a:endParaRPr>
              <a:latin typeface="PT Sans Narrow"/>
              <a:ea typeface="PT Sans Narrow"/>
              <a:cs typeface="PT Sans Narrow"/>
              <a:sym typeface="PT Sans Narrow"/>
            </a:endParaRPr>
          </a:p>
        </p:txBody>
      </p:sp>
      <p:sp>
        <p:nvSpPr>
          <p:cNvPr id="4055" name="Google Shape;4055;p141"/>
          <p:cNvSpPr txBox="1"/>
          <p:nvPr/>
        </p:nvSpPr>
        <p:spPr>
          <a:xfrm>
            <a:off x="4007796" y="5505794"/>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4056" name="Google Shape;4056;p141"/>
          <p:cNvCxnSpPr/>
          <p:nvPr/>
        </p:nvCxnSpPr>
        <p:spPr>
          <a:xfrm flipH="1" rot="10800000">
            <a:off x="4104914" y="5836766"/>
            <a:ext cx="3117300" cy="8400"/>
          </a:xfrm>
          <a:prstGeom prst="straightConnector1">
            <a:avLst/>
          </a:prstGeom>
          <a:noFill/>
          <a:ln cap="flat" cmpd="sng" w="9525">
            <a:solidFill>
              <a:schemeClr val="dk1"/>
            </a:solidFill>
            <a:prstDash val="solid"/>
            <a:round/>
            <a:headEnd len="sm" w="sm" type="none"/>
            <a:tailEnd len="sm" w="sm" type="none"/>
          </a:ln>
        </p:spPr>
      </p:cxnSp>
      <p:sp>
        <p:nvSpPr>
          <p:cNvPr id="4057" name="Google Shape;4057;p141"/>
          <p:cNvSpPr txBox="1"/>
          <p:nvPr/>
        </p:nvSpPr>
        <p:spPr>
          <a:xfrm>
            <a:off x="3012548" y="177772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4058" name="Google Shape;4058;p141"/>
          <p:cNvPicPr preferRelativeResize="0"/>
          <p:nvPr/>
        </p:nvPicPr>
        <p:blipFill rotWithShape="1">
          <a:blip r:embed="rId3">
            <a:alphaModFix/>
          </a:blip>
          <a:srcRect b="0" l="0" r="0" t="0"/>
          <a:stretch/>
        </p:blipFill>
        <p:spPr>
          <a:xfrm>
            <a:off x="2756033" y="1837901"/>
            <a:ext cx="323952" cy="323952"/>
          </a:xfrm>
          <a:prstGeom prst="rect">
            <a:avLst/>
          </a:prstGeom>
          <a:noFill/>
          <a:ln>
            <a:noFill/>
          </a:ln>
        </p:spPr>
      </p:pic>
      <p:sp>
        <p:nvSpPr>
          <p:cNvPr id="4059" name="Google Shape;4059;p141"/>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4060" name="Google Shape;4060;p141"/>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4061" name="Google Shape;4061;p141"/>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cxnSp>
        <p:nvCxnSpPr>
          <p:cNvPr id="4062" name="Google Shape;4062;p141"/>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4063" name="Google Shape;4063;p141"/>
          <p:cNvSpPr txBox="1"/>
          <p:nvPr/>
        </p:nvSpPr>
        <p:spPr>
          <a:xfrm>
            <a:off x="551129" y="8142739"/>
            <a:ext cx="3231204" cy="646331"/>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 Project Check-In is a short planning activity. We recommend using it as a warm-up activity at the beginning of each Design Sprint session.</a:t>
            </a:r>
            <a:endParaRPr sz="1200">
              <a:solidFill>
                <a:schemeClr val="dk1"/>
              </a:solidFill>
              <a:latin typeface="PT Sans Narrow"/>
              <a:ea typeface="PT Sans Narrow"/>
              <a:cs typeface="PT Sans Narrow"/>
              <a:sym typeface="PT Sans Narrow"/>
            </a:endParaRPr>
          </a:p>
        </p:txBody>
      </p:sp>
      <p:sp>
        <p:nvSpPr>
          <p:cNvPr id="4064" name="Google Shape;4064;p14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124</a:t>
            </a:r>
            <a:endParaRPr b="0" i="0" sz="1200">
              <a:solidFill>
                <a:srgbClr val="888888"/>
              </a:solidFill>
              <a:latin typeface="Carme"/>
              <a:ea typeface="Carme"/>
              <a:cs typeface="Carme"/>
              <a:sym typeface="Carme"/>
            </a:endParaRPr>
          </a:p>
        </p:txBody>
      </p:sp>
      <p:sp>
        <p:nvSpPr>
          <p:cNvPr id="4065" name="Google Shape;4065;p14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pic>
        <p:nvPicPr>
          <p:cNvPr descr="Unit6activity.png" id="4066" name="Google Shape;4066;p141"/>
          <p:cNvPicPr preferRelativeResize="0"/>
          <p:nvPr/>
        </p:nvPicPr>
        <p:blipFill rotWithShape="1">
          <a:blip r:embed="rId4">
            <a:alphaModFix/>
          </a:blip>
          <a:srcRect b="0" l="0" r="0" t="0"/>
          <a:stretch/>
        </p:blipFill>
        <p:spPr>
          <a:xfrm>
            <a:off x="550334" y="0"/>
            <a:ext cx="493616" cy="2791875"/>
          </a:xfrm>
          <a:prstGeom prst="rect">
            <a:avLst/>
          </a:prstGeom>
          <a:noFill/>
          <a:ln>
            <a:noFill/>
          </a:ln>
        </p:spPr>
      </p:pic>
      <p:sp>
        <p:nvSpPr>
          <p:cNvPr id="4067" name="Google Shape;4067;p141"/>
          <p:cNvSpPr txBox="1"/>
          <p:nvPr/>
        </p:nvSpPr>
        <p:spPr>
          <a:xfrm rot="5400000">
            <a:off x="-422575" y="986251"/>
            <a:ext cx="2434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300">
                <a:solidFill>
                  <a:schemeClr val="lt1"/>
                </a:solidFill>
                <a:latin typeface="PT Sans Narrow"/>
                <a:ea typeface="PT Sans Narrow"/>
                <a:cs typeface="PT Sans Narrow"/>
                <a:sym typeface="PT Sans Narrow"/>
              </a:rPr>
              <a:t> UNIT 6  ACTIVITY</a:t>
            </a:r>
            <a:endParaRPr b="1" sz="2300">
              <a:solidFill>
                <a:schemeClr val="lt1"/>
              </a:solidFill>
              <a:latin typeface="PT Sans Narrow"/>
              <a:ea typeface="PT Sans Narrow"/>
              <a:cs typeface="PT Sans Narrow"/>
              <a:sym typeface="PT Sans Narr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grpSp>
        <p:nvGrpSpPr>
          <p:cNvPr id="350" name="Google Shape;350;p25"/>
          <p:cNvGrpSpPr/>
          <p:nvPr/>
        </p:nvGrpSpPr>
        <p:grpSpPr>
          <a:xfrm>
            <a:off x="176252" y="2285710"/>
            <a:ext cx="7613700" cy="479700"/>
            <a:chOff x="176252" y="2285710"/>
            <a:chExt cx="7613700" cy="479700"/>
          </a:xfrm>
        </p:grpSpPr>
        <p:sp>
          <p:nvSpPr>
            <p:cNvPr id="351" name="Google Shape;351;p25"/>
            <p:cNvSpPr/>
            <p:nvPr/>
          </p:nvSpPr>
          <p:spPr>
            <a:xfrm flipH="1">
              <a:off x="176252" y="2285710"/>
              <a:ext cx="76137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25"/>
            <p:cNvSpPr txBox="1"/>
            <p:nvPr/>
          </p:nvSpPr>
          <p:spPr>
            <a:xfrm flipH="1">
              <a:off x="452268" y="2303627"/>
              <a:ext cx="21108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THE “BIG IDEA”</a:t>
              </a:r>
              <a:endParaRPr b="1" sz="2400">
                <a:solidFill>
                  <a:schemeClr val="lt1"/>
                </a:solidFill>
                <a:latin typeface="PT Sans Narrow"/>
                <a:ea typeface="PT Sans Narrow"/>
                <a:cs typeface="PT Sans Narrow"/>
                <a:sym typeface="PT Sans Narrow"/>
              </a:endParaRPr>
            </a:p>
          </p:txBody>
        </p:sp>
      </p:grpSp>
      <p:sp>
        <p:nvSpPr>
          <p:cNvPr id="353" name="Google Shape;353;p25"/>
          <p:cNvSpPr txBox="1"/>
          <p:nvPr/>
        </p:nvSpPr>
        <p:spPr>
          <a:xfrm>
            <a:off x="476475" y="3115950"/>
            <a:ext cx="3130200" cy="404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PT Sans Narrow"/>
                <a:ea typeface="PT Sans Narrow"/>
                <a:cs typeface="PT Sans Narrow"/>
                <a:sym typeface="PT Sans Narrow"/>
              </a:rPr>
              <a:t>When we shared a draft of this guide with teachers, a common initial reaction was,</a:t>
            </a:r>
            <a:endParaRPr sz="1400">
              <a:solidFill>
                <a:srgbClr val="000000"/>
              </a:solidFill>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rgbClr val="000000"/>
                </a:solidFill>
                <a:latin typeface="PT Sans Narrow"/>
                <a:ea typeface="PT Sans Narrow"/>
                <a:cs typeface="PT Sans Narrow"/>
                <a:sym typeface="PT Sans Narrow"/>
              </a:rPr>
              <a:t>“Unit 0?!? Why 0?”</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400">
              <a:solidFill>
                <a:srgbClr val="000000"/>
              </a:solidFill>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rgbClr val="000000"/>
                </a:solidFill>
                <a:latin typeface="PT Sans Narrow"/>
                <a:ea typeface="PT Sans Narrow"/>
                <a:cs typeface="PT Sans Narrow"/>
                <a:sym typeface="PT Sans Narrow"/>
              </a:rPr>
              <a:t>We hoped to communicate that this is a </a:t>
            </a:r>
            <a:r>
              <a:rPr i="1" lang="en-US" sz="1400">
                <a:solidFill>
                  <a:srgbClr val="000000"/>
                </a:solidFill>
                <a:latin typeface="PT Sans Narrow"/>
                <a:ea typeface="PT Sans Narrow"/>
                <a:cs typeface="PT Sans Narrow"/>
                <a:sym typeface="PT Sans Narrow"/>
              </a:rPr>
              <a:t>preparatory</a:t>
            </a:r>
            <a:r>
              <a:rPr lang="en-US" sz="1400">
                <a:solidFill>
                  <a:srgbClr val="000000"/>
                </a:solidFill>
                <a:latin typeface="PT Sans Narrow"/>
                <a:ea typeface="PT Sans Narrow"/>
                <a:cs typeface="PT Sans Narrow"/>
                <a:sym typeface="PT Sans Narrow"/>
              </a:rPr>
              <a:t> unit, supporting you in establishing a culture of creative computing through creating, personalizing, sharing, and reflecting. Our ambition to support this type of learning culture will be evident throughout the guide.</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400">
              <a:solidFill>
                <a:srgbClr val="000000"/>
              </a:solidFill>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rgbClr val="000000"/>
                </a:solidFill>
                <a:latin typeface="PT Sans Narrow"/>
                <a:ea typeface="PT Sans Narrow"/>
                <a:cs typeface="PT Sans Narrow"/>
                <a:sym typeface="PT Sans Narrow"/>
              </a:rPr>
              <a:t>Creative computing culture has an intellectual dimension, engaging with a set of computational concepts and practices. It has a physical dimension, encouraging interactions with others through the placement of desks, chairs, and computers. Most importantly, it has an affective dimension, cultivating a sense of confidence and fearlessness. </a:t>
            </a:r>
            <a:endParaRPr>
              <a:latin typeface="PT Sans Narrow"/>
              <a:ea typeface="PT Sans Narrow"/>
              <a:cs typeface="PT Sans Narrow"/>
              <a:sym typeface="PT Sans Narrow"/>
            </a:endParaRPr>
          </a:p>
        </p:txBody>
      </p:sp>
      <p:sp>
        <p:nvSpPr>
          <p:cNvPr id="354" name="Google Shape;354;p25"/>
          <p:cNvSpPr/>
          <p:nvPr/>
        </p:nvSpPr>
        <p:spPr>
          <a:xfrm rot="631177">
            <a:off x="3748822" y="2994500"/>
            <a:ext cx="3915713" cy="3773498"/>
          </a:xfrm>
          <a:prstGeom prst="wedgeEllipseCallout">
            <a:avLst>
              <a:gd fmla="val -40370" name="adj1"/>
              <a:gd fmla="val 54941" name="adj2"/>
            </a:avLst>
          </a:prstGeom>
          <a:noFill/>
          <a:ln cap="flat" cmpd="sng" w="9525">
            <a:solidFill>
              <a:srgbClr val="7F7F7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t/>
            </a:r>
            <a:endParaRPr sz="111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rPr lang="en-US" sz="1110">
                <a:solidFill>
                  <a:schemeClr val="dk1"/>
                </a:solidFill>
                <a:latin typeface="PT Sans Narrow"/>
                <a:ea typeface="PT Sans Narrow"/>
                <a:cs typeface="PT Sans Narrow"/>
                <a:sym typeface="PT Sans Narrow"/>
              </a:rPr>
              <a:t>It really helps if you have kind of a culture or climate in your classroom. It starts on the first day – getting kids to appreciate that they’re going to make mistakes and that I’m going to be asking them to do stuff that is hard. I always just put that right out there. And they don’t, at first, just because they want to succeed. Even adults don’t like to fail, or make mistakes. But it is important, I feel, that when you do run into difficulties that it’s not time to give up or cry. It’s time to think about the strategies that you have to solve your problem, or to look for help. No reason to break down or give up – you keep at it.</a:t>
            </a:r>
            <a:endParaRPr>
              <a:latin typeface="PT Sans Narrow"/>
              <a:ea typeface="PT Sans Narrow"/>
              <a:cs typeface="PT Sans Narrow"/>
              <a:sym typeface="PT Sans Narrow"/>
            </a:endParaRPr>
          </a:p>
          <a:p>
            <a:pPr indent="0" lvl="0" marL="965200" marR="0" rtl="0" algn="just">
              <a:spcBef>
                <a:spcPts val="0"/>
              </a:spcBef>
              <a:spcAft>
                <a:spcPts val="0"/>
              </a:spcAft>
              <a:buNone/>
            </a:pPr>
            <a:r>
              <a:rPr lang="en-US" sz="1110">
                <a:solidFill>
                  <a:schemeClr val="dk1"/>
                </a:solidFill>
                <a:latin typeface="PT Sans Narrow"/>
                <a:ea typeface="PT Sans Narrow"/>
                <a:cs typeface="PT Sans Narrow"/>
                <a:sym typeface="PT Sans Narrow"/>
              </a:rPr>
              <a:t>TS, Elementary School Teacher</a:t>
            </a:r>
            <a:endParaRPr>
              <a:latin typeface="PT Sans Narrow"/>
              <a:ea typeface="PT Sans Narrow"/>
              <a:cs typeface="PT Sans Narrow"/>
              <a:sym typeface="PT Sans Narrow"/>
            </a:endParaRPr>
          </a:p>
        </p:txBody>
      </p:sp>
      <p:sp>
        <p:nvSpPr>
          <p:cNvPr id="355" name="Google Shape;355;p25"/>
          <p:cNvSpPr txBox="1"/>
          <p:nvPr/>
        </p:nvSpPr>
        <p:spPr>
          <a:xfrm>
            <a:off x="457200" y="464006"/>
            <a:ext cx="2815800" cy="172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0</a:t>
            </a:r>
            <a:endParaRPr b="1" sz="53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OVERVIEW</a:t>
            </a:r>
            <a:endParaRPr b="1" sz="5300">
              <a:solidFill>
                <a:schemeClr val="dk1"/>
              </a:solidFill>
              <a:latin typeface="PT Sans Narrow"/>
              <a:ea typeface="PT Sans Narrow"/>
              <a:cs typeface="PT Sans Narrow"/>
              <a:sym typeface="PT Sans Narrow"/>
            </a:endParaRPr>
          </a:p>
        </p:txBody>
      </p:sp>
      <p:grpSp>
        <p:nvGrpSpPr>
          <p:cNvPr id="356" name="Google Shape;356;p25"/>
          <p:cNvGrpSpPr/>
          <p:nvPr/>
        </p:nvGrpSpPr>
        <p:grpSpPr>
          <a:xfrm>
            <a:off x="4127947" y="8636693"/>
            <a:ext cx="3307500" cy="1243088"/>
            <a:chOff x="4023935" y="8555725"/>
            <a:chExt cx="3307500" cy="1243088"/>
          </a:xfrm>
        </p:grpSpPr>
        <p:grpSp>
          <p:nvGrpSpPr>
            <p:cNvPr id="357" name="Google Shape;357;p25"/>
            <p:cNvGrpSpPr/>
            <p:nvPr/>
          </p:nvGrpSpPr>
          <p:grpSpPr>
            <a:xfrm>
              <a:off x="4023935" y="8555725"/>
              <a:ext cx="3307500" cy="1243088"/>
              <a:chOff x="11663738" y="7649002"/>
              <a:chExt cx="3307500" cy="1243088"/>
            </a:xfrm>
          </p:grpSpPr>
          <p:sp>
            <p:nvSpPr>
              <p:cNvPr id="358" name="Google Shape;358;p25"/>
              <p:cNvSpPr txBox="1"/>
              <p:nvPr/>
            </p:nvSpPr>
            <p:spPr>
              <a:xfrm>
                <a:off x="11663738" y="7953390"/>
                <a:ext cx="3117300" cy="9387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Coordinate with your IT department to make sure your computers can access the Scratch website.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Don’t have internet access? An offline version of Scratch is available for download: </a:t>
                </a:r>
                <a:endParaRPr sz="1100">
                  <a:solidFill>
                    <a:schemeClr val="dk1"/>
                  </a:solidFill>
                  <a:latin typeface="PT Sans Narrow"/>
                  <a:ea typeface="PT Sans Narrow"/>
                  <a:cs typeface="PT Sans Narrow"/>
                  <a:sym typeface="PT Sans Narrow"/>
                </a:endParaRPr>
              </a:p>
              <a:p>
                <a:pPr indent="0" lvl="0" marL="171450" marR="0" rtl="0" algn="l">
                  <a:spcBef>
                    <a:spcPts val="0"/>
                  </a:spcBef>
                  <a:spcAft>
                    <a:spcPts val="0"/>
                  </a:spcAft>
                  <a:buNone/>
                </a:pPr>
                <a:r>
                  <a:rPr lang="en-US" sz="1100" u="sng">
                    <a:solidFill>
                      <a:schemeClr val="hlink"/>
                    </a:solidFill>
                    <a:latin typeface="PT Sans Narrow"/>
                    <a:ea typeface="PT Sans Narrow"/>
                    <a:cs typeface="PT Sans Narrow"/>
                    <a:sym typeface="PT Sans Narrow"/>
                    <a:hlinkClick r:id="rId3"/>
                  </a:rPr>
                  <a:t>https://scratch.mit.edu/download</a:t>
                </a:r>
                <a:endParaRPr sz="1100">
                  <a:solidFill>
                    <a:schemeClr val="dk1"/>
                  </a:solidFill>
                  <a:latin typeface="PT Sans Narrow"/>
                  <a:ea typeface="PT Sans Narrow"/>
                  <a:cs typeface="PT Sans Narrow"/>
                  <a:sym typeface="PT Sans Narrow"/>
                </a:endParaRPr>
              </a:p>
            </p:txBody>
          </p:sp>
          <p:sp>
            <p:nvSpPr>
              <p:cNvPr id="359" name="Google Shape;359;p25"/>
              <p:cNvSpPr txBox="1"/>
              <p:nvPr/>
            </p:nvSpPr>
            <p:spPr>
              <a:xfrm>
                <a:off x="11663738" y="7649002"/>
                <a:ext cx="3307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NOTES</a:t>
                </a:r>
                <a:endParaRPr b="1" sz="1400">
                  <a:solidFill>
                    <a:schemeClr val="dk1"/>
                  </a:solidFill>
                  <a:latin typeface="PT Sans Narrow"/>
                  <a:ea typeface="PT Sans Narrow"/>
                  <a:cs typeface="PT Sans Narrow"/>
                  <a:sym typeface="PT Sans Narrow"/>
                </a:endParaRPr>
              </a:p>
            </p:txBody>
          </p:sp>
        </p:grpSp>
        <p:cxnSp>
          <p:nvCxnSpPr>
            <p:cNvPr id="360" name="Google Shape;360;p25"/>
            <p:cNvCxnSpPr/>
            <p:nvPr/>
          </p:nvCxnSpPr>
          <p:spPr>
            <a:xfrm>
              <a:off x="4100135" y="8858151"/>
              <a:ext cx="3110400" cy="0"/>
            </a:xfrm>
            <a:prstGeom prst="straightConnector1">
              <a:avLst/>
            </a:prstGeom>
            <a:noFill/>
            <a:ln cap="flat" cmpd="sng" w="9525">
              <a:solidFill>
                <a:srgbClr val="000000"/>
              </a:solidFill>
              <a:prstDash val="solid"/>
              <a:round/>
              <a:headEnd len="sm" w="sm" type="none"/>
              <a:tailEnd len="sm" w="sm" type="none"/>
            </a:ln>
          </p:spPr>
        </p:cxnSp>
      </p:grpSp>
      <p:grpSp>
        <p:nvGrpSpPr>
          <p:cNvPr id="361" name="Google Shape;361;p25"/>
          <p:cNvGrpSpPr/>
          <p:nvPr/>
        </p:nvGrpSpPr>
        <p:grpSpPr>
          <a:xfrm>
            <a:off x="4127947" y="7379166"/>
            <a:ext cx="3307500" cy="1181309"/>
            <a:chOff x="4127947" y="7265532"/>
            <a:chExt cx="3307500" cy="1181309"/>
          </a:xfrm>
        </p:grpSpPr>
        <p:grpSp>
          <p:nvGrpSpPr>
            <p:cNvPr id="362" name="Google Shape;362;p25"/>
            <p:cNvGrpSpPr/>
            <p:nvPr/>
          </p:nvGrpSpPr>
          <p:grpSpPr>
            <a:xfrm>
              <a:off x="4127947" y="7265532"/>
              <a:ext cx="3307500" cy="1181309"/>
              <a:chOff x="4127947" y="7495034"/>
              <a:chExt cx="3307500" cy="1181309"/>
            </a:xfrm>
          </p:grpSpPr>
          <p:sp>
            <p:nvSpPr>
              <p:cNvPr id="363" name="Google Shape;363;p25"/>
              <p:cNvSpPr txBox="1"/>
              <p:nvPr/>
            </p:nvSpPr>
            <p:spPr>
              <a:xfrm>
                <a:off x="4127950" y="7739743"/>
                <a:ext cx="3117300" cy="9366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profile editor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project page</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studio</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critique croup</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red, yellow, green</a:t>
                </a:r>
                <a:endParaRPr>
                  <a:latin typeface="PT Sans Narrow"/>
                  <a:ea typeface="PT Sans Narrow"/>
                  <a:cs typeface="PT Sans Narrow"/>
                  <a:sym typeface="PT Sans Narrow"/>
                </a:endParaRPr>
              </a:p>
            </p:txBody>
          </p:sp>
          <p:sp>
            <p:nvSpPr>
              <p:cNvPr id="364" name="Google Shape;364;p25"/>
              <p:cNvSpPr txBox="1"/>
              <p:nvPr/>
            </p:nvSpPr>
            <p:spPr>
              <a:xfrm>
                <a:off x="4127947" y="7495034"/>
                <a:ext cx="3307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KEY WORDS, CONCEPTS, &amp; PRACTICES</a:t>
                </a:r>
                <a:endParaRPr b="1" sz="1400">
                  <a:solidFill>
                    <a:schemeClr val="dk1"/>
                  </a:solidFill>
                  <a:latin typeface="PT Sans Narrow"/>
                  <a:ea typeface="PT Sans Narrow"/>
                  <a:cs typeface="PT Sans Narrow"/>
                  <a:sym typeface="PT Sans Narrow"/>
                </a:endParaRPr>
              </a:p>
            </p:txBody>
          </p:sp>
        </p:grpSp>
        <p:cxnSp>
          <p:nvCxnSpPr>
            <p:cNvPr id="365" name="Google Shape;365;p25"/>
            <p:cNvCxnSpPr/>
            <p:nvPr/>
          </p:nvCxnSpPr>
          <p:spPr>
            <a:xfrm>
              <a:off x="4204147" y="7510241"/>
              <a:ext cx="3108600" cy="0"/>
            </a:xfrm>
            <a:prstGeom prst="straightConnector1">
              <a:avLst/>
            </a:prstGeom>
            <a:noFill/>
            <a:ln cap="flat" cmpd="sng" w="9525">
              <a:solidFill>
                <a:schemeClr val="dk1"/>
              </a:solidFill>
              <a:prstDash val="solid"/>
              <a:round/>
              <a:headEnd len="sm" w="sm" type="none"/>
              <a:tailEnd len="sm" w="sm" type="none"/>
            </a:ln>
          </p:spPr>
        </p:cxnSp>
      </p:grpSp>
      <p:sp>
        <p:nvSpPr>
          <p:cNvPr id="366" name="Google Shape;366;p25"/>
          <p:cNvSpPr txBox="1"/>
          <p:nvPr/>
        </p:nvSpPr>
        <p:spPr>
          <a:xfrm>
            <a:off x="476475" y="7379178"/>
            <a:ext cx="3307500" cy="47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LEARNING OBJECTIVES</a:t>
            </a:r>
            <a:endParaRPr b="1" sz="1400">
              <a:solidFill>
                <a:schemeClr val="dk1"/>
              </a:solidFill>
              <a:latin typeface="PT Sans Narrow"/>
              <a:ea typeface="PT Sans Narrow"/>
              <a:cs typeface="PT Sans Narrow"/>
              <a:sym typeface="PT Sans Narrow"/>
            </a:endParaRPr>
          </a:p>
        </p:txBody>
      </p:sp>
      <p:sp>
        <p:nvSpPr>
          <p:cNvPr id="367" name="Google Shape;367;p25"/>
          <p:cNvSpPr txBox="1"/>
          <p:nvPr/>
        </p:nvSpPr>
        <p:spPr>
          <a:xfrm>
            <a:off x="476475" y="7686674"/>
            <a:ext cx="3231300" cy="1949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 introduced to the concept of computational creation, in the context of Scratch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 able to imagine possibilities for their own Scratch-based computational creation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become familiar with resources that support their computational creation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prepare for creating Scratch projects by establishing Scratch accounts, exploring Scratch studios, creating design journals, and organizing critique groups</a:t>
            </a:r>
            <a:endParaRPr>
              <a:latin typeface="PT Sans Narrow"/>
              <a:ea typeface="PT Sans Narrow"/>
              <a:cs typeface="PT Sans Narrow"/>
              <a:sym typeface="PT Sans Narrow"/>
            </a:endParaRPr>
          </a:p>
        </p:txBody>
      </p:sp>
      <p:cxnSp>
        <p:nvCxnSpPr>
          <p:cNvPr id="368" name="Google Shape;368;p25"/>
          <p:cNvCxnSpPr/>
          <p:nvPr/>
        </p:nvCxnSpPr>
        <p:spPr>
          <a:xfrm>
            <a:off x="575269" y="7623856"/>
            <a:ext cx="3110400" cy="0"/>
          </a:xfrm>
          <a:prstGeom prst="straightConnector1">
            <a:avLst/>
          </a:prstGeom>
          <a:noFill/>
          <a:ln cap="flat" cmpd="sng" w="9525">
            <a:solidFill>
              <a:schemeClr val="dk1"/>
            </a:solidFill>
            <a:prstDash val="solid"/>
            <a:round/>
            <a:headEnd len="sm" w="sm" type="none"/>
            <a:tailEnd len="sm" w="sm" type="none"/>
          </a:ln>
        </p:spPr>
      </p:cxnSp>
      <p:sp>
        <p:nvSpPr>
          <p:cNvPr id="369" name="Google Shape;369;p25"/>
          <p:cNvSpPr txBox="1"/>
          <p:nvPr>
            <p:ph idx="12" type="sldNum"/>
          </p:nvPr>
        </p:nvSpPr>
        <p:spPr>
          <a:xfrm>
            <a:off x="142398" y="9519700"/>
            <a:ext cx="3147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latin typeface="PT Sans Narrow"/>
                <a:ea typeface="PT Sans Narrow"/>
                <a:cs typeface="PT Sans Narrow"/>
                <a:sym typeface="PT Sans Narrow"/>
              </a:rPr>
              <a:t>8</a:t>
            </a:r>
            <a:endParaRPr i="0" sz="1600">
              <a:solidFill>
                <a:srgbClr val="888888"/>
              </a:solidFill>
              <a:latin typeface="PT Sans Narrow"/>
              <a:ea typeface="PT Sans Narrow"/>
              <a:cs typeface="PT Sans Narrow"/>
              <a:sym typeface="PT Sans Narrow"/>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2" name="Shape 4072"/>
        <p:cNvGrpSpPr/>
        <p:nvPr/>
      </p:nvGrpSpPr>
      <p:grpSpPr>
        <a:xfrm>
          <a:off x="0" y="0"/>
          <a:ext cx="0" cy="0"/>
          <a:chOff x="0" y="0"/>
          <a:chExt cx="0" cy="0"/>
        </a:xfrm>
      </p:grpSpPr>
      <p:sp>
        <p:nvSpPr>
          <p:cNvPr id="4073" name="Google Shape;4073;p142"/>
          <p:cNvSpPr txBox="1"/>
          <p:nvPr/>
        </p:nvSpPr>
        <p:spPr>
          <a:xfrm>
            <a:off x="2438246" y="1196178"/>
            <a:ext cx="5145900" cy="276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Discuss your design progress with your team and outline a plan for next steps based </a:t>
            </a:r>
            <a:endParaRPr sz="12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on feedback.</a:t>
            </a:r>
            <a:endParaRPr sz="1200">
              <a:solidFill>
                <a:schemeClr val="dk1"/>
              </a:solidFill>
              <a:latin typeface="PT Sans Narrow"/>
              <a:ea typeface="PT Sans Narrow"/>
              <a:cs typeface="PT Sans Narrow"/>
              <a:sym typeface="PT Sans Narrow"/>
            </a:endParaRPr>
          </a:p>
        </p:txBody>
      </p:sp>
      <p:sp>
        <p:nvSpPr>
          <p:cNvPr id="4074" name="Google Shape;4074;p142"/>
          <p:cNvSpPr/>
          <p:nvPr/>
        </p:nvSpPr>
        <p:spPr>
          <a:xfrm>
            <a:off x="557895" y="6563962"/>
            <a:ext cx="3047842" cy="2978109"/>
          </a:xfrm>
          <a:prstGeom prst="rect">
            <a:avLst/>
          </a:prstGeom>
          <a:noFill/>
          <a:ln cap="flat" cmpd="sng" w="9525">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T Sans Narrow"/>
              <a:ea typeface="PT Sans Narrow"/>
              <a:cs typeface="PT Sans Narrow"/>
              <a:sym typeface="PT Sans Narrow"/>
            </a:endParaRPr>
          </a:p>
        </p:txBody>
      </p:sp>
      <p:sp>
        <p:nvSpPr>
          <p:cNvPr id="4075" name="Google Shape;4075;p142"/>
          <p:cNvSpPr/>
          <p:nvPr/>
        </p:nvSpPr>
        <p:spPr>
          <a:xfrm>
            <a:off x="3853251" y="6563962"/>
            <a:ext cx="3047842" cy="2978109"/>
          </a:xfrm>
          <a:prstGeom prst="rect">
            <a:avLst/>
          </a:prstGeom>
          <a:noFill/>
          <a:ln cap="flat" cmpd="sng" w="9525">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T Sans Narrow"/>
              <a:ea typeface="PT Sans Narrow"/>
              <a:cs typeface="PT Sans Narrow"/>
              <a:sym typeface="PT Sans Narrow"/>
            </a:endParaRPr>
          </a:p>
        </p:txBody>
      </p:sp>
      <p:grpSp>
        <p:nvGrpSpPr>
          <p:cNvPr id="4076" name="Google Shape;4076;p142"/>
          <p:cNvGrpSpPr/>
          <p:nvPr/>
        </p:nvGrpSpPr>
        <p:grpSpPr>
          <a:xfrm>
            <a:off x="557894" y="6572585"/>
            <a:ext cx="6343199" cy="430887"/>
            <a:chOff x="549582" y="2758606"/>
            <a:chExt cx="6343199" cy="430887"/>
          </a:xfrm>
        </p:grpSpPr>
        <p:sp>
          <p:nvSpPr>
            <p:cNvPr id="4077" name="Google Shape;4077;p142"/>
            <p:cNvSpPr txBox="1"/>
            <p:nvPr/>
          </p:nvSpPr>
          <p:spPr>
            <a:xfrm flipH="1">
              <a:off x="549582" y="2758606"/>
              <a:ext cx="3047841"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What parts of your project will each group member be working on next?</a:t>
              </a:r>
              <a:endParaRPr>
                <a:latin typeface="PT Sans Narrow"/>
                <a:ea typeface="PT Sans Narrow"/>
                <a:cs typeface="PT Sans Narrow"/>
                <a:sym typeface="PT Sans Narrow"/>
              </a:endParaRPr>
            </a:p>
          </p:txBody>
        </p:sp>
        <p:sp>
          <p:nvSpPr>
            <p:cNvPr id="4078" name="Google Shape;4078;p142"/>
            <p:cNvSpPr txBox="1"/>
            <p:nvPr/>
          </p:nvSpPr>
          <p:spPr>
            <a:xfrm flipH="1">
              <a:off x="3844939" y="2758606"/>
              <a:ext cx="3047842"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What might you need help with in order to make progress?</a:t>
              </a:r>
              <a:endParaRPr>
                <a:latin typeface="PT Sans Narrow"/>
                <a:ea typeface="PT Sans Narrow"/>
                <a:cs typeface="PT Sans Narrow"/>
                <a:sym typeface="PT Sans Narrow"/>
              </a:endParaRPr>
            </a:p>
          </p:txBody>
        </p:sp>
      </p:grpSp>
      <p:sp>
        <p:nvSpPr>
          <p:cNvPr id="4079" name="Google Shape;4079;p142"/>
          <p:cNvSpPr txBox="1"/>
          <p:nvPr/>
        </p:nvSpPr>
        <p:spPr>
          <a:xfrm>
            <a:off x="2530704" y="804323"/>
            <a:ext cx="4986000" cy="3540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CHECK-IN BY: </a:t>
            </a:r>
            <a:r>
              <a:rPr lang="en-US" sz="1100">
                <a:solidFill>
                  <a:schemeClr val="dk1"/>
                </a:solidFill>
                <a:latin typeface="PT Sans Narrow"/>
                <a:ea typeface="PT Sans Narrow"/>
                <a:cs typeface="PT Sans Narrow"/>
                <a:sym typeface="PT Sans Narrow"/>
              </a:rPr>
              <a:t>_____________________________________________________</a:t>
            </a:r>
            <a:endParaRPr sz="1100">
              <a:solidFill>
                <a:schemeClr val="dk1"/>
              </a:solidFill>
              <a:latin typeface="PT Sans Narrow"/>
              <a:ea typeface="PT Sans Narrow"/>
              <a:cs typeface="PT Sans Narrow"/>
              <a:sym typeface="PT Sans Narrow"/>
            </a:endParaRPr>
          </a:p>
        </p:txBody>
      </p:sp>
      <p:sp>
        <p:nvSpPr>
          <p:cNvPr id="4080" name="Google Shape;4080;p142"/>
          <p:cNvSpPr/>
          <p:nvPr/>
        </p:nvSpPr>
        <p:spPr>
          <a:xfrm>
            <a:off x="567373" y="2775889"/>
            <a:ext cx="3047842" cy="2978109"/>
          </a:xfrm>
          <a:prstGeom prst="rect">
            <a:avLst/>
          </a:prstGeom>
          <a:noFill/>
          <a:ln cap="flat" cmpd="sng" w="9525">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T Sans Narrow"/>
              <a:ea typeface="PT Sans Narrow"/>
              <a:cs typeface="PT Sans Narrow"/>
              <a:sym typeface="PT Sans Narrow"/>
            </a:endParaRPr>
          </a:p>
        </p:txBody>
      </p:sp>
      <p:sp>
        <p:nvSpPr>
          <p:cNvPr id="4081" name="Google Shape;4081;p142"/>
          <p:cNvSpPr/>
          <p:nvPr/>
        </p:nvSpPr>
        <p:spPr>
          <a:xfrm>
            <a:off x="3862729" y="2775889"/>
            <a:ext cx="3047842" cy="2978109"/>
          </a:xfrm>
          <a:prstGeom prst="rect">
            <a:avLst/>
          </a:prstGeom>
          <a:noFill/>
          <a:ln cap="flat" cmpd="sng" w="9525">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T Sans Narrow"/>
              <a:ea typeface="PT Sans Narrow"/>
              <a:cs typeface="PT Sans Narrow"/>
              <a:sym typeface="PT Sans Narrow"/>
            </a:endParaRPr>
          </a:p>
        </p:txBody>
      </p:sp>
      <p:grpSp>
        <p:nvGrpSpPr>
          <p:cNvPr id="4082" name="Google Shape;4082;p142"/>
          <p:cNvGrpSpPr/>
          <p:nvPr/>
        </p:nvGrpSpPr>
        <p:grpSpPr>
          <a:xfrm>
            <a:off x="567372" y="2784512"/>
            <a:ext cx="6343199" cy="261610"/>
            <a:chOff x="549582" y="2758606"/>
            <a:chExt cx="6343199" cy="261610"/>
          </a:xfrm>
        </p:grpSpPr>
        <p:sp>
          <p:nvSpPr>
            <p:cNvPr id="4083" name="Google Shape;4083;p142"/>
            <p:cNvSpPr txBox="1"/>
            <p:nvPr/>
          </p:nvSpPr>
          <p:spPr>
            <a:xfrm flipH="1">
              <a:off x="549582" y="2758606"/>
              <a:ext cx="3047841"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What has been your favorite part of the process so far?</a:t>
              </a:r>
              <a:endParaRPr>
                <a:latin typeface="PT Sans Narrow"/>
                <a:ea typeface="PT Sans Narrow"/>
                <a:cs typeface="PT Sans Narrow"/>
                <a:sym typeface="PT Sans Narrow"/>
              </a:endParaRPr>
            </a:p>
          </p:txBody>
        </p:sp>
        <p:sp>
          <p:nvSpPr>
            <p:cNvPr id="4084" name="Google Shape;4084;p142"/>
            <p:cNvSpPr txBox="1"/>
            <p:nvPr/>
          </p:nvSpPr>
          <p:spPr>
            <a:xfrm flipH="1">
              <a:off x="3844939" y="2758606"/>
              <a:ext cx="3047842"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What parts of your project still need to be worked on?</a:t>
              </a:r>
              <a:endParaRPr>
                <a:latin typeface="PT Sans Narrow"/>
                <a:ea typeface="PT Sans Narrow"/>
                <a:cs typeface="PT Sans Narrow"/>
                <a:sym typeface="PT Sans Narrow"/>
              </a:endParaRPr>
            </a:p>
          </p:txBody>
        </p:sp>
      </p:grpSp>
      <p:sp>
        <p:nvSpPr>
          <p:cNvPr id="4085" name="Google Shape;4085;p142"/>
          <p:cNvSpPr txBox="1"/>
          <p:nvPr/>
        </p:nvSpPr>
        <p:spPr>
          <a:xfrm>
            <a:off x="457200" y="595850"/>
            <a:ext cx="1980900" cy="113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PROJECT</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CHECK-IN</a:t>
            </a:r>
            <a:endParaRPr b="1">
              <a:latin typeface="PT Sans Narrow"/>
              <a:ea typeface="PT Sans Narrow"/>
              <a:cs typeface="PT Sans Narrow"/>
              <a:sym typeface="PT Sans Narrow"/>
            </a:endParaRPr>
          </a:p>
        </p:txBody>
      </p:sp>
      <p:grpSp>
        <p:nvGrpSpPr>
          <p:cNvPr id="4086" name="Google Shape;4086;p142"/>
          <p:cNvGrpSpPr/>
          <p:nvPr/>
        </p:nvGrpSpPr>
        <p:grpSpPr>
          <a:xfrm>
            <a:off x="0" y="2128868"/>
            <a:ext cx="7582143" cy="479582"/>
            <a:chOff x="-1" y="2128868"/>
            <a:chExt cx="7582143" cy="479582"/>
          </a:xfrm>
        </p:grpSpPr>
        <p:sp>
          <p:nvSpPr>
            <p:cNvPr id="4087" name="Google Shape;4087;p142"/>
            <p:cNvSpPr/>
            <p:nvPr/>
          </p:nvSpPr>
          <p:spPr>
            <a:xfrm>
              <a:off x="-1" y="2128868"/>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4088" name="Google Shape;4088;p142"/>
            <p:cNvSpPr txBox="1"/>
            <p:nvPr/>
          </p:nvSpPr>
          <p:spPr>
            <a:xfrm>
              <a:off x="457199" y="2128868"/>
              <a:ext cx="6761944"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PROJECT PROGRESS</a:t>
              </a:r>
              <a:endParaRPr b="1">
                <a:latin typeface="PT Sans Narrow"/>
                <a:ea typeface="PT Sans Narrow"/>
                <a:cs typeface="PT Sans Narrow"/>
                <a:sym typeface="PT Sans Narrow"/>
              </a:endParaRPr>
            </a:p>
          </p:txBody>
        </p:sp>
      </p:grpSp>
      <p:grpSp>
        <p:nvGrpSpPr>
          <p:cNvPr id="4089" name="Google Shape;4089;p142"/>
          <p:cNvGrpSpPr/>
          <p:nvPr/>
        </p:nvGrpSpPr>
        <p:grpSpPr>
          <a:xfrm>
            <a:off x="0" y="5917944"/>
            <a:ext cx="7582143" cy="479582"/>
            <a:chOff x="-1" y="2128868"/>
            <a:chExt cx="7582143" cy="479582"/>
          </a:xfrm>
        </p:grpSpPr>
        <p:sp>
          <p:nvSpPr>
            <p:cNvPr id="4090" name="Google Shape;4090;p142"/>
            <p:cNvSpPr/>
            <p:nvPr/>
          </p:nvSpPr>
          <p:spPr>
            <a:xfrm>
              <a:off x="-1" y="2128868"/>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4091" name="Google Shape;4091;p142"/>
            <p:cNvSpPr txBox="1"/>
            <p:nvPr/>
          </p:nvSpPr>
          <p:spPr>
            <a:xfrm>
              <a:off x="457199" y="2128868"/>
              <a:ext cx="6761944"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NEXT STEPS</a:t>
              </a:r>
              <a:endParaRPr b="1">
                <a:latin typeface="PT Sans Narrow"/>
                <a:ea typeface="PT Sans Narrow"/>
                <a:cs typeface="PT Sans Narrow"/>
                <a:sym typeface="PT Sans Narrow"/>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6" name="Shape 4096"/>
        <p:cNvGrpSpPr/>
        <p:nvPr/>
      </p:nvGrpSpPr>
      <p:grpSpPr>
        <a:xfrm>
          <a:off x="0" y="0"/>
          <a:ext cx="0" cy="0"/>
          <a:chOff x="0" y="0"/>
          <a:chExt cx="0" cy="0"/>
        </a:xfrm>
      </p:grpSpPr>
      <p:sp>
        <p:nvSpPr>
          <p:cNvPr id="4097" name="Google Shape;4097;p143"/>
          <p:cNvSpPr txBox="1"/>
          <p:nvPr/>
        </p:nvSpPr>
        <p:spPr>
          <a:xfrm>
            <a:off x="550325" y="3328600"/>
            <a:ext cx="3231300" cy="40881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Hosting an unfocus group is an idea we borrow from IDEO. Introduce the unfocus group concept, where students will share their projects-in-progress and request feedback from a diverse collection of people.</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distribute the Unfocus Group handout to each person.</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brainstorm possible unfocus group participants. Encourage them to consider their target audience as well as unusual users or unexpected cases who can offer a unique perspective or interesting feedback (e.g., parents, teachers, siblings, other students, community members).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identify, interview, observe, and record feedback from two unfocus group members.</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Allow students time to meet with their project team members to share feedback collected from different unfocus group sources. Optionally, collect the completed Unfocus Group handouts at the end of this activity to return to students at the beginning of the Project Check-In or Design Sprint sessions.</a:t>
            </a:r>
            <a:endParaRPr>
              <a:latin typeface="PT Sans Narrow"/>
              <a:ea typeface="PT Sans Narrow"/>
              <a:cs typeface="PT Sans Narrow"/>
              <a:sym typeface="PT Sans Narrow"/>
            </a:endParaRPr>
          </a:p>
        </p:txBody>
      </p:sp>
      <p:sp>
        <p:nvSpPr>
          <p:cNvPr id="4098" name="Google Shape;4098;p143"/>
          <p:cNvSpPr txBox="1"/>
          <p:nvPr/>
        </p:nvSpPr>
        <p:spPr>
          <a:xfrm>
            <a:off x="457200"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4099" name="Google Shape;4099;p143"/>
          <p:cNvCxnSpPr/>
          <p:nvPr/>
        </p:nvCxnSpPr>
        <p:spPr>
          <a:xfrm flipH="1" rot="10800000">
            <a:off x="550334"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4100" name="Google Shape;4100;p143"/>
          <p:cNvSpPr txBox="1"/>
          <p:nvPr/>
        </p:nvSpPr>
        <p:spPr>
          <a:xfrm>
            <a:off x="4214625" y="795405"/>
            <a:ext cx="2999848" cy="861774"/>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interview, observe, and ask others for feedback on projects-in-progress</a:t>
            </a:r>
            <a:endParaRPr>
              <a:latin typeface="PT Sans Narrow"/>
              <a:ea typeface="PT Sans Narrow"/>
              <a:cs typeface="PT Sans Narrow"/>
              <a:sym typeface="PT Sans Narrow"/>
            </a:endParaRPr>
          </a:p>
        </p:txBody>
      </p:sp>
      <p:sp>
        <p:nvSpPr>
          <p:cNvPr id="4101" name="Google Shape;4101;p143"/>
          <p:cNvSpPr txBox="1"/>
          <p:nvPr/>
        </p:nvSpPr>
        <p:spPr>
          <a:xfrm>
            <a:off x="4104914" y="3328603"/>
            <a:ext cx="3117152" cy="27699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Unfocus Group handout</a:t>
            </a:r>
            <a:endParaRPr>
              <a:latin typeface="PT Sans Narrow"/>
              <a:ea typeface="PT Sans Narrow"/>
              <a:cs typeface="PT Sans Narrow"/>
              <a:sym typeface="PT Sans Narrow"/>
            </a:endParaRPr>
          </a:p>
        </p:txBody>
      </p:sp>
      <p:sp>
        <p:nvSpPr>
          <p:cNvPr id="4102" name="Google Shape;4102;p143"/>
          <p:cNvSpPr txBox="1"/>
          <p:nvPr/>
        </p:nvSpPr>
        <p:spPr>
          <a:xfrm>
            <a:off x="4007796"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4103" name="Google Shape;4103;p143"/>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sp>
        <p:nvSpPr>
          <p:cNvPr id="4104" name="Google Shape;4104;p143"/>
          <p:cNvSpPr txBox="1"/>
          <p:nvPr/>
        </p:nvSpPr>
        <p:spPr>
          <a:xfrm>
            <a:off x="4104914" y="4217604"/>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Describe your unfocus group participants and why you chose them.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might their ideas influence your project?</a:t>
            </a:r>
            <a:endParaRPr>
              <a:latin typeface="PT Sans Narrow"/>
              <a:ea typeface="PT Sans Narrow"/>
              <a:cs typeface="PT Sans Narrow"/>
              <a:sym typeface="PT Sans Narrow"/>
            </a:endParaRPr>
          </a:p>
        </p:txBody>
      </p:sp>
      <p:sp>
        <p:nvSpPr>
          <p:cNvPr id="4105" name="Google Shape;4105;p143"/>
          <p:cNvSpPr txBox="1"/>
          <p:nvPr/>
        </p:nvSpPr>
        <p:spPr>
          <a:xfrm>
            <a:off x="4007796" y="3721777"/>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4106" name="Google Shape;4106;p143"/>
          <p:cNvCxnSpPr/>
          <p:nvPr/>
        </p:nvCxnSpPr>
        <p:spPr>
          <a:xfrm flipH="1" rot="10800000">
            <a:off x="4104914" y="4052626"/>
            <a:ext cx="3117152" cy="8523"/>
          </a:xfrm>
          <a:prstGeom prst="straightConnector1">
            <a:avLst/>
          </a:prstGeom>
          <a:noFill/>
          <a:ln cap="flat" cmpd="sng" w="9525">
            <a:solidFill>
              <a:schemeClr val="dk1"/>
            </a:solidFill>
            <a:prstDash val="solid"/>
            <a:round/>
            <a:headEnd len="sm" w="sm" type="none"/>
            <a:tailEnd len="sm" w="sm" type="none"/>
          </a:ln>
        </p:spPr>
      </p:cxnSp>
      <p:sp>
        <p:nvSpPr>
          <p:cNvPr id="4107" name="Google Shape;4107;p143"/>
          <p:cNvSpPr txBox="1"/>
          <p:nvPr/>
        </p:nvSpPr>
        <p:spPr>
          <a:xfrm>
            <a:off x="4104914" y="5469517"/>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students identify and interview two unfocus group participants?</a:t>
            </a:r>
            <a:endParaRPr sz="1200">
              <a:solidFill>
                <a:schemeClr val="dk1"/>
              </a:solidFill>
              <a:latin typeface="PT Sans Narrow"/>
              <a:ea typeface="PT Sans Narrow"/>
              <a:cs typeface="PT Sans Narrow"/>
              <a:sym typeface="PT Sans Narrow"/>
            </a:endParaRPr>
          </a:p>
        </p:txBody>
      </p:sp>
      <p:sp>
        <p:nvSpPr>
          <p:cNvPr id="4108" name="Google Shape;4108;p143"/>
          <p:cNvSpPr txBox="1"/>
          <p:nvPr/>
        </p:nvSpPr>
        <p:spPr>
          <a:xfrm>
            <a:off x="4007796" y="4973690"/>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4109" name="Google Shape;4109;p143"/>
          <p:cNvCxnSpPr/>
          <p:nvPr/>
        </p:nvCxnSpPr>
        <p:spPr>
          <a:xfrm flipH="1" rot="10800000">
            <a:off x="4104914" y="5304539"/>
            <a:ext cx="3117152" cy="8523"/>
          </a:xfrm>
          <a:prstGeom prst="straightConnector1">
            <a:avLst/>
          </a:prstGeom>
          <a:noFill/>
          <a:ln cap="flat" cmpd="sng" w="9525">
            <a:solidFill>
              <a:schemeClr val="dk1"/>
            </a:solidFill>
            <a:prstDash val="solid"/>
            <a:round/>
            <a:headEnd len="sm" w="sm" type="none"/>
            <a:tailEnd len="sm" w="sm" type="none"/>
          </a:ln>
        </p:spPr>
      </p:cxnSp>
      <p:sp>
        <p:nvSpPr>
          <p:cNvPr id="4110" name="Google Shape;4110;p143"/>
          <p:cNvSpPr txBox="1"/>
          <p:nvPr/>
        </p:nvSpPr>
        <p:spPr>
          <a:xfrm>
            <a:off x="1181200" y="647670"/>
            <a:ext cx="2815800" cy="53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UNFOCUS GROUP</a:t>
            </a:r>
            <a:endParaRPr b="1" sz="3200">
              <a:latin typeface="PT Sans Narrow"/>
              <a:ea typeface="PT Sans Narrow"/>
              <a:cs typeface="PT Sans Narrow"/>
              <a:sym typeface="PT Sans Narrow"/>
            </a:endParaRPr>
          </a:p>
        </p:txBody>
      </p:sp>
      <p:sp>
        <p:nvSpPr>
          <p:cNvPr id="4111" name="Google Shape;4111;p143"/>
          <p:cNvSpPr txBox="1"/>
          <p:nvPr/>
        </p:nvSpPr>
        <p:spPr>
          <a:xfrm>
            <a:off x="3012573" y="13610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4112" name="Google Shape;4112;p143"/>
          <p:cNvPicPr preferRelativeResize="0"/>
          <p:nvPr/>
        </p:nvPicPr>
        <p:blipFill rotWithShape="1">
          <a:blip r:embed="rId3">
            <a:alphaModFix/>
          </a:blip>
          <a:srcRect b="0" l="0" r="0" t="0"/>
          <a:stretch/>
        </p:blipFill>
        <p:spPr>
          <a:xfrm>
            <a:off x="2751125" y="1419245"/>
            <a:ext cx="329112" cy="329112"/>
          </a:xfrm>
          <a:prstGeom prst="rect">
            <a:avLst/>
          </a:prstGeom>
          <a:noFill/>
          <a:ln>
            <a:noFill/>
          </a:ln>
        </p:spPr>
      </p:pic>
      <p:sp>
        <p:nvSpPr>
          <p:cNvPr id="4113" name="Google Shape;4113;p14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4114" name="Google Shape;4114;p14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4115" name="Google Shape;4115;p14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cxnSp>
        <p:nvCxnSpPr>
          <p:cNvPr id="4116" name="Google Shape;4116;p14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4117" name="Google Shape;4117;p143"/>
          <p:cNvSpPr txBox="1"/>
          <p:nvPr/>
        </p:nvSpPr>
        <p:spPr>
          <a:xfrm>
            <a:off x="551129" y="8142739"/>
            <a:ext cx="3231204" cy="156966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get creative in researching and discovering feedback sources. Is there a local game design company that might be interested in helping? Could projects be shared with students from another school?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If unfocus group members are not available to be interviewed during the session (e.g., teachers, parents, siblings, community members), you can organize this activity for outside of class time or assign it as homework.</a:t>
            </a:r>
            <a:endParaRPr sz="1200">
              <a:solidFill>
                <a:schemeClr val="dk1"/>
              </a:solidFill>
              <a:latin typeface="PT Sans Narrow"/>
              <a:ea typeface="PT Sans Narrow"/>
              <a:cs typeface="PT Sans Narrow"/>
              <a:sym typeface="PT Sans Narrow"/>
            </a:endParaRPr>
          </a:p>
        </p:txBody>
      </p:sp>
      <p:sp>
        <p:nvSpPr>
          <p:cNvPr id="4118" name="Google Shape;4118;p14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126</a:t>
            </a:r>
            <a:endParaRPr b="0" i="0" sz="1200">
              <a:solidFill>
                <a:srgbClr val="888888"/>
              </a:solidFill>
              <a:latin typeface="Carme"/>
              <a:ea typeface="Carme"/>
              <a:cs typeface="Carme"/>
              <a:sym typeface="Carme"/>
            </a:endParaRPr>
          </a:p>
        </p:txBody>
      </p:sp>
      <p:sp>
        <p:nvSpPr>
          <p:cNvPr id="4119" name="Google Shape;4119;p14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pic>
        <p:nvPicPr>
          <p:cNvPr descr="Unit6activity.png" id="4120" name="Google Shape;4120;p143"/>
          <p:cNvPicPr preferRelativeResize="0"/>
          <p:nvPr/>
        </p:nvPicPr>
        <p:blipFill rotWithShape="1">
          <a:blip r:embed="rId4">
            <a:alphaModFix/>
          </a:blip>
          <a:srcRect b="0" l="0" r="0" t="0"/>
          <a:stretch/>
        </p:blipFill>
        <p:spPr>
          <a:xfrm>
            <a:off x="550334" y="0"/>
            <a:ext cx="493616" cy="2791875"/>
          </a:xfrm>
          <a:prstGeom prst="rect">
            <a:avLst/>
          </a:prstGeom>
          <a:noFill/>
          <a:ln>
            <a:noFill/>
          </a:ln>
        </p:spPr>
      </p:pic>
      <p:sp>
        <p:nvSpPr>
          <p:cNvPr id="4121" name="Google Shape;4121;p143"/>
          <p:cNvSpPr txBox="1"/>
          <p:nvPr/>
        </p:nvSpPr>
        <p:spPr>
          <a:xfrm rot="5400000">
            <a:off x="-422575" y="986251"/>
            <a:ext cx="2434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300">
                <a:solidFill>
                  <a:schemeClr val="lt1"/>
                </a:solidFill>
                <a:latin typeface="PT Sans Narrow"/>
                <a:ea typeface="PT Sans Narrow"/>
                <a:cs typeface="PT Sans Narrow"/>
                <a:sym typeface="PT Sans Narrow"/>
              </a:rPr>
              <a:t> UNIT 6  ACTIVITY</a:t>
            </a:r>
            <a:endParaRPr b="1" sz="2300">
              <a:solidFill>
                <a:schemeClr val="lt1"/>
              </a:solidFill>
              <a:latin typeface="PT Sans Narrow"/>
              <a:ea typeface="PT Sans Narrow"/>
              <a:cs typeface="PT Sans Narrow"/>
              <a:sym typeface="PT Sans Narrow"/>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6" name="Shape 4126"/>
        <p:cNvGrpSpPr/>
        <p:nvPr/>
      </p:nvGrpSpPr>
      <p:grpSpPr>
        <a:xfrm>
          <a:off x="0" y="0"/>
          <a:ext cx="0" cy="0"/>
          <a:chOff x="0" y="0"/>
          <a:chExt cx="0" cy="0"/>
        </a:xfrm>
      </p:grpSpPr>
      <p:sp>
        <p:nvSpPr>
          <p:cNvPr id="4127" name="Google Shape;4127;p144"/>
          <p:cNvSpPr txBox="1"/>
          <p:nvPr/>
        </p:nvSpPr>
        <p:spPr>
          <a:xfrm>
            <a:off x="2530704" y="792442"/>
            <a:ext cx="4986000" cy="5232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PROJECT TITLE:</a:t>
            </a:r>
            <a:r>
              <a:rPr lang="en-US" sz="1100">
                <a:solidFill>
                  <a:schemeClr val="dk1"/>
                </a:solidFill>
                <a:latin typeface="PT Sans Narrow"/>
                <a:ea typeface="PT Sans Narrow"/>
                <a:cs typeface="PT Sans Narrow"/>
                <a:sym typeface="PT Sans Narrow"/>
              </a:rPr>
              <a:t>    ___________________________________________________</a:t>
            </a:r>
            <a:endParaRPr>
              <a:latin typeface="PT Sans Narrow"/>
              <a:ea typeface="PT Sans Narrow"/>
              <a:cs typeface="PT Sans Narrow"/>
              <a:sym typeface="PT Sans Narrow"/>
            </a:endParaRPr>
          </a:p>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INTERVIEW BY: </a:t>
            </a:r>
            <a:r>
              <a:rPr lang="en-US" sz="1100">
                <a:solidFill>
                  <a:schemeClr val="dk1"/>
                </a:solidFill>
                <a:latin typeface="PT Sans Narrow"/>
                <a:ea typeface="PT Sans Narrow"/>
                <a:cs typeface="PT Sans Narrow"/>
                <a:sym typeface="PT Sans Narrow"/>
              </a:rPr>
              <a:t>   ___________________________________________________</a:t>
            </a:r>
            <a:endParaRPr>
              <a:latin typeface="PT Sans Narrow"/>
              <a:ea typeface="PT Sans Narrow"/>
              <a:cs typeface="PT Sans Narrow"/>
              <a:sym typeface="PT Sans Narrow"/>
            </a:endParaRPr>
          </a:p>
        </p:txBody>
      </p:sp>
      <p:sp>
        <p:nvSpPr>
          <p:cNvPr id="4128" name="Google Shape;4128;p144"/>
          <p:cNvSpPr txBox="1"/>
          <p:nvPr/>
        </p:nvSpPr>
        <p:spPr>
          <a:xfrm flipH="1">
            <a:off x="448734" y="2146785"/>
            <a:ext cx="3402082"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PT Sans Narrow"/>
                <a:ea typeface="PT Sans Narrow"/>
                <a:cs typeface="PT Sans Narrow"/>
                <a:sym typeface="PT Sans Narrow"/>
              </a:rPr>
              <a:t>IDENTIFY</a:t>
            </a:r>
            <a:endParaRPr sz="2400">
              <a:solidFill>
                <a:schemeClr val="lt1"/>
              </a:solidFill>
              <a:latin typeface="PT Sans Narrow"/>
              <a:ea typeface="PT Sans Narrow"/>
              <a:cs typeface="PT Sans Narrow"/>
              <a:sym typeface="PT Sans Narrow"/>
            </a:endParaRPr>
          </a:p>
        </p:txBody>
      </p:sp>
      <p:sp>
        <p:nvSpPr>
          <p:cNvPr id="4129" name="Google Shape;4129;p144"/>
          <p:cNvSpPr/>
          <p:nvPr/>
        </p:nvSpPr>
        <p:spPr>
          <a:xfrm rot="-5400000">
            <a:off x="6954380" y="2254716"/>
            <a:ext cx="47637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4130" name="Google Shape;4130;p144"/>
          <p:cNvSpPr txBox="1"/>
          <p:nvPr/>
        </p:nvSpPr>
        <p:spPr>
          <a:xfrm flipH="1">
            <a:off x="448733" y="7324425"/>
            <a:ext cx="3402082" cy="4616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PT Sans Narrow"/>
                <a:ea typeface="PT Sans Narrow"/>
                <a:cs typeface="PT Sans Narrow"/>
                <a:sym typeface="PT Sans Narrow"/>
              </a:rPr>
              <a:t>SKILLS IN SCRATCH</a:t>
            </a:r>
            <a:endParaRPr sz="2400">
              <a:solidFill>
                <a:schemeClr val="lt1"/>
              </a:solidFill>
              <a:latin typeface="PT Sans Narrow"/>
              <a:ea typeface="PT Sans Narrow"/>
              <a:cs typeface="PT Sans Narrow"/>
              <a:sym typeface="PT Sans Narrow"/>
            </a:endParaRPr>
          </a:p>
        </p:txBody>
      </p:sp>
      <p:sp>
        <p:nvSpPr>
          <p:cNvPr id="4131" name="Google Shape;4131;p144"/>
          <p:cNvSpPr txBox="1"/>
          <p:nvPr/>
        </p:nvSpPr>
        <p:spPr>
          <a:xfrm>
            <a:off x="2441153" y="1370122"/>
            <a:ext cx="5145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interview and observe others to get feedback on your project-in-progress.</a:t>
            </a:r>
            <a:endParaRPr>
              <a:latin typeface="PT Sans Narrow"/>
              <a:ea typeface="PT Sans Narrow"/>
              <a:cs typeface="PT Sans Narrow"/>
              <a:sym typeface="PT Sans Narrow"/>
            </a:endParaRPr>
          </a:p>
        </p:txBody>
      </p:sp>
      <p:sp>
        <p:nvSpPr>
          <p:cNvPr id="4132" name="Google Shape;4132;p144"/>
          <p:cNvSpPr txBox="1"/>
          <p:nvPr/>
        </p:nvSpPr>
        <p:spPr>
          <a:xfrm flipH="1">
            <a:off x="248365" y="2653622"/>
            <a:ext cx="1366178" cy="17850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What kinds of people might be able to offer you a unique perspective on your project?</a:t>
            </a:r>
            <a:endParaRPr sz="1100">
              <a:solidFill>
                <a:schemeClr val="dk1"/>
              </a:solidFill>
              <a:latin typeface="PT Sans Narrow"/>
              <a:ea typeface="PT Sans Narrow"/>
              <a:cs typeface="PT Sans Narrow"/>
              <a:sym typeface="PT Sans Narrow"/>
            </a:endParaRPr>
          </a:p>
          <a:p>
            <a:pPr indent="-101600" lvl="0" marL="171450" marR="0" rtl="0" algn="l">
              <a:spcBef>
                <a:spcPts val="0"/>
              </a:spcBef>
              <a:spcAft>
                <a:spcPts val="0"/>
              </a:spcAft>
              <a:buClr>
                <a:schemeClr val="dk1"/>
              </a:buClr>
              <a:buSzPts val="1100"/>
              <a:buFont typeface="Merriweather Sans"/>
              <a:buNone/>
            </a:pPr>
            <a:r>
              <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Who are two unfocus group members you plan to share your project draft with?</a:t>
            </a:r>
            <a:endParaRPr sz="1100">
              <a:latin typeface="PT Sans Narrow"/>
              <a:ea typeface="PT Sans Narrow"/>
              <a:cs typeface="PT Sans Narrow"/>
              <a:sym typeface="PT Sans Narrow"/>
            </a:endParaRPr>
          </a:p>
        </p:txBody>
      </p:sp>
      <p:sp>
        <p:nvSpPr>
          <p:cNvPr id="4133" name="Google Shape;4133;p144"/>
          <p:cNvSpPr/>
          <p:nvPr/>
        </p:nvSpPr>
        <p:spPr>
          <a:xfrm>
            <a:off x="1757425" y="2734825"/>
            <a:ext cx="5302200" cy="1838400"/>
          </a:xfrm>
          <a:prstGeom prst="rect">
            <a:avLst/>
          </a:prstGeom>
          <a:noFill/>
          <a:ln cap="flat" cmpd="sng" w="9525">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T Sans Narrow"/>
              <a:ea typeface="PT Sans Narrow"/>
              <a:cs typeface="PT Sans Narrow"/>
              <a:sym typeface="PT Sans Narrow"/>
            </a:endParaRPr>
          </a:p>
        </p:txBody>
      </p:sp>
      <p:grpSp>
        <p:nvGrpSpPr>
          <p:cNvPr id="4134" name="Google Shape;4134;p144"/>
          <p:cNvGrpSpPr/>
          <p:nvPr/>
        </p:nvGrpSpPr>
        <p:grpSpPr>
          <a:xfrm>
            <a:off x="238151" y="5293175"/>
            <a:ext cx="6821395" cy="1954500"/>
            <a:chOff x="238151" y="5298678"/>
            <a:chExt cx="6821395" cy="1954500"/>
          </a:xfrm>
        </p:grpSpPr>
        <p:sp>
          <p:nvSpPr>
            <p:cNvPr id="4135" name="Google Shape;4135;p144"/>
            <p:cNvSpPr txBox="1"/>
            <p:nvPr/>
          </p:nvSpPr>
          <p:spPr>
            <a:xfrm flipH="1">
              <a:off x="238151" y="5298678"/>
              <a:ext cx="1536600" cy="195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Share your project with your unfocus group and observe their reactions.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3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What are they getting stuck on?</a:t>
              </a:r>
              <a:endParaRPr>
                <a:latin typeface="PT Sans Narrow"/>
                <a:ea typeface="PT Sans Narrow"/>
                <a:cs typeface="PT Sans Narrow"/>
                <a:sym typeface="PT Sans Narrow"/>
              </a:endParaRPr>
            </a:p>
            <a:p>
              <a:pPr indent="-146050" lvl="0" marL="171450" marR="0" rtl="0" algn="l">
                <a:spcBef>
                  <a:spcPts val="0"/>
                </a:spcBef>
                <a:spcAft>
                  <a:spcPts val="0"/>
                </a:spcAft>
                <a:buClr>
                  <a:schemeClr val="dk1"/>
                </a:buClr>
                <a:buSzPts val="400"/>
                <a:buFont typeface="Merriweather Sans"/>
                <a:buNone/>
              </a:pPr>
              <a:r>
                <a:t/>
              </a:r>
              <a:endParaRPr sz="4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Are they interacting with your project the way you imagined? </a:t>
              </a:r>
              <a:endParaRPr>
                <a:latin typeface="PT Sans Narrow"/>
                <a:ea typeface="PT Sans Narrow"/>
                <a:cs typeface="PT Sans Narrow"/>
                <a:sym typeface="PT Sans Narrow"/>
              </a:endParaRPr>
            </a:p>
            <a:p>
              <a:pPr indent="-146050" lvl="0" marL="171450" marR="0" rtl="0" algn="l">
                <a:spcBef>
                  <a:spcPts val="0"/>
                </a:spcBef>
                <a:spcAft>
                  <a:spcPts val="0"/>
                </a:spcAft>
                <a:buClr>
                  <a:schemeClr val="dk1"/>
                </a:buClr>
                <a:buSzPts val="400"/>
                <a:buFont typeface="Merriweather Sans"/>
                <a:buNone/>
              </a:pPr>
              <a:r>
                <a:t/>
              </a:r>
              <a:endParaRPr sz="400">
                <a:solidFill>
                  <a:srgbClr val="000000"/>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Are they doing anything surprising?</a:t>
              </a:r>
              <a:endParaRPr sz="1100">
                <a:solidFill>
                  <a:schemeClr val="dk1"/>
                </a:solidFill>
                <a:latin typeface="PT Sans Narrow"/>
                <a:ea typeface="PT Sans Narrow"/>
                <a:cs typeface="PT Sans Narrow"/>
                <a:sym typeface="PT Sans Narrow"/>
              </a:endParaRPr>
            </a:p>
          </p:txBody>
        </p:sp>
        <p:sp>
          <p:nvSpPr>
            <p:cNvPr id="4136" name="Google Shape;4136;p144"/>
            <p:cNvSpPr/>
            <p:nvPr/>
          </p:nvSpPr>
          <p:spPr>
            <a:xfrm>
              <a:off x="1774746" y="5318394"/>
              <a:ext cx="5284800" cy="1838400"/>
            </a:xfrm>
            <a:prstGeom prst="rect">
              <a:avLst/>
            </a:prstGeom>
            <a:noFill/>
            <a:ln cap="flat" cmpd="sng" w="9525">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T Sans Narrow"/>
                <a:ea typeface="PT Sans Narrow"/>
                <a:cs typeface="PT Sans Narrow"/>
                <a:sym typeface="PT Sans Narrow"/>
              </a:endParaRPr>
            </a:p>
          </p:txBody>
        </p:sp>
      </p:grpSp>
      <p:grpSp>
        <p:nvGrpSpPr>
          <p:cNvPr id="4137" name="Google Shape;4137;p144"/>
          <p:cNvGrpSpPr/>
          <p:nvPr/>
        </p:nvGrpSpPr>
        <p:grpSpPr>
          <a:xfrm>
            <a:off x="248376" y="7826150"/>
            <a:ext cx="6815695" cy="1877400"/>
            <a:chOff x="243851" y="5298693"/>
            <a:chExt cx="6815695" cy="1877400"/>
          </a:xfrm>
        </p:grpSpPr>
        <p:sp>
          <p:nvSpPr>
            <p:cNvPr id="4138" name="Google Shape;4138;p144"/>
            <p:cNvSpPr txBox="1"/>
            <p:nvPr/>
          </p:nvSpPr>
          <p:spPr>
            <a:xfrm flipH="1">
              <a:off x="243851" y="5298693"/>
              <a:ext cx="1530900" cy="187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After you observe, interview your group about their experience.</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3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What feedback did you receive from your interview?</a:t>
              </a:r>
              <a:endParaRPr>
                <a:latin typeface="PT Sans Narrow"/>
                <a:ea typeface="PT Sans Narrow"/>
                <a:cs typeface="PT Sans Narrow"/>
                <a:sym typeface="PT Sans Narrow"/>
              </a:endParaRPr>
            </a:p>
            <a:p>
              <a:pPr indent="-152400" lvl="0" marL="171450" marR="0" rtl="0" algn="l">
                <a:spcBef>
                  <a:spcPts val="0"/>
                </a:spcBef>
                <a:spcAft>
                  <a:spcPts val="0"/>
                </a:spcAft>
                <a:buClr>
                  <a:schemeClr val="dk1"/>
                </a:buClr>
                <a:buSzPts val="300"/>
                <a:buFont typeface="Merriweather Sans"/>
                <a:buNone/>
              </a:pPr>
              <a:r>
                <a:t/>
              </a:r>
              <a:endParaRPr sz="3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What suggestions, if any, do you plan to incorporate into your project next?</a:t>
              </a:r>
              <a:endParaRPr>
                <a:latin typeface="PT Sans Narrow"/>
                <a:ea typeface="PT Sans Narrow"/>
                <a:cs typeface="PT Sans Narrow"/>
                <a:sym typeface="PT Sans Narrow"/>
              </a:endParaRPr>
            </a:p>
          </p:txBody>
        </p:sp>
        <p:sp>
          <p:nvSpPr>
            <p:cNvPr id="4139" name="Google Shape;4139;p144"/>
            <p:cNvSpPr/>
            <p:nvPr/>
          </p:nvSpPr>
          <p:spPr>
            <a:xfrm>
              <a:off x="1774746" y="5318394"/>
              <a:ext cx="5284800" cy="1838400"/>
            </a:xfrm>
            <a:prstGeom prst="rect">
              <a:avLst/>
            </a:prstGeom>
            <a:noFill/>
            <a:ln cap="flat" cmpd="sng" w="9525">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PT Sans Narrow"/>
                <a:ea typeface="PT Sans Narrow"/>
                <a:cs typeface="PT Sans Narrow"/>
                <a:sym typeface="PT Sans Narrow"/>
              </a:endParaRPr>
            </a:p>
          </p:txBody>
        </p:sp>
      </p:grpSp>
      <p:sp>
        <p:nvSpPr>
          <p:cNvPr id="4140" name="Google Shape;4140;p144"/>
          <p:cNvSpPr txBox="1"/>
          <p:nvPr/>
        </p:nvSpPr>
        <p:spPr>
          <a:xfrm>
            <a:off x="457200" y="595840"/>
            <a:ext cx="2815942" cy="11387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UNFOCUS </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GROUP</a:t>
            </a:r>
            <a:endParaRPr b="1">
              <a:latin typeface="PT Sans Narrow"/>
              <a:ea typeface="PT Sans Narrow"/>
              <a:cs typeface="PT Sans Narrow"/>
              <a:sym typeface="PT Sans Narrow"/>
            </a:endParaRPr>
          </a:p>
        </p:txBody>
      </p:sp>
      <p:grpSp>
        <p:nvGrpSpPr>
          <p:cNvPr id="4141" name="Google Shape;4141;p144"/>
          <p:cNvGrpSpPr/>
          <p:nvPr/>
        </p:nvGrpSpPr>
        <p:grpSpPr>
          <a:xfrm>
            <a:off x="0" y="2128868"/>
            <a:ext cx="7582200" cy="479700"/>
            <a:chOff x="-1" y="2128868"/>
            <a:chExt cx="7582200" cy="479700"/>
          </a:xfrm>
        </p:grpSpPr>
        <p:sp>
          <p:nvSpPr>
            <p:cNvPr id="4142" name="Google Shape;4142;p144"/>
            <p:cNvSpPr/>
            <p:nvPr/>
          </p:nvSpPr>
          <p:spPr>
            <a:xfrm>
              <a:off x="-1" y="2128868"/>
              <a:ext cx="75822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4143" name="Google Shape;4143;p144"/>
            <p:cNvSpPr txBox="1"/>
            <p:nvPr/>
          </p:nvSpPr>
          <p:spPr>
            <a:xfrm>
              <a:off x="457199" y="2128868"/>
              <a:ext cx="67620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IDENTIFY</a:t>
              </a:r>
              <a:endParaRPr b="1">
                <a:latin typeface="PT Sans Narrow"/>
                <a:ea typeface="PT Sans Narrow"/>
                <a:cs typeface="PT Sans Narrow"/>
                <a:sym typeface="PT Sans Narrow"/>
              </a:endParaRPr>
            </a:p>
          </p:txBody>
        </p:sp>
      </p:grpSp>
      <p:grpSp>
        <p:nvGrpSpPr>
          <p:cNvPr id="4144" name="Google Shape;4144;p144"/>
          <p:cNvGrpSpPr/>
          <p:nvPr/>
        </p:nvGrpSpPr>
        <p:grpSpPr>
          <a:xfrm>
            <a:off x="0" y="4693188"/>
            <a:ext cx="7582200" cy="479700"/>
            <a:chOff x="-1" y="2128868"/>
            <a:chExt cx="7582200" cy="479700"/>
          </a:xfrm>
        </p:grpSpPr>
        <p:sp>
          <p:nvSpPr>
            <p:cNvPr id="4145" name="Google Shape;4145;p144"/>
            <p:cNvSpPr/>
            <p:nvPr/>
          </p:nvSpPr>
          <p:spPr>
            <a:xfrm>
              <a:off x="-1" y="2128868"/>
              <a:ext cx="75822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4146" name="Google Shape;4146;p144"/>
            <p:cNvSpPr txBox="1"/>
            <p:nvPr/>
          </p:nvSpPr>
          <p:spPr>
            <a:xfrm>
              <a:off x="457199" y="2128868"/>
              <a:ext cx="67620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OBSERVE</a:t>
              </a:r>
              <a:endParaRPr b="1">
                <a:latin typeface="PT Sans Narrow"/>
                <a:ea typeface="PT Sans Narrow"/>
                <a:cs typeface="PT Sans Narrow"/>
                <a:sym typeface="PT Sans Narrow"/>
              </a:endParaRPr>
            </a:p>
          </p:txBody>
        </p:sp>
      </p:grpSp>
      <p:grpSp>
        <p:nvGrpSpPr>
          <p:cNvPr id="4147" name="Google Shape;4147;p144"/>
          <p:cNvGrpSpPr/>
          <p:nvPr/>
        </p:nvGrpSpPr>
        <p:grpSpPr>
          <a:xfrm>
            <a:off x="0" y="7273370"/>
            <a:ext cx="7582200" cy="479700"/>
            <a:chOff x="-1" y="2128868"/>
            <a:chExt cx="7582200" cy="479700"/>
          </a:xfrm>
        </p:grpSpPr>
        <p:sp>
          <p:nvSpPr>
            <p:cNvPr id="4148" name="Google Shape;4148;p144"/>
            <p:cNvSpPr/>
            <p:nvPr/>
          </p:nvSpPr>
          <p:spPr>
            <a:xfrm>
              <a:off x="-1" y="2128868"/>
              <a:ext cx="75822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4149" name="Google Shape;4149;p144"/>
            <p:cNvSpPr txBox="1"/>
            <p:nvPr/>
          </p:nvSpPr>
          <p:spPr>
            <a:xfrm>
              <a:off x="457199" y="2128868"/>
              <a:ext cx="67620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INTERVIEW</a:t>
              </a:r>
              <a:endParaRPr b="1">
                <a:latin typeface="PT Sans Narrow"/>
                <a:ea typeface="PT Sans Narrow"/>
                <a:cs typeface="PT Sans Narrow"/>
                <a:sym typeface="PT Sans Narrow"/>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4" name="Shape 4154"/>
        <p:cNvGrpSpPr/>
        <p:nvPr/>
      </p:nvGrpSpPr>
      <p:grpSpPr>
        <a:xfrm>
          <a:off x="0" y="0"/>
          <a:ext cx="0" cy="0"/>
          <a:chOff x="0" y="0"/>
          <a:chExt cx="0" cy="0"/>
        </a:xfrm>
      </p:grpSpPr>
      <p:sp>
        <p:nvSpPr>
          <p:cNvPr id="4155" name="Google Shape;4155;p145"/>
          <p:cNvSpPr txBox="1"/>
          <p:nvPr/>
        </p:nvSpPr>
        <p:spPr>
          <a:xfrm>
            <a:off x="550325" y="3328599"/>
            <a:ext cx="3231300" cy="33663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Remind students that they will be sharing their projects with each other (and possibly guests) as a way of acknowledging the hard work that has taken place and of reflecting on their experiences. Explain that this session is an opportunity for finalizing their works-in-progress and coming up with a strategy for sharing their projects with others.</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work on their projects and prepare for presenting final drafts at the project showcase. Optionally, collect final works-in-progress into a class studio for ease in presenting. Optionally, invite students to add their projects to the Hackathon studio.</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Distribute the Project Reflections handout to students and discuss the What?, So what?, Now what? framework as a way for them to present their experiences to others.</a:t>
            </a:r>
            <a:endParaRPr sz="1200">
              <a:solidFill>
                <a:schemeClr val="dk1"/>
              </a:solidFill>
              <a:latin typeface="PT Sans Narrow"/>
              <a:ea typeface="PT Sans Narrow"/>
              <a:cs typeface="PT Sans Narrow"/>
              <a:sym typeface="PT Sans Narrow"/>
            </a:endParaRPr>
          </a:p>
        </p:txBody>
      </p:sp>
      <p:sp>
        <p:nvSpPr>
          <p:cNvPr id="4156" name="Google Shape;4156;p145"/>
          <p:cNvSpPr txBox="1"/>
          <p:nvPr/>
        </p:nvSpPr>
        <p:spPr>
          <a:xfrm>
            <a:off x="457200"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4157" name="Google Shape;4157;p145"/>
          <p:cNvCxnSpPr/>
          <p:nvPr/>
        </p:nvCxnSpPr>
        <p:spPr>
          <a:xfrm flipH="1" rot="10800000">
            <a:off x="550334"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4158" name="Google Shape;4158;p145"/>
          <p:cNvSpPr txBox="1"/>
          <p:nvPr/>
        </p:nvSpPr>
        <p:spPr>
          <a:xfrm>
            <a:off x="1181200" y="656895"/>
            <a:ext cx="2815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SHOWCASE PREP</a:t>
            </a:r>
            <a:endParaRPr b="1" sz="3200">
              <a:latin typeface="PT Sans Narrow"/>
              <a:ea typeface="PT Sans Narrow"/>
              <a:cs typeface="PT Sans Narrow"/>
              <a:sym typeface="PT Sans Narrow"/>
            </a:endParaRPr>
          </a:p>
        </p:txBody>
      </p:sp>
      <p:sp>
        <p:nvSpPr>
          <p:cNvPr id="4159" name="Google Shape;4159;p145"/>
          <p:cNvSpPr txBox="1"/>
          <p:nvPr/>
        </p:nvSpPr>
        <p:spPr>
          <a:xfrm>
            <a:off x="4214625" y="795405"/>
            <a:ext cx="2999848" cy="861774"/>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work on their final project drafts and prepare for the final project showcase</a:t>
            </a:r>
            <a:endParaRPr>
              <a:latin typeface="PT Sans Narrow"/>
              <a:ea typeface="PT Sans Narrow"/>
              <a:cs typeface="PT Sans Narrow"/>
              <a:sym typeface="PT Sans Narrow"/>
            </a:endParaRPr>
          </a:p>
        </p:txBody>
      </p:sp>
      <p:sp>
        <p:nvSpPr>
          <p:cNvPr id="4160" name="Google Shape;4160;p145"/>
          <p:cNvSpPr txBox="1"/>
          <p:nvPr/>
        </p:nvSpPr>
        <p:spPr>
          <a:xfrm>
            <a:off x="4104914"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 Reflections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Hackathon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http://scratch.mit.edu/studios/488267</a:t>
            </a:r>
            <a:endParaRPr>
              <a:latin typeface="PT Sans Narrow"/>
              <a:ea typeface="PT Sans Narrow"/>
              <a:cs typeface="PT Sans Narrow"/>
              <a:sym typeface="PT Sans Narrow"/>
            </a:endParaRPr>
          </a:p>
        </p:txBody>
      </p:sp>
      <p:sp>
        <p:nvSpPr>
          <p:cNvPr id="4161" name="Google Shape;4161;p145"/>
          <p:cNvSpPr txBox="1"/>
          <p:nvPr/>
        </p:nvSpPr>
        <p:spPr>
          <a:xfrm>
            <a:off x="4007796"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4162" name="Google Shape;4162;p145"/>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sp>
        <p:nvSpPr>
          <p:cNvPr id="4163" name="Google Shape;4163;p145"/>
          <p:cNvSpPr txBox="1"/>
          <p:nvPr/>
        </p:nvSpPr>
        <p:spPr>
          <a:xfrm>
            <a:off x="4104914" y="4587846"/>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is your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your process for developing the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you want to create next?</a:t>
            </a:r>
            <a:endParaRPr sz="1200">
              <a:solidFill>
                <a:schemeClr val="dk1"/>
              </a:solidFill>
              <a:latin typeface="PT Sans Narrow"/>
              <a:ea typeface="PT Sans Narrow"/>
              <a:cs typeface="PT Sans Narrow"/>
              <a:sym typeface="PT Sans Narrow"/>
            </a:endParaRPr>
          </a:p>
        </p:txBody>
      </p:sp>
      <p:sp>
        <p:nvSpPr>
          <p:cNvPr id="4164" name="Google Shape;4164;p145"/>
          <p:cNvSpPr txBox="1"/>
          <p:nvPr/>
        </p:nvSpPr>
        <p:spPr>
          <a:xfrm>
            <a:off x="4007796" y="409201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4165" name="Google Shape;4165;p145"/>
          <p:cNvCxnSpPr/>
          <p:nvPr/>
        </p:nvCxnSpPr>
        <p:spPr>
          <a:xfrm flipH="1" rot="10800000">
            <a:off x="4104914" y="4422868"/>
            <a:ext cx="3117152" cy="8523"/>
          </a:xfrm>
          <a:prstGeom prst="straightConnector1">
            <a:avLst/>
          </a:prstGeom>
          <a:noFill/>
          <a:ln cap="flat" cmpd="sng" w="9525">
            <a:solidFill>
              <a:schemeClr val="dk1"/>
            </a:solidFill>
            <a:prstDash val="solid"/>
            <a:round/>
            <a:headEnd len="sm" w="sm" type="none"/>
            <a:tailEnd len="sm" w="sm" type="none"/>
          </a:ln>
        </p:spPr>
      </p:cxnSp>
      <p:sp>
        <p:nvSpPr>
          <p:cNvPr id="4166" name="Google Shape;4166;p145"/>
          <p:cNvSpPr txBox="1"/>
          <p:nvPr/>
        </p:nvSpPr>
        <p:spPr>
          <a:xfrm>
            <a:off x="4104914" y="5854069"/>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each group or individual complete a Project Reflections handout?</a:t>
            </a:r>
            <a:endParaRPr sz="1200">
              <a:solidFill>
                <a:schemeClr val="dk1"/>
              </a:solidFill>
              <a:latin typeface="PT Sans Narrow"/>
              <a:ea typeface="PT Sans Narrow"/>
              <a:cs typeface="PT Sans Narrow"/>
              <a:sym typeface="PT Sans Narrow"/>
            </a:endParaRPr>
          </a:p>
        </p:txBody>
      </p:sp>
      <p:sp>
        <p:nvSpPr>
          <p:cNvPr id="4167" name="Google Shape;4167;p145"/>
          <p:cNvSpPr txBox="1"/>
          <p:nvPr/>
        </p:nvSpPr>
        <p:spPr>
          <a:xfrm>
            <a:off x="4007796" y="5358242"/>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4168" name="Google Shape;4168;p145"/>
          <p:cNvCxnSpPr/>
          <p:nvPr/>
        </p:nvCxnSpPr>
        <p:spPr>
          <a:xfrm flipH="1" rot="10800000">
            <a:off x="4104914" y="5689091"/>
            <a:ext cx="3117152" cy="8523"/>
          </a:xfrm>
          <a:prstGeom prst="straightConnector1">
            <a:avLst/>
          </a:prstGeom>
          <a:noFill/>
          <a:ln cap="flat" cmpd="sng" w="9525">
            <a:solidFill>
              <a:schemeClr val="dk1"/>
            </a:solidFill>
            <a:prstDash val="solid"/>
            <a:round/>
            <a:headEnd len="sm" w="sm" type="none"/>
            <a:tailEnd len="sm" w="sm" type="none"/>
          </a:ln>
        </p:spPr>
      </p:cxnSp>
      <p:sp>
        <p:nvSpPr>
          <p:cNvPr id="4169" name="Google Shape;4169;p145"/>
          <p:cNvSpPr txBox="1"/>
          <p:nvPr/>
        </p:nvSpPr>
        <p:spPr>
          <a:xfrm>
            <a:off x="3012623" y="13792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4170" name="Google Shape;4170;p145"/>
          <p:cNvPicPr preferRelativeResize="0"/>
          <p:nvPr/>
        </p:nvPicPr>
        <p:blipFill rotWithShape="1">
          <a:blip r:embed="rId4">
            <a:alphaModFix/>
          </a:blip>
          <a:srcRect b="0" l="0" r="0" t="0"/>
          <a:stretch/>
        </p:blipFill>
        <p:spPr>
          <a:xfrm>
            <a:off x="2751175" y="1437445"/>
            <a:ext cx="329112" cy="329112"/>
          </a:xfrm>
          <a:prstGeom prst="rect">
            <a:avLst/>
          </a:prstGeom>
          <a:noFill/>
          <a:ln>
            <a:noFill/>
          </a:ln>
        </p:spPr>
      </p:pic>
      <p:grpSp>
        <p:nvGrpSpPr>
          <p:cNvPr id="4171" name="Google Shape;4171;p145"/>
          <p:cNvGrpSpPr/>
          <p:nvPr/>
        </p:nvGrpSpPr>
        <p:grpSpPr>
          <a:xfrm>
            <a:off x="457995" y="7630731"/>
            <a:ext cx="6857205" cy="352518"/>
            <a:chOff x="457995" y="7630731"/>
            <a:chExt cx="6857205" cy="352518"/>
          </a:xfrm>
        </p:grpSpPr>
        <p:sp>
          <p:nvSpPr>
            <p:cNvPr id="4172" name="Google Shape;4172;p145"/>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4173" name="Google Shape;4173;p145"/>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4174" name="Google Shape;4174;p145"/>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4175" name="Google Shape;4175;p145"/>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4176" name="Google Shape;4176;p145"/>
          <p:cNvSpPr txBox="1"/>
          <p:nvPr/>
        </p:nvSpPr>
        <p:spPr>
          <a:xfrm>
            <a:off x="551129" y="8142739"/>
            <a:ext cx="3231204"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Students may be feeling anxious or stressed about completing their projects. This is an opportunity to remind them that: (1) this experience is just a waypoint on their paths as computational creators, and (2) some types of stress can be good, helping us to focus on our goals and get things done!</a:t>
            </a:r>
            <a:endParaRPr sz="1200">
              <a:solidFill>
                <a:schemeClr val="dk1"/>
              </a:solidFill>
              <a:latin typeface="PT Sans Narrow"/>
              <a:ea typeface="PT Sans Narrow"/>
              <a:cs typeface="PT Sans Narrow"/>
              <a:sym typeface="PT Sans Narrow"/>
            </a:endParaRPr>
          </a:p>
        </p:txBody>
      </p:sp>
      <p:sp>
        <p:nvSpPr>
          <p:cNvPr id="4177" name="Google Shape;4177;p14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128</a:t>
            </a:r>
            <a:endParaRPr b="0" i="0" sz="1200">
              <a:solidFill>
                <a:srgbClr val="888888"/>
              </a:solidFill>
              <a:latin typeface="Carme"/>
              <a:ea typeface="Carme"/>
              <a:cs typeface="Carme"/>
              <a:sym typeface="Carme"/>
            </a:endParaRPr>
          </a:p>
        </p:txBody>
      </p:sp>
      <p:sp>
        <p:nvSpPr>
          <p:cNvPr id="4178" name="Google Shape;4178;p145"/>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pic>
        <p:nvPicPr>
          <p:cNvPr descr="Unit6activity.png" id="4179" name="Google Shape;4179;p145"/>
          <p:cNvPicPr preferRelativeResize="0"/>
          <p:nvPr/>
        </p:nvPicPr>
        <p:blipFill rotWithShape="1">
          <a:blip r:embed="rId5">
            <a:alphaModFix/>
          </a:blip>
          <a:srcRect b="0" l="0" r="0" t="0"/>
          <a:stretch/>
        </p:blipFill>
        <p:spPr>
          <a:xfrm>
            <a:off x="550334" y="0"/>
            <a:ext cx="493616" cy="2791875"/>
          </a:xfrm>
          <a:prstGeom prst="rect">
            <a:avLst/>
          </a:prstGeom>
          <a:noFill/>
          <a:ln>
            <a:noFill/>
          </a:ln>
        </p:spPr>
      </p:pic>
      <p:sp>
        <p:nvSpPr>
          <p:cNvPr id="4180" name="Google Shape;4180;p145"/>
          <p:cNvSpPr txBox="1"/>
          <p:nvPr/>
        </p:nvSpPr>
        <p:spPr>
          <a:xfrm rot="5400000">
            <a:off x="-422575" y="986251"/>
            <a:ext cx="2434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300">
                <a:solidFill>
                  <a:schemeClr val="lt1"/>
                </a:solidFill>
                <a:latin typeface="PT Sans Narrow"/>
                <a:ea typeface="PT Sans Narrow"/>
                <a:cs typeface="PT Sans Narrow"/>
                <a:sym typeface="PT Sans Narrow"/>
              </a:rPr>
              <a:t> UNIT 6  ACTIVITY</a:t>
            </a:r>
            <a:endParaRPr b="1" sz="2300">
              <a:solidFill>
                <a:schemeClr val="lt1"/>
              </a:solidFill>
              <a:latin typeface="PT Sans Narrow"/>
              <a:ea typeface="PT Sans Narrow"/>
              <a:cs typeface="PT Sans Narrow"/>
              <a:sym typeface="PT Sans Narrow"/>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5" name="Shape 4185"/>
        <p:cNvGrpSpPr/>
        <p:nvPr/>
      </p:nvGrpSpPr>
      <p:grpSpPr>
        <a:xfrm>
          <a:off x="0" y="0"/>
          <a:ext cx="0" cy="0"/>
          <a:chOff x="0" y="0"/>
          <a:chExt cx="0" cy="0"/>
        </a:xfrm>
      </p:grpSpPr>
      <p:cxnSp>
        <p:nvCxnSpPr>
          <p:cNvPr id="4186" name="Google Shape;4186;p146"/>
          <p:cNvCxnSpPr/>
          <p:nvPr/>
        </p:nvCxnSpPr>
        <p:spPr>
          <a:xfrm>
            <a:off x="4110322" y="7666079"/>
            <a:ext cx="1" cy="2115597"/>
          </a:xfrm>
          <a:prstGeom prst="straightConnector1">
            <a:avLst/>
          </a:prstGeom>
          <a:noFill/>
          <a:ln cap="flat" cmpd="sng" w="9525">
            <a:solidFill>
              <a:srgbClr val="EA6A09"/>
            </a:solidFill>
            <a:prstDash val="dash"/>
            <a:round/>
            <a:headEnd len="sm" w="sm" type="none"/>
            <a:tailEnd len="sm" w="sm" type="none"/>
          </a:ln>
        </p:spPr>
      </p:cxnSp>
      <p:cxnSp>
        <p:nvCxnSpPr>
          <p:cNvPr id="4187" name="Google Shape;4187;p146"/>
          <p:cNvCxnSpPr/>
          <p:nvPr/>
        </p:nvCxnSpPr>
        <p:spPr>
          <a:xfrm rot="10800000">
            <a:off x="4107621" y="9774255"/>
            <a:ext cx="2980582" cy="0"/>
          </a:xfrm>
          <a:prstGeom prst="straightConnector1">
            <a:avLst/>
          </a:prstGeom>
          <a:noFill/>
          <a:ln cap="flat" cmpd="sng" w="9525">
            <a:solidFill>
              <a:srgbClr val="EA6A09"/>
            </a:solidFill>
            <a:prstDash val="dash"/>
            <a:round/>
            <a:headEnd len="sm" w="sm" type="none"/>
            <a:tailEnd len="sm" w="sm" type="none"/>
          </a:ln>
        </p:spPr>
      </p:cxnSp>
      <p:cxnSp>
        <p:nvCxnSpPr>
          <p:cNvPr id="4188" name="Google Shape;4188;p146"/>
          <p:cNvCxnSpPr/>
          <p:nvPr/>
        </p:nvCxnSpPr>
        <p:spPr>
          <a:xfrm flipH="1">
            <a:off x="7088203" y="8327573"/>
            <a:ext cx="16156" cy="1454103"/>
          </a:xfrm>
          <a:prstGeom prst="straightConnector1">
            <a:avLst/>
          </a:prstGeom>
          <a:noFill/>
          <a:ln cap="flat" cmpd="sng" w="9525">
            <a:solidFill>
              <a:srgbClr val="EA6A09"/>
            </a:solidFill>
            <a:prstDash val="dash"/>
            <a:round/>
            <a:headEnd len="med" w="med" type="triangle"/>
            <a:tailEnd len="sm" w="sm" type="none"/>
          </a:ln>
        </p:spPr>
      </p:cxnSp>
      <p:sp>
        <p:nvSpPr>
          <p:cNvPr id="4189" name="Google Shape;4189;p146"/>
          <p:cNvSpPr txBox="1"/>
          <p:nvPr/>
        </p:nvSpPr>
        <p:spPr>
          <a:xfrm>
            <a:off x="457200" y="630325"/>
            <a:ext cx="2028900" cy="954000"/>
          </a:xfrm>
          <a:prstGeom prst="rect">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PT Sans Narrow"/>
                <a:ea typeface="PT Sans Narrow"/>
                <a:cs typeface="PT Sans Narrow"/>
                <a:sym typeface="PT Sans Narrow"/>
              </a:rPr>
              <a:t>PROJECT REFLECTIONS</a:t>
            </a:r>
            <a:endParaRPr b="1">
              <a:latin typeface="PT Sans Narrow"/>
              <a:ea typeface="PT Sans Narrow"/>
              <a:cs typeface="PT Sans Narrow"/>
              <a:sym typeface="PT Sans Narrow"/>
            </a:endParaRPr>
          </a:p>
        </p:txBody>
      </p:sp>
      <p:sp>
        <p:nvSpPr>
          <p:cNvPr id="4190" name="Google Shape;4190;p146"/>
          <p:cNvSpPr txBox="1"/>
          <p:nvPr/>
        </p:nvSpPr>
        <p:spPr>
          <a:xfrm flipH="1">
            <a:off x="448730" y="1951263"/>
            <a:ext cx="1707667"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arme"/>
                <a:ea typeface="Carme"/>
                <a:cs typeface="Carme"/>
                <a:sym typeface="Carme"/>
              </a:rPr>
              <a:t>FEEDBACK FOR:</a:t>
            </a:r>
            <a:endParaRPr sz="2400">
              <a:solidFill>
                <a:schemeClr val="lt1"/>
              </a:solidFill>
              <a:latin typeface="Carme"/>
              <a:ea typeface="Carme"/>
              <a:cs typeface="Carme"/>
              <a:sym typeface="Carme"/>
            </a:endParaRPr>
          </a:p>
        </p:txBody>
      </p:sp>
      <p:cxnSp>
        <p:nvCxnSpPr>
          <p:cNvPr id="4191" name="Google Shape;4191;p146"/>
          <p:cNvCxnSpPr/>
          <p:nvPr/>
        </p:nvCxnSpPr>
        <p:spPr>
          <a:xfrm>
            <a:off x="2156397" y="2297454"/>
            <a:ext cx="4740255" cy="0"/>
          </a:xfrm>
          <a:prstGeom prst="straightConnector1">
            <a:avLst/>
          </a:prstGeom>
          <a:noFill/>
          <a:ln cap="flat" cmpd="sng" w="9525">
            <a:solidFill>
              <a:schemeClr val="lt1"/>
            </a:solidFill>
            <a:prstDash val="solid"/>
            <a:round/>
            <a:headEnd len="sm" w="sm" type="none"/>
            <a:tailEnd len="sm" w="sm" type="none"/>
          </a:ln>
        </p:spPr>
      </p:cxnSp>
      <p:sp>
        <p:nvSpPr>
          <p:cNvPr id="4192" name="Google Shape;4192;p146"/>
          <p:cNvSpPr txBox="1"/>
          <p:nvPr/>
        </p:nvSpPr>
        <p:spPr>
          <a:xfrm flipH="1">
            <a:off x="448733" y="2346907"/>
            <a:ext cx="6187099" cy="43088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chemeClr val="dk1"/>
                </a:solidFill>
                <a:latin typeface="PT Sans Narrow"/>
                <a:ea typeface="PT Sans Narrow"/>
                <a:cs typeface="PT Sans Narrow"/>
                <a:sym typeface="PT Sans Narrow"/>
              </a:rPr>
              <a:t>What is your project?</a:t>
            </a:r>
            <a:endParaRPr>
              <a:latin typeface="PT Sans Narrow"/>
              <a:ea typeface="PT Sans Narrow"/>
              <a:cs typeface="PT Sans Narrow"/>
              <a:sym typeface="PT Sans Narrow"/>
            </a:endParaRPr>
          </a:p>
          <a:p>
            <a:pPr indent="0" lvl="0" marL="0" marR="0" rtl="0" algn="just">
              <a:spcBef>
                <a:spcPts val="0"/>
              </a:spcBef>
              <a:spcAft>
                <a:spcPts val="0"/>
              </a:spcAft>
              <a:buNone/>
            </a:pPr>
            <a:r>
              <a:rPr lang="en-US" sz="1100">
                <a:solidFill>
                  <a:schemeClr val="dk1"/>
                </a:solidFill>
                <a:latin typeface="PT Sans Narrow"/>
                <a:ea typeface="PT Sans Narrow"/>
                <a:cs typeface="PT Sans Narrow"/>
                <a:sym typeface="PT Sans Narrow"/>
              </a:rPr>
              <a:t>How does it work? How did you come up with the idea?</a:t>
            </a:r>
            <a:endParaRPr sz="1100">
              <a:solidFill>
                <a:schemeClr val="dk1"/>
              </a:solidFill>
              <a:latin typeface="PT Sans Narrow"/>
              <a:ea typeface="PT Sans Narrow"/>
              <a:cs typeface="PT Sans Narrow"/>
              <a:sym typeface="PT Sans Narrow"/>
            </a:endParaRPr>
          </a:p>
        </p:txBody>
      </p:sp>
      <p:sp>
        <p:nvSpPr>
          <p:cNvPr id="4193" name="Google Shape;4193;p146"/>
          <p:cNvSpPr txBox="1"/>
          <p:nvPr/>
        </p:nvSpPr>
        <p:spPr>
          <a:xfrm flipH="1">
            <a:off x="439852" y="5054103"/>
            <a:ext cx="6187099" cy="60016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What was your process for developing the project?</a:t>
            </a:r>
            <a:endParaRPr sz="1100">
              <a:solidFill>
                <a:srgbClr val="000000"/>
              </a:solidFill>
              <a:latin typeface="PT Sans Narrow"/>
              <a:ea typeface="PT Sans Narrow"/>
              <a:cs typeface="PT Sans Narrow"/>
              <a:sym typeface="PT Sans Narrow"/>
            </a:endParaRPr>
          </a:p>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What was interesting, challenging, and surprising? Why?</a:t>
            </a:r>
            <a:endParaRPr sz="1100">
              <a:solidFill>
                <a:srgbClr val="000000"/>
              </a:solidFill>
              <a:latin typeface="PT Sans Narrow"/>
              <a:ea typeface="PT Sans Narrow"/>
              <a:cs typeface="PT Sans Narrow"/>
              <a:sym typeface="PT Sans Narrow"/>
            </a:endParaRPr>
          </a:p>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What did you learn?</a:t>
            </a:r>
            <a:endParaRPr>
              <a:latin typeface="PT Sans Narrow"/>
              <a:ea typeface="PT Sans Narrow"/>
              <a:cs typeface="PT Sans Narrow"/>
              <a:sym typeface="PT Sans Narrow"/>
            </a:endParaRPr>
          </a:p>
        </p:txBody>
      </p:sp>
      <p:sp>
        <p:nvSpPr>
          <p:cNvPr id="4194" name="Google Shape;4194;p146"/>
          <p:cNvSpPr txBox="1"/>
          <p:nvPr/>
        </p:nvSpPr>
        <p:spPr>
          <a:xfrm flipH="1">
            <a:off x="439435" y="7750068"/>
            <a:ext cx="3542608" cy="43088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What are you most proud of about your project? </a:t>
            </a:r>
            <a:endParaRPr sz="1100">
              <a:solidFill>
                <a:srgbClr val="000000"/>
              </a:solidFill>
              <a:latin typeface="PT Sans Narrow"/>
              <a:ea typeface="PT Sans Narrow"/>
              <a:cs typeface="PT Sans Narrow"/>
              <a:sym typeface="PT Sans Narrow"/>
            </a:endParaRPr>
          </a:p>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What would you change?</a:t>
            </a:r>
            <a:endParaRPr>
              <a:latin typeface="PT Sans Narrow"/>
              <a:ea typeface="PT Sans Narrow"/>
              <a:cs typeface="PT Sans Narrow"/>
              <a:sym typeface="PT Sans Narrow"/>
            </a:endParaRPr>
          </a:p>
        </p:txBody>
      </p:sp>
      <p:sp>
        <p:nvSpPr>
          <p:cNvPr id="4195" name="Google Shape;4195;p146"/>
          <p:cNvSpPr/>
          <p:nvPr/>
        </p:nvSpPr>
        <p:spPr>
          <a:xfrm flipH="1">
            <a:off x="0" y="7207507"/>
            <a:ext cx="7772400" cy="476372"/>
          </a:xfrm>
          <a:prstGeom prst="rect">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6" name="Google Shape;4196;p146"/>
          <p:cNvSpPr txBox="1"/>
          <p:nvPr/>
        </p:nvSpPr>
        <p:spPr>
          <a:xfrm flipH="1">
            <a:off x="439435" y="7214861"/>
            <a:ext cx="3910504"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NOW WHAT?</a:t>
            </a:r>
            <a:endParaRPr b="1" sz="2400">
              <a:solidFill>
                <a:schemeClr val="lt1"/>
              </a:solidFill>
              <a:latin typeface="PT Sans Narrow"/>
              <a:ea typeface="PT Sans Narrow"/>
              <a:cs typeface="PT Sans Narrow"/>
              <a:sym typeface="PT Sans Narrow"/>
            </a:endParaRPr>
          </a:p>
        </p:txBody>
      </p:sp>
      <p:sp>
        <p:nvSpPr>
          <p:cNvPr id="4197" name="Google Shape;4197;p146"/>
          <p:cNvSpPr/>
          <p:nvPr/>
        </p:nvSpPr>
        <p:spPr>
          <a:xfrm rot="-5400000">
            <a:off x="6837650" y="7316387"/>
            <a:ext cx="47637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8" name="Google Shape;4198;p146"/>
          <p:cNvSpPr/>
          <p:nvPr/>
        </p:nvSpPr>
        <p:spPr>
          <a:xfrm rot="-4662013">
            <a:off x="5759943" y="6599880"/>
            <a:ext cx="1624069" cy="1808863"/>
          </a:xfrm>
          <a:prstGeom prst="wedgeEllipseCallout">
            <a:avLst>
              <a:gd fmla="val -36970" name="adj1"/>
              <a:gd fmla="val 48187" name="adj2"/>
            </a:avLst>
          </a:prstGeom>
          <a:solidFill>
            <a:srgbClr val="FDE9D8"/>
          </a:solidFill>
          <a:ln cap="rnd" cmpd="sng" w="12700">
            <a:solidFill>
              <a:srgbClr val="FFFFFF"/>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46"/>
          <p:cNvSpPr txBox="1"/>
          <p:nvPr/>
        </p:nvSpPr>
        <p:spPr>
          <a:xfrm rot="737987">
            <a:off x="5932430" y="6930112"/>
            <a:ext cx="1279059" cy="114839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040">
                <a:solidFill>
                  <a:srgbClr val="EA6A09"/>
                </a:solidFill>
                <a:latin typeface="PT Sans Narrow"/>
                <a:ea typeface="PT Sans Narrow"/>
                <a:cs typeface="PT Sans Narrow"/>
                <a:sym typeface="PT Sans Narrow"/>
              </a:rPr>
              <a:t>WHAT DO YOU WANT TO CREATE NEXT?</a:t>
            </a:r>
            <a:endParaRPr b="1" baseline="-25000" sz="2040">
              <a:solidFill>
                <a:srgbClr val="EA6A09"/>
              </a:solidFill>
              <a:latin typeface="PT Sans Narrow"/>
              <a:ea typeface="PT Sans Narrow"/>
              <a:cs typeface="PT Sans Narrow"/>
              <a:sym typeface="PT Sans Narrow"/>
            </a:endParaRPr>
          </a:p>
        </p:txBody>
      </p:sp>
      <p:sp>
        <p:nvSpPr>
          <p:cNvPr id="4200" name="Google Shape;4200;p146"/>
          <p:cNvSpPr txBox="1"/>
          <p:nvPr/>
        </p:nvSpPr>
        <p:spPr>
          <a:xfrm>
            <a:off x="2701223" y="804323"/>
            <a:ext cx="4815600" cy="3540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PROJECT REFLECTIONS BY:</a:t>
            </a:r>
            <a:r>
              <a:rPr lang="en-US" sz="1100">
                <a:solidFill>
                  <a:schemeClr val="dk1"/>
                </a:solidFill>
                <a:latin typeface="PT Sans Narrow"/>
                <a:ea typeface="PT Sans Narrow"/>
                <a:cs typeface="PT Sans Narrow"/>
                <a:sym typeface="PT Sans Narrow"/>
              </a:rPr>
              <a:t> ____________________________________________</a:t>
            </a:r>
            <a:endParaRPr sz="1100">
              <a:solidFill>
                <a:schemeClr val="dk1"/>
              </a:solidFill>
              <a:latin typeface="PT Sans Narrow"/>
              <a:ea typeface="PT Sans Narrow"/>
              <a:cs typeface="PT Sans Narrow"/>
              <a:sym typeface="PT Sans Narrow"/>
            </a:endParaRPr>
          </a:p>
        </p:txBody>
      </p:sp>
      <p:sp>
        <p:nvSpPr>
          <p:cNvPr id="4201" name="Google Shape;4201;p146"/>
          <p:cNvSpPr txBox="1"/>
          <p:nvPr/>
        </p:nvSpPr>
        <p:spPr>
          <a:xfrm>
            <a:off x="2606259" y="1196178"/>
            <a:ext cx="5145900" cy="276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Use the prompts below to reflect on your design process. </a:t>
            </a:r>
            <a:endParaRPr sz="1200">
              <a:solidFill>
                <a:schemeClr val="dk1"/>
              </a:solidFill>
              <a:latin typeface="PT Sans Narrow"/>
              <a:ea typeface="PT Sans Narrow"/>
              <a:cs typeface="PT Sans Narrow"/>
              <a:sym typeface="PT Sans Narrow"/>
            </a:endParaRPr>
          </a:p>
        </p:txBody>
      </p:sp>
      <p:sp>
        <p:nvSpPr>
          <p:cNvPr id="4202" name="Google Shape;4202;p146"/>
          <p:cNvSpPr/>
          <p:nvPr/>
        </p:nvSpPr>
        <p:spPr>
          <a:xfrm>
            <a:off x="0" y="1787800"/>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3" name="Google Shape;4203;p146"/>
          <p:cNvSpPr txBox="1"/>
          <p:nvPr/>
        </p:nvSpPr>
        <p:spPr>
          <a:xfrm>
            <a:off x="457200" y="1787800"/>
            <a:ext cx="6761944"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WHAT?</a:t>
            </a:r>
            <a:endParaRPr b="1">
              <a:latin typeface="PT Sans Narrow"/>
              <a:ea typeface="PT Sans Narrow"/>
              <a:cs typeface="PT Sans Narrow"/>
              <a:sym typeface="PT Sans Narrow"/>
            </a:endParaRPr>
          </a:p>
        </p:txBody>
      </p:sp>
      <p:sp>
        <p:nvSpPr>
          <p:cNvPr id="4204" name="Google Shape;4204;p146"/>
          <p:cNvSpPr/>
          <p:nvPr/>
        </p:nvSpPr>
        <p:spPr>
          <a:xfrm>
            <a:off x="0" y="4493025"/>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5" name="Google Shape;4205;p146"/>
          <p:cNvSpPr txBox="1"/>
          <p:nvPr/>
        </p:nvSpPr>
        <p:spPr>
          <a:xfrm>
            <a:off x="457200" y="4493025"/>
            <a:ext cx="6761944"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SO WHAT?</a:t>
            </a:r>
            <a:endParaRPr b="1">
              <a:latin typeface="PT Sans Narrow"/>
              <a:ea typeface="PT Sans Narrow"/>
              <a:cs typeface="PT Sans Narrow"/>
              <a:sym typeface="PT Sans Narrow"/>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0" name="Shape 4210"/>
        <p:cNvGrpSpPr/>
        <p:nvPr/>
      </p:nvGrpSpPr>
      <p:grpSpPr>
        <a:xfrm>
          <a:off x="0" y="0"/>
          <a:ext cx="0" cy="0"/>
          <a:chOff x="0" y="0"/>
          <a:chExt cx="0" cy="0"/>
        </a:xfrm>
      </p:grpSpPr>
      <p:sp>
        <p:nvSpPr>
          <p:cNvPr id="4211" name="Google Shape;4211;p147"/>
          <p:cNvSpPr txBox="1"/>
          <p:nvPr/>
        </p:nvSpPr>
        <p:spPr>
          <a:xfrm>
            <a:off x="550325" y="3328600"/>
            <a:ext cx="3231300" cy="2762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celebratory mood in the space by inviting guests, playing music, hanging decorations, and/or providing snacks.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use a projector and screen to display projects.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Invite students to share their final projects and discuss their design processes with others. Optionally, make student progress visible by having design notebooks and prior projects available.</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reflect on all of their creative computing experiences by reviewing their design journals and responding to the reflection prompts in their design journals or in a group discussion.</a:t>
            </a:r>
            <a:endParaRPr>
              <a:latin typeface="PT Sans Narrow"/>
              <a:ea typeface="PT Sans Narrow"/>
              <a:cs typeface="PT Sans Narrow"/>
              <a:sym typeface="PT Sans Narrow"/>
            </a:endParaRPr>
          </a:p>
        </p:txBody>
      </p:sp>
      <p:sp>
        <p:nvSpPr>
          <p:cNvPr id="4212" name="Google Shape;4212;p147"/>
          <p:cNvSpPr txBox="1"/>
          <p:nvPr/>
        </p:nvSpPr>
        <p:spPr>
          <a:xfrm>
            <a:off x="457200"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4213" name="Google Shape;4213;p147"/>
          <p:cNvCxnSpPr/>
          <p:nvPr/>
        </p:nvCxnSpPr>
        <p:spPr>
          <a:xfrm flipH="1" rot="10800000">
            <a:off x="550334"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4214" name="Google Shape;4214;p147"/>
          <p:cNvSpPr txBox="1"/>
          <p:nvPr/>
        </p:nvSpPr>
        <p:spPr>
          <a:xfrm>
            <a:off x="1181206" y="605365"/>
            <a:ext cx="28158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SHOWCASE</a:t>
            </a:r>
            <a:endParaRPr b="1" sz="3200">
              <a:latin typeface="PT Sans Narrow"/>
              <a:ea typeface="PT Sans Narrow"/>
              <a:cs typeface="PT Sans Narrow"/>
              <a:sym typeface="PT Sans Narrow"/>
            </a:endParaRPr>
          </a:p>
        </p:txBody>
      </p:sp>
      <p:sp>
        <p:nvSpPr>
          <p:cNvPr id="4215" name="Google Shape;4215;p147"/>
          <p:cNvSpPr txBox="1"/>
          <p:nvPr/>
        </p:nvSpPr>
        <p:spPr>
          <a:xfrm>
            <a:off x="4214625" y="795405"/>
            <a:ext cx="2999848" cy="104644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share their final projects with others and reflect on their overall design process and computational creation experiences</a:t>
            </a:r>
            <a:endParaRPr sz="1200">
              <a:solidFill>
                <a:schemeClr val="dk1"/>
              </a:solidFill>
              <a:latin typeface="PT Sans Narrow"/>
              <a:ea typeface="PT Sans Narrow"/>
              <a:cs typeface="PT Sans Narrow"/>
              <a:sym typeface="PT Sans Narrow"/>
            </a:endParaRPr>
          </a:p>
        </p:txBody>
      </p:sp>
      <p:sp>
        <p:nvSpPr>
          <p:cNvPr id="4216" name="Google Shape;4216;p147"/>
          <p:cNvSpPr txBox="1"/>
          <p:nvPr/>
        </p:nvSpPr>
        <p:spPr>
          <a:xfrm>
            <a:off x="4104914" y="3328603"/>
            <a:ext cx="3117152" cy="27699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projector and screen for presentations (optional)</a:t>
            </a:r>
            <a:endParaRPr sz="1200">
              <a:solidFill>
                <a:schemeClr val="dk1"/>
              </a:solidFill>
              <a:latin typeface="PT Sans Narrow"/>
              <a:ea typeface="PT Sans Narrow"/>
              <a:cs typeface="PT Sans Narrow"/>
              <a:sym typeface="PT Sans Narrow"/>
            </a:endParaRPr>
          </a:p>
        </p:txBody>
      </p:sp>
      <p:sp>
        <p:nvSpPr>
          <p:cNvPr id="4217" name="Google Shape;4217;p147"/>
          <p:cNvSpPr txBox="1"/>
          <p:nvPr/>
        </p:nvSpPr>
        <p:spPr>
          <a:xfrm>
            <a:off x="4007796"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4218" name="Google Shape;4218;p147"/>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sp>
        <p:nvSpPr>
          <p:cNvPr id="4219" name="Google Shape;4219;p147"/>
          <p:cNvSpPr txBox="1"/>
          <p:nvPr/>
        </p:nvSpPr>
        <p:spPr>
          <a:xfrm>
            <a:off x="4104914" y="4217605"/>
            <a:ext cx="3117152" cy="120032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Look through your design notebook. What types of notes did you take?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Which notes were most helpful?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has been your favorite Scratch project to work on so far? Why is it your favorite?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you want to create next?</a:t>
            </a:r>
            <a:endParaRPr sz="1200">
              <a:solidFill>
                <a:schemeClr val="dk1"/>
              </a:solidFill>
              <a:latin typeface="PT Sans Narrow"/>
              <a:ea typeface="PT Sans Narrow"/>
              <a:cs typeface="PT Sans Narrow"/>
              <a:sym typeface="PT Sans Narrow"/>
            </a:endParaRPr>
          </a:p>
        </p:txBody>
      </p:sp>
      <p:sp>
        <p:nvSpPr>
          <p:cNvPr id="4220" name="Google Shape;4220;p147"/>
          <p:cNvSpPr txBox="1"/>
          <p:nvPr/>
        </p:nvSpPr>
        <p:spPr>
          <a:xfrm>
            <a:off x="4007796" y="3721778"/>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4221" name="Google Shape;4221;p147"/>
          <p:cNvCxnSpPr/>
          <p:nvPr/>
        </p:nvCxnSpPr>
        <p:spPr>
          <a:xfrm flipH="1" rot="10800000">
            <a:off x="4104914" y="4052627"/>
            <a:ext cx="3117152" cy="8523"/>
          </a:xfrm>
          <a:prstGeom prst="straightConnector1">
            <a:avLst/>
          </a:prstGeom>
          <a:noFill/>
          <a:ln cap="flat" cmpd="sng" w="9525">
            <a:solidFill>
              <a:schemeClr val="dk1"/>
            </a:solidFill>
            <a:prstDash val="solid"/>
            <a:round/>
            <a:headEnd len="sm" w="sm" type="none"/>
            <a:tailEnd len="sm" w="sm" type="none"/>
          </a:ln>
        </p:spPr>
      </p:cxnSp>
      <p:sp>
        <p:nvSpPr>
          <p:cNvPr id="4222" name="Google Shape;4222;p147"/>
          <p:cNvSpPr txBox="1"/>
          <p:nvPr/>
        </p:nvSpPr>
        <p:spPr>
          <a:xfrm>
            <a:off x="4104914" y="6030480"/>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each team or individual have the opportunity to share their work and be celebrated?</a:t>
            </a:r>
            <a:endParaRPr sz="1200">
              <a:solidFill>
                <a:schemeClr val="dk1"/>
              </a:solidFill>
              <a:latin typeface="PT Sans Narrow"/>
              <a:ea typeface="PT Sans Narrow"/>
              <a:cs typeface="PT Sans Narrow"/>
              <a:sym typeface="PT Sans Narrow"/>
            </a:endParaRPr>
          </a:p>
        </p:txBody>
      </p:sp>
      <p:sp>
        <p:nvSpPr>
          <p:cNvPr id="4223" name="Google Shape;4223;p147"/>
          <p:cNvSpPr txBox="1"/>
          <p:nvPr/>
        </p:nvSpPr>
        <p:spPr>
          <a:xfrm>
            <a:off x="4007796" y="553465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4224" name="Google Shape;4224;p147"/>
          <p:cNvCxnSpPr/>
          <p:nvPr/>
        </p:nvCxnSpPr>
        <p:spPr>
          <a:xfrm flipH="1" rot="10800000">
            <a:off x="4104914" y="5865502"/>
            <a:ext cx="3117152" cy="8523"/>
          </a:xfrm>
          <a:prstGeom prst="straightConnector1">
            <a:avLst/>
          </a:prstGeom>
          <a:noFill/>
          <a:ln cap="flat" cmpd="sng" w="9525">
            <a:solidFill>
              <a:schemeClr val="dk1"/>
            </a:solidFill>
            <a:prstDash val="solid"/>
            <a:round/>
            <a:headEnd len="sm" w="sm" type="none"/>
            <a:tailEnd len="sm" w="sm" type="none"/>
          </a:ln>
        </p:spPr>
      </p:cxnSp>
      <p:sp>
        <p:nvSpPr>
          <p:cNvPr id="4225" name="Google Shape;4225;p147"/>
          <p:cNvSpPr txBox="1"/>
          <p:nvPr/>
        </p:nvSpPr>
        <p:spPr>
          <a:xfrm>
            <a:off x="3012573" y="14083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45–60 MINUTES</a:t>
            </a:r>
            <a:endParaRPr>
              <a:latin typeface="PT Sans Narrow"/>
              <a:ea typeface="PT Sans Narrow"/>
              <a:cs typeface="PT Sans Narrow"/>
              <a:sym typeface="PT Sans Narrow"/>
            </a:endParaRPr>
          </a:p>
        </p:txBody>
      </p:sp>
      <p:pic>
        <p:nvPicPr>
          <p:cNvPr descr="clock1.png" id="4226" name="Google Shape;4226;p147"/>
          <p:cNvPicPr preferRelativeResize="0"/>
          <p:nvPr/>
        </p:nvPicPr>
        <p:blipFill rotWithShape="1">
          <a:blip r:embed="rId3">
            <a:alphaModFix/>
          </a:blip>
          <a:srcRect b="0" l="0" r="0" t="17500"/>
          <a:stretch/>
        </p:blipFill>
        <p:spPr>
          <a:xfrm>
            <a:off x="2755563" y="1524259"/>
            <a:ext cx="324676" cy="267856"/>
          </a:xfrm>
          <a:prstGeom prst="rect">
            <a:avLst/>
          </a:prstGeom>
          <a:noFill/>
          <a:ln>
            <a:noFill/>
          </a:ln>
        </p:spPr>
      </p:pic>
      <p:sp>
        <p:nvSpPr>
          <p:cNvPr id="4227" name="Google Shape;4227;p147"/>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4228" name="Google Shape;4228;p147"/>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4229" name="Google Shape;4229;p147"/>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cxnSp>
        <p:nvCxnSpPr>
          <p:cNvPr id="4230" name="Google Shape;4230;p147"/>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4231" name="Google Shape;4231;p147"/>
          <p:cNvSpPr txBox="1"/>
          <p:nvPr/>
        </p:nvSpPr>
        <p:spPr>
          <a:xfrm>
            <a:off x="551129" y="8142739"/>
            <a:ext cx="3231204"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Sharing can take place in a variety of ways: individuals presenting to the entire group, concurrent subsets of students presenting, live demos, accessing projects from the web, etc.</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 portfolios, design journals, final project feedback handouts, and final project reflection handouts are a few (of many different possible) types of artifacts that may be collected for assessment purposes. (See Appendix.)</a:t>
            </a:r>
            <a:endParaRPr sz="1200">
              <a:solidFill>
                <a:schemeClr val="dk1"/>
              </a:solidFill>
              <a:latin typeface="PT Sans Narrow"/>
              <a:ea typeface="PT Sans Narrow"/>
              <a:cs typeface="PT Sans Narrow"/>
              <a:sym typeface="PT Sans Narrow"/>
            </a:endParaRPr>
          </a:p>
        </p:txBody>
      </p:sp>
      <p:sp>
        <p:nvSpPr>
          <p:cNvPr id="4232" name="Google Shape;4232;p14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130</a:t>
            </a:r>
            <a:endParaRPr b="0" i="0" sz="1200">
              <a:solidFill>
                <a:srgbClr val="888888"/>
              </a:solidFill>
              <a:latin typeface="Carme"/>
              <a:ea typeface="Carme"/>
              <a:cs typeface="Carme"/>
              <a:sym typeface="Carme"/>
            </a:endParaRPr>
          </a:p>
        </p:txBody>
      </p:sp>
      <p:sp>
        <p:nvSpPr>
          <p:cNvPr id="4233" name="Google Shape;4233;p147"/>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pic>
        <p:nvPicPr>
          <p:cNvPr descr="Unit6activity.png" id="4234" name="Google Shape;4234;p147"/>
          <p:cNvPicPr preferRelativeResize="0"/>
          <p:nvPr/>
        </p:nvPicPr>
        <p:blipFill rotWithShape="1">
          <a:blip r:embed="rId4">
            <a:alphaModFix/>
          </a:blip>
          <a:srcRect b="0" l="0" r="0" t="0"/>
          <a:stretch/>
        </p:blipFill>
        <p:spPr>
          <a:xfrm>
            <a:off x="550334" y="0"/>
            <a:ext cx="493616" cy="2791875"/>
          </a:xfrm>
          <a:prstGeom prst="rect">
            <a:avLst/>
          </a:prstGeom>
          <a:noFill/>
          <a:ln>
            <a:noFill/>
          </a:ln>
        </p:spPr>
      </p:pic>
      <p:sp>
        <p:nvSpPr>
          <p:cNvPr id="4235" name="Google Shape;4235;p147"/>
          <p:cNvSpPr txBox="1"/>
          <p:nvPr/>
        </p:nvSpPr>
        <p:spPr>
          <a:xfrm rot="5400000">
            <a:off x="-422575" y="986251"/>
            <a:ext cx="2434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300">
                <a:solidFill>
                  <a:schemeClr val="lt1"/>
                </a:solidFill>
                <a:latin typeface="PT Sans Narrow"/>
                <a:ea typeface="PT Sans Narrow"/>
                <a:cs typeface="PT Sans Narrow"/>
                <a:sym typeface="PT Sans Narrow"/>
              </a:rPr>
              <a:t> UNIT 6  ACTIVITY</a:t>
            </a:r>
            <a:endParaRPr b="1" sz="2300">
              <a:solidFill>
                <a:schemeClr val="lt1"/>
              </a:solidFill>
              <a:latin typeface="PT Sans Narrow"/>
              <a:ea typeface="PT Sans Narrow"/>
              <a:cs typeface="PT Sans Narrow"/>
              <a:sym typeface="PT Sans Narrow"/>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0" name="Shape 4240"/>
        <p:cNvGrpSpPr/>
        <p:nvPr/>
      </p:nvGrpSpPr>
      <p:grpSpPr>
        <a:xfrm>
          <a:off x="0" y="0"/>
          <a:ext cx="0" cy="0"/>
          <a:chOff x="0" y="0"/>
          <a:chExt cx="0" cy="0"/>
        </a:xfrm>
      </p:grpSpPr>
      <p:pic>
        <p:nvPicPr>
          <p:cNvPr descr="Unit6showcase.png" id="4241" name="Google Shape;4241;p148"/>
          <p:cNvPicPr preferRelativeResize="0"/>
          <p:nvPr/>
        </p:nvPicPr>
        <p:blipFill rotWithShape="1">
          <a:blip r:embed="rId3">
            <a:alphaModFix/>
          </a:blip>
          <a:srcRect b="0" l="0" r="0" t="0"/>
          <a:stretch/>
        </p:blipFill>
        <p:spPr>
          <a:xfrm>
            <a:off x="0" y="0"/>
            <a:ext cx="7820024" cy="10045827"/>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5" name="Shape 4245"/>
        <p:cNvGrpSpPr/>
        <p:nvPr/>
      </p:nvGrpSpPr>
      <p:grpSpPr>
        <a:xfrm>
          <a:off x="0" y="0"/>
          <a:ext cx="0" cy="0"/>
          <a:chOff x="0" y="0"/>
          <a:chExt cx="0" cy="0"/>
        </a:xfrm>
      </p:grpSpPr>
      <p:sp>
        <p:nvSpPr>
          <p:cNvPr id="4246" name="Google Shape;4246;p14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132</a:t>
            </a:r>
            <a:endParaRPr b="0" i="0" sz="1200">
              <a:solidFill>
                <a:srgbClr val="888888"/>
              </a:solidFill>
              <a:latin typeface="Carme"/>
              <a:ea typeface="Carme"/>
              <a:cs typeface="Carme"/>
              <a:sym typeface="Carme"/>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1" name="Shape 4251"/>
        <p:cNvGrpSpPr/>
        <p:nvPr/>
      </p:nvGrpSpPr>
      <p:grpSpPr>
        <a:xfrm>
          <a:off x="0" y="0"/>
          <a:ext cx="0" cy="0"/>
          <a:chOff x="0" y="0"/>
          <a:chExt cx="0" cy="0"/>
        </a:xfrm>
      </p:grpSpPr>
      <p:sp>
        <p:nvSpPr>
          <p:cNvPr id="4252" name="Google Shape;4252;p150"/>
          <p:cNvSpPr/>
          <p:nvPr/>
        </p:nvSpPr>
        <p:spPr>
          <a:xfrm>
            <a:off x="634593" y="8510599"/>
            <a:ext cx="38100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arme"/>
                <a:ea typeface="Carme"/>
                <a:cs typeface="Carme"/>
                <a:sym typeface="Carme"/>
              </a:rPr>
              <a:t>0</a:t>
            </a:r>
            <a:endParaRPr sz="4400">
              <a:solidFill>
                <a:schemeClr val="lt1"/>
              </a:solidFill>
              <a:latin typeface="Carme"/>
              <a:ea typeface="Carme"/>
              <a:cs typeface="Carme"/>
              <a:sym typeface="Carme"/>
            </a:endParaRPr>
          </a:p>
        </p:txBody>
      </p:sp>
      <p:sp>
        <p:nvSpPr>
          <p:cNvPr id="4253" name="Google Shape;4253;p150"/>
          <p:cNvSpPr txBox="1"/>
          <p:nvPr/>
        </p:nvSpPr>
        <p:spPr>
          <a:xfrm>
            <a:off x="457199" y="464006"/>
            <a:ext cx="4555067" cy="9079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APPENDIX</a:t>
            </a:r>
            <a:endParaRPr b="1" sz="5300">
              <a:solidFill>
                <a:schemeClr val="dk1"/>
              </a:solidFill>
              <a:latin typeface="PT Sans Narrow"/>
              <a:ea typeface="PT Sans Narrow"/>
              <a:cs typeface="PT Sans Narrow"/>
              <a:sym typeface="PT Sans Narrow"/>
            </a:endParaRPr>
          </a:p>
        </p:txBody>
      </p:sp>
      <p:pic>
        <p:nvPicPr>
          <p:cNvPr descr="scratchcat.pdf" id="4254" name="Google Shape;4254;p150"/>
          <p:cNvPicPr preferRelativeResize="0"/>
          <p:nvPr/>
        </p:nvPicPr>
        <p:blipFill rotWithShape="1">
          <a:blip r:embed="rId3">
            <a:alphaModFix/>
          </a:blip>
          <a:srcRect b="14930" l="22615" r="7388" t="-523"/>
          <a:stretch/>
        </p:blipFill>
        <p:spPr>
          <a:xfrm flipH="1">
            <a:off x="1695549" y="194369"/>
            <a:ext cx="6453013" cy="10187000"/>
          </a:xfrm>
          <a:prstGeom prst="rect">
            <a:avLst/>
          </a:prstGeom>
          <a:noFill/>
          <a:ln>
            <a:noFill/>
          </a:ln>
        </p:spPr>
      </p:pic>
      <p:sp>
        <p:nvSpPr>
          <p:cNvPr id="4255" name="Google Shape;4255;p150"/>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chemeClr val="lt1"/>
                </a:solidFill>
                <a:latin typeface="Carme"/>
                <a:ea typeface="Carme"/>
                <a:cs typeface="Carme"/>
                <a:sym typeface="Carme"/>
              </a:rPr>
              <a:t>133</a:t>
            </a:r>
            <a:endParaRPr b="0" i="0" sz="1200">
              <a:solidFill>
                <a:schemeClr val="lt1"/>
              </a:solidFill>
              <a:latin typeface="Carme"/>
              <a:ea typeface="Carme"/>
              <a:cs typeface="Carme"/>
              <a:sym typeface="Carme"/>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9" name="Shape 4259"/>
        <p:cNvGrpSpPr/>
        <p:nvPr/>
      </p:nvGrpSpPr>
      <p:grpSpPr>
        <a:xfrm>
          <a:off x="0" y="0"/>
          <a:ext cx="0" cy="0"/>
          <a:chOff x="0" y="0"/>
          <a:chExt cx="0" cy="0"/>
        </a:xfrm>
      </p:grpSpPr>
      <p:sp>
        <p:nvSpPr>
          <p:cNvPr id="4260" name="Google Shape;4260;p15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134</a:t>
            </a:r>
            <a:endParaRPr b="0" i="0" sz="1200">
              <a:solidFill>
                <a:srgbClr val="888888"/>
              </a:solidFill>
              <a:latin typeface="Carme"/>
              <a:ea typeface="Carme"/>
              <a:cs typeface="Carme"/>
              <a:sym typeface="Carm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6"/>
          <p:cNvSpPr txBox="1"/>
          <p:nvPr/>
        </p:nvSpPr>
        <p:spPr>
          <a:xfrm>
            <a:off x="4060679" y="1621971"/>
            <a:ext cx="3273900" cy="289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Ready to get started? This unit is designed for those who are completely new to Scratch. From exploring inspiring projects, to creating a Scratch account, to having an initial experience playing with the Scratch project editor, each activity is designed to guide you and your students through the process of getting started with Scratch.</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7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each unit, we offer a selection of activities – but we encourage you to tinker with the choice and order of the activities. Different contexts and audiences will invite different experiences. Choose your own adventure by mixing and matching the activities in ways that are most compelling for you and the learners you support.</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7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Not sure where to start? For more support, check out the suggested path through the activities provided below.</a:t>
            </a:r>
            <a:endParaRPr>
              <a:latin typeface="PT Sans Narrow"/>
              <a:ea typeface="PT Sans Narrow"/>
              <a:cs typeface="PT Sans Narrow"/>
              <a:sym typeface="PT Sans Narrow"/>
            </a:endParaRPr>
          </a:p>
        </p:txBody>
      </p:sp>
      <p:grpSp>
        <p:nvGrpSpPr>
          <p:cNvPr id="375" name="Google Shape;375;p26"/>
          <p:cNvGrpSpPr/>
          <p:nvPr/>
        </p:nvGrpSpPr>
        <p:grpSpPr>
          <a:xfrm>
            <a:off x="995896" y="6309175"/>
            <a:ext cx="5891455" cy="409429"/>
            <a:chOff x="995896" y="6309176"/>
            <a:chExt cx="5891455" cy="409429"/>
          </a:xfrm>
        </p:grpSpPr>
        <p:grpSp>
          <p:nvGrpSpPr>
            <p:cNvPr id="376" name="Google Shape;376;p26"/>
            <p:cNvGrpSpPr/>
            <p:nvPr/>
          </p:nvGrpSpPr>
          <p:grpSpPr>
            <a:xfrm>
              <a:off x="995896" y="6433789"/>
              <a:ext cx="5891455" cy="284816"/>
              <a:chOff x="995896" y="6433789"/>
              <a:chExt cx="5891455" cy="284816"/>
            </a:xfrm>
          </p:grpSpPr>
          <p:grpSp>
            <p:nvGrpSpPr>
              <p:cNvPr id="377" name="Google Shape;377;p26"/>
              <p:cNvGrpSpPr/>
              <p:nvPr/>
            </p:nvGrpSpPr>
            <p:grpSpPr>
              <a:xfrm>
                <a:off x="995896" y="6433874"/>
                <a:ext cx="3538731" cy="284730"/>
                <a:chOff x="995896" y="6433874"/>
                <a:chExt cx="3538731" cy="284730"/>
              </a:xfrm>
            </p:grpSpPr>
            <p:cxnSp>
              <p:nvCxnSpPr>
                <p:cNvPr id="378" name="Google Shape;378;p26"/>
                <p:cNvCxnSpPr/>
                <p:nvPr/>
              </p:nvCxnSpPr>
              <p:spPr>
                <a:xfrm rot="10800000">
                  <a:off x="3356067" y="6433874"/>
                  <a:ext cx="0" cy="282600"/>
                </a:xfrm>
                <a:prstGeom prst="straightConnector1">
                  <a:avLst/>
                </a:prstGeom>
                <a:noFill/>
                <a:ln cap="flat" cmpd="sng" w="12700">
                  <a:solidFill>
                    <a:schemeClr val="dk1"/>
                  </a:solidFill>
                  <a:prstDash val="solid"/>
                  <a:round/>
                  <a:headEnd len="med" w="med" type="triangle"/>
                  <a:tailEnd len="sm" w="sm" type="none"/>
                </a:ln>
              </p:spPr>
            </p:cxnSp>
            <p:cxnSp>
              <p:nvCxnSpPr>
                <p:cNvPr id="379" name="Google Shape;379;p26"/>
                <p:cNvCxnSpPr/>
                <p:nvPr/>
              </p:nvCxnSpPr>
              <p:spPr>
                <a:xfrm rot="10800000">
                  <a:off x="4534627" y="6433874"/>
                  <a:ext cx="0" cy="282600"/>
                </a:xfrm>
                <a:prstGeom prst="straightConnector1">
                  <a:avLst/>
                </a:prstGeom>
                <a:noFill/>
                <a:ln cap="flat" cmpd="sng" w="12700">
                  <a:solidFill>
                    <a:schemeClr val="dk1"/>
                  </a:solidFill>
                  <a:prstDash val="solid"/>
                  <a:round/>
                  <a:headEnd len="med" w="med" type="triangle"/>
                  <a:tailEnd len="sm" w="sm" type="none"/>
                </a:ln>
              </p:spPr>
            </p:cxnSp>
            <p:cxnSp>
              <p:nvCxnSpPr>
                <p:cNvPr id="380" name="Google Shape;380;p26"/>
                <p:cNvCxnSpPr/>
                <p:nvPr/>
              </p:nvCxnSpPr>
              <p:spPr>
                <a:xfrm rot="10800000">
                  <a:off x="995896" y="6433905"/>
                  <a:ext cx="0" cy="284700"/>
                </a:xfrm>
                <a:prstGeom prst="straightConnector1">
                  <a:avLst/>
                </a:prstGeom>
                <a:noFill/>
                <a:ln cap="flat" cmpd="sng" w="12700">
                  <a:solidFill>
                    <a:schemeClr val="dk1"/>
                  </a:solidFill>
                  <a:prstDash val="solid"/>
                  <a:round/>
                  <a:headEnd len="med" w="med" type="triangle"/>
                  <a:tailEnd len="sm" w="sm" type="none"/>
                </a:ln>
              </p:spPr>
            </p:cxnSp>
          </p:grpSp>
          <p:grpSp>
            <p:nvGrpSpPr>
              <p:cNvPr id="381" name="Google Shape;381;p26"/>
              <p:cNvGrpSpPr/>
              <p:nvPr/>
            </p:nvGrpSpPr>
            <p:grpSpPr>
              <a:xfrm>
                <a:off x="4530851" y="6433789"/>
                <a:ext cx="2356500" cy="281100"/>
                <a:chOff x="2320302" y="7146621"/>
                <a:chExt cx="2356500" cy="281100"/>
              </a:xfrm>
            </p:grpSpPr>
            <p:cxnSp>
              <p:nvCxnSpPr>
                <p:cNvPr id="382" name="Google Shape;382;p26"/>
                <p:cNvCxnSpPr/>
                <p:nvPr/>
              </p:nvCxnSpPr>
              <p:spPr>
                <a:xfrm rot="10800000">
                  <a:off x="4672836" y="7146621"/>
                  <a:ext cx="3900" cy="281100"/>
                </a:xfrm>
                <a:prstGeom prst="straightConnector1">
                  <a:avLst/>
                </a:prstGeom>
                <a:noFill/>
                <a:ln cap="flat" cmpd="sng" w="12700">
                  <a:solidFill>
                    <a:schemeClr val="dk1"/>
                  </a:solidFill>
                  <a:prstDash val="solid"/>
                  <a:round/>
                  <a:headEnd len="med" w="med" type="triangle"/>
                  <a:tailEnd len="sm" w="sm" type="none"/>
                </a:ln>
              </p:spPr>
            </p:cxnSp>
            <p:cxnSp>
              <p:nvCxnSpPr>
                <p:cNvPr id="383" name="Google Shape;383;p26"/>
                <p:cNvCxnSpPr/>
                <p:nvPr/>
              </p:nvCxnSpPr>
              <p:spPr>
                <a:xfrm>
                  <a:off x="2320302" y="7154071"/>
                  <a:ext cx="2356500" cy="0"/>
                </a:xfrm>
                <a:prstGeom prst="straightConnector1">
                  <a:avLst/>
                </a:prstGeom>
                <a:noFill/>
                <a:ln cap="flat" cmpd="sng" w="12700">
                  <a:solidFill>
                    <a:schemeClr val="dk1"/>
                  </a:solidFill>
                  <a:prstDash val="solid"/>
                  <a:round/>
                  <a:headEnd len="sm" w="sm" type="none"/>
                  <a:tailEnd len="sm" w="sm" type="none"/>
                </a:ln>
              </p:spPr>
            </p:cxnSp>
          </p:grpSp>
        </p:grpSp>
        <p:grpSp>
          <p:nvGrpSpPr>
            <p:cNvPr id="384" name="Google Shape;384;p26"/>
            <p:cNvGrpSpPr/>
            <p:nvPr/>
          </p:nvGrpSpPr>
          <p:grpSpPr>
            <a:xfrm>
              <a:off x="995896" y="6309176"/>
              <a:ext cx="5131830" cy="258900"/>
              <a:chOff x="995896" y="6309176"/>
              <a:chExt cx="5131830" cy="258900"/>
            </a:xfrm>
          </p:grpSpPr>
          <p:grpSp>
            <p:nvGrpSpPr>
              <p:cNvPr id="385" name="Google Shape;385;p26"/>
              <p:cNvGrpSpPr/>
              <p:nvPr/>
            </p:nvGrpSpPr>
            <p:grpSpPr>
              <a:xfrm>
                <a:off x="995896" y="6309176"/>
                <a:ext cx="2360100" cy="253800"/>
                <a:chOff x="4523431" y="6279484"/>
                <a:chExt cx="2360100" cy="253800"/>
              </a:xfrm>
            </p:grpSpPr>
            <p:cxnSp>
              <p:nvCxnSpPr>
                <p:cNvPr id="386" name="Google Shape;386;p26"/>
                <p:cNvCxnSpPr/>
                <p:nvPr/>
              </p:nvCxnSpPr>
              <p:spPr>
                <a:xfrm>
                  <a:off x="4523431" y="6410615"/>
                  <a:ext cx="2360100" cy="0"/>
                </a:xfrm>
                <a:prstGeom prst="straightConnector1">
                  <a:avLst/>
                </a:prstGeom>
                <a:noFill/>
                <a:ln cap="flat" cmpd="sng" w="12700">
                  <a:solidFill>
                    <a:schemeClr val="dk1"/>
                  </a:solidFill>
                  <a:prstDash val="solid"/>
                  <a:round/>
                  <a:headEnd len="sm" w="sm" type="none"/>
                  <a:tailEnd len="sm" w="sm" type="none"/>
                </a:ln>
              </p:spPr>
            </p:cxnSp>
            <p:sp>
              <p:nvSpPr>
                <p:cNvPr id="387" name="Google Shape;387;p26"/>
                <p:cNvSpPr/>
                <p:nvPr/>
              </p:nvSpPr>
              <p:spPr>
                <a:xfrm>
                  <a:off x="5341373" y="6279484"/>
                  <a:ext cx="730200" cy="253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1</a:t>
                  </a:r>
                  <a:endParaRPr b="1" sz="1050">
                    <a:solidFill>
                      <a:schemeClr val="dk1"/>
                    </a:solidFill>
                    <a:latin typeface="PT Sans Narrow"/>
                    <a:ea typeface="PT Sans Narrow"/>
                    <a:cs typeface="PT Sans Narrow"/>
                    <a:sym typeface="PT Sans Narrow"/>
                  </a:endParaRPr>
                </a:p>
              </p:txBody>
            </p:sp>
          </p:grpSp>
          <p:sp>
            <p:nvSpPr>
              <p:cNvPr id="388" name="Google Shape;388;p26"/>
              <p:cNvSpPr/>
              <p:nvPr/>
            </p:nvSpPr>
            <p:spPr>
              <a:xfrm>
                <a:off x="5281725" y="6314276"/>
                <a:ext cx="846000" cy="253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2</a:t>
                </a:r>
                <a:endParaRPr b="1" sz="1050">
                  <a:solidFill>
                    <a:schemeClr val="dk1"/>
                  </a:solidFill>
                  <a:latin typeface="PT Sans Narrow"/>
                  <a:ea typeface="PT Sans Narrow"/>
                  <a:cs typeface="PT Sans Narrow"/>
                  <a:sym typeface="PT Sans Narrow"/>
                </a:endParaRPr>
              </a:p>
            </p:txBody>
          </p:sp>
        </p:grpSp>
      </p:grpSp>
      <p:grpSp>
        <p:nvGrpSpPr>
          <p:cNvPr id="389" name="Google Shape;389;p26"/>
          <p:cNvGrpSpPr/>
          <p:nvPr/>
        </p:nvGrpSpPr>
        <p:grpSpPr>
          <a:xfrm>
            <a:off x="378716" y="6589526"/>
            <a:ext cx="7119562" cy="2485711"/>
            <a:chOff x="378716" y="7124699"/>
            <a:chExt cx="7119562" cy="2485711"/>
          </a:xfrm>
        </p:grpSpPr>
        <p:grpSp>
          <p:nvGrpSpPr>
            <p:cNvPr id="390" name="Google Shape;390;p26"/>
            <p:cNvGrpSpPr/>
            <p:nvPr/>
          </p:nvGrpSpPr>
          <p:grpSpPr>
            <a:xfrm>
              <a:off x="378716" y="7127560"/>
              <a:ext cx="5942023" cy="2482850"/>
              <a:chOff x="378716" y="6665994"/>
              <a:chExt cx="5942023" cy="2482850"/>
            </a:xfrm>
          </p:grpSpPr>
          <p:grpSp>
            <p:nvGrpSpPr>
              <p:cNvPr id="391" name="Google Shape;391;p26"/>
              <p:cNvGrpSpPr/>
              <p:nvPr/>
            </p:nvGrpSpPr>
            <p:grpSpPr>
              <a:xfrm>
                <a:off x="378716" y="6665995"/>
                <a:ext cx="1240920" cy="2175048"/>
                <a:chOff x="361327" y="6645805"/>
                <a:chExt cx="1378800" cy="2416720"/>
              </a:xfrm>
            </p:grpSpPr>
            <p:sp>
              <p:nvSpPr>
                <p:cNvPr id="392" name="Google Shape;392;p26"/>
                <p:cNvSpPr/>
                <p:nvPr/>
              </p:nvSpPr>
              <p:spPr>
                <a:xfrm>
                  <a:off x="535217" y="8104925"/>
                  <a:ext cx="1030800" cy="95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Watch the Scratch overview video and imagine what’s possible with Scratch.</a:t>
                  </a:r>
                  <a:endParaRPr sz="1000">
                    <a:solidFill>
                      <a:schemeClr val="dk1"/>
                    </a:solidFill>
                    <a:latin typeface="PT Sans Narrow"/>
                    <a:ea typeface="PT Sans Narrow"/>
                    <a:cs typeface="PT Sans Narrow"/>
                    <a:sym typeface="PT Sans Narrow"/>
                  </a:endParaRPr>
                </a:p>
              </p:txBody>
            </p:sp>
            <p:grpSp>
              <p:nvGrpSpPr>
                <p:cNvPr id="393" name="Google Shape;393;p26"/>
                <p:cNvGrpSpPr/>
                <p:nvPr/>
              </p:nvGrpSpPr>
              <p:grpSpPr>
                <a:xfrm>
                  <a:off x="361327" y="6645805"/>
                  <a:ext cx="1378800" cy="1378800"/>
                  <a:chOff x="361327" y="6645805"/>
                  <a:chExt cx="1378800" cy="1378800"/>
                </a:xfrm>
              </p:grpSpPr>
              <p:sp>
                <p:nvSpPr>
                  <p:cNvPr id="394" name="Google Shape;394;p26"/>
                  <p:cNvSpPr/>
                  <p:nvPr/>
                </p:nvSpPr>
                <p:spPr>
                  <a:xfrm rot="8076065">
                    <a:off x="563236" y="6847714"/>
                    <a:ext cx="974982" cy="974982"/>
                  </a:xfrm>
                  <a:prstGeom prst="teardrop">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26"/>
                  <p:cNvSpPr txBox="1"/>
                  <p:nvPr/>
                </p:nvSpPr>
                <p:spPr>
                  <a:xfrm>
                    <a:off x="535218" y="7112421"/>
                    <a:ext cx="10308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chemeClr val="lt1"/>
                        </a:solidFill>
                        <a:latin typeface="PT Sans Narrow"/>
                        <a:ea typeface="PT Sans Narrow"/>
                        <a:cs typeface="PT Sans Narrow"/>
                        <a:sym typeface="PT Sans Narrow"/>
                      </a:rPr>
                      <a:t>INTRODUCING SCRATCH</a:t>
                    </a:r>
                    <a:endParaRPr b="1" sz="1100">
                      <a:latin typeface="PT Sans Narrow"/>
                      <a:ea typeface="PT Sans Narrow"/>
                      <a:cs typeface="PT Sans Narrow"/>
                      <a:sym typeface="PT Sans Narrow"/>
                    </a:endParaRPr>
                  </a:p>
                </p:txBody>
              </p:sp>
            </p:grpSp>
          </p:grpSp>
          <p:grpSp>
            <p:nvGrpSpPr>
              <p:cNvPr id="396" name="Google Shape;396;p26"/>
              <p:cNvGrpSpPr/>
              <p:nvPr/>
            </p:nvGrpSpPr>
            <p:grpSpPr>
              <a:xfrm>
                <a:off x="1555484" y="6665994"/>
                <a:ext cx="1240920" cy="2021149"/>
                <a:chOff x="1603229" y="6645804"/>
                <a:chExt cx="1378800" cy="2245721"/>
              </a:xfrm>
            </p:grpSpPr>
            <p:sp>
              <p:nvSpPr>
                <p:cNvPr id="397" name="Google Shape;397;p26"/>
                <p:cNvSpPr/>
                <p:nvPr/>
              </p:nvSpPr>
              <p:spPr>
                <a:xfrm>
                  <a:off x="1777121" y="8104925"/>
                  <a:ext cx="10308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Set up a Scratch account to save and share your projects.</a:t>
                  </a:r>
                  <a:endParaRPr>
                    <a:latin typeface="PT Sans Narrow"/>
                    <a:ea typeface="PT Sans Narrow"/>
                    <a:cs typeface="PT Sans Narrow"/>
                    <a:sym typeface="PT Sans Narrow"/>
                  </a:endParaRPr>
                </a:p>
              </p:txBody>
            </p:sp>
            <p:grpSp>
              <p:nvGrpSpPr>
                <p:cNvPr id="398" name="Google Shape;398;p26"/>
                <p:cNvGrpSpPr/>
                <p:nvPr/>
              </p:nvGrpSpPr>
              <p:grpSpPr>
                <a:xfrm>
                  <a:off x="1603229" y="6645804"/>
                  <a:ext cx="1378800" cy="1378800"/>
                  <a:chOff x="1603229" y="6645804"/>
                  <a:chExt cx="1378800" cy="1378800"/>
                </a:xfrm>
              </p:grpSpPr>
              <p:sp>
                <p:nvSpPr>
                  <p:cNvPr id="399" name="Google Shape;399;p26"/>
                  <p:cNvSpPr/>
                  <p:nvPr/>
                </p:nvSpPr>
                <p:spPr>
                  <a:xfrm rot="8076065">
                    <a:off x="1805138" y="6847713"/>
                    <a:ext cx="974982" cy="974982"/>
                  </a:xfrm>
                  <a:prstGeom prst="teardrop">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26"/>
                  <p:cNvSpPr txBox="1"/>
                  <p:nvPr/>
                </p:nvSpPr>
                <p:spPr>
                  <a:xfrm>
                    <a:off x="1777121" y="7112436"/>
                    <a:ext cx="1030800" cy="51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SCRATCH ACCOUNT</a:t>
                    </a:r>
                    <a:endParaRPr b="1" sz="1100">
                      <a:latin typeface="PT Sans Narrow"/>
                      <a:ea typeface="PT Sans Narrow"/>
                      <a:cs typeface="PT Sans Narrow"/>
                      <a:sym typeface="PT Sans Narrow"/>
                    </a:endParaRPr>
                  </a:p>
                </p:txBody>
              </p:sp>
            </p:grpSp>
          </p:grpSp>
          <p:grpSp>
            <p:nvGrpSpPr>
              <p:cNvPr id="401" name="Google Shape;401;p26"/>
              <p:cNvGrpSpPr/>
              <p:nvPr/>
            </p:nvGrpSpPr>
            <p:grpSpPr>
              <a:xfrm>
                <a:off x="2728363" y="6665996"/>
                <a:ext cx="1240920" cy="2482848"/>
                <a:chOff x="2852832" y="6645806"/>
                <a:chExt cx="1378800" cy="2758720"/>
              </a:xfrm>
            </p:grpSpPr>
            <p:sp>
              <p:nvSpPr>
                <p:cNvPr id="402" name="Google Shape;402;p26"/>
                <p:cNvSpPr/>
                <p:nvPr/>
              </p:nvSpPr>
              <p:spPr>
                <a:xfrm>
                  <a:off x="3026723" y="8104926"/>
                  <a:ext cx="1030800" cy="129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PT Sans Narrow"/>
                      <a:ea typeface="PT Sans Narrow"/>
                      <a:cs typeface="PT Sans Narrow"/>
                      <a:sym typeface="PT Sans Narrow"/>
                    </a:rPr>
                    <a:t>Create a design journal to write down notes and reflections on the process of designing Scratch projects.</a:t>
                  </a:r>
                  <a:endParaRPr>
                    <a:latin typeface="PT Sans Narrow"/>
                    <a:ea typeface="PT Sans Narrow"/>
                    <a:cs typeface="PT Sans Narrow"/>
                    <a:sym typeface="PT Sans Narrow"/>
                  </a:endParaRPr>
                </a:p>
              </p:txBody>
            </p:sp>
            <p:grpSp>
              <p:nvGrpSpPr>
                <p:cNvPr id="403" name="Google Shape;403;p26"/>
                <p:cNvGrpSpPr/>
                <p:nvPr/>
              </p:nvGrpSpPr>
              <p:grpSpPr>
                <a:xfrm>
                  <a:off x="2852832" y="6645806"/>
                  <a:ext cx="1378800" cy="1378800"/>
                  <a:chOff x="2852832" y="6645806"/>
                  <a:chExt cx="1378800" cy="1378800"/>
                </a:xfrm>
              </p:grpSpPr>
              <p:sp>
                <p:nvSpPr>
                  <p:cNvPr id="404" name="Google Shape;404;p26"/>
                  <p:cNvSpPr/>
                  <p:nvPr/>
                </p:nvSpPr>
                <p:spPr>
                  <a:xfrm rot="8076065">
                    <a:off x="3054741" y="6847715"/>
                    <a:ext cx="974982" cy="974982"/>
                  </a:xfrm>
                  <a:prstGeom prst="teardrop">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6"/>
                  <p:cNvSpPr txBox="1"/>
                  <p:nvPr/>
                </p:nvSpPr>
                <p:spPr>
                  <a:xfrm>
                    <a:off x="3026723" y="7085837"/>
                    <a:ext cx="1030800" cy="51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DESIGN JOURNAL</a:t>
                    </a:r>
                    <a:endParaRPr b="1" sz="1100">
                      <a:latin typeface="PT Sans Narrow"/>
                      <a:ea typeface="PT Sans Narrow"/>
                      <a:cs typeface="PT Sans Narrow"/>
                      <a:sym typeface="PT Sans Narrow"/>
                    </a:endParaRPr>
                  </a:p>
                </p:txBody>
              </p:sp>
            </p:grpSp>
          </p:grpSp>
          <p:grpSp>
            <p:nvGrpSpPr>
              <p:cNvPr id="406" name="Google Shape;406;p26"/>
              <p:cNvGrpSpPr/>
              <p:nvPr/>
            </p:nvGrpSpPr>
            <p:grpSpPr>
              <a:xfrm>
                <a:off x="5079819" y="6665996"/>
                <a:ext cx="1240920" cy="2021151"/>
                <a:chOff x="5291216" y="6645805"/>
                <a:chExt cx="1378800" cy="2245724"/>
              </a:xfrm>
            </p:grpSpPr>
            <p:sp>
              <p:nvSpPr>
                <p:cNvPr id="407" name="Google Shape;407;p26"/>
                <p:cNvSpPr/>
                <p:nvPr/>
              </p:nvSpPr>
              <p:spPr>
                <a:xfrm>
                  <a:off x="5415460" y="8104929"/>
                  <a:ext cx="11322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Learn how to create a studio and add a project to the studio.</a:t>
                  </a:r>
                  <a:endParaRPr>
                    <a:latin typeface="PT Sans Narrow"/>
                    <a:ea typeface="PT Sans Narrow"/>
                    <a:cs typeface="PT Sans Narrow"/>
                    <a:sym typeface="PT Sans Narrow"/>
                  </a:endParaRPr>
                </a:p>
              </p:txBody>
            </p:sp>
            <p:grpSp>
              <p:nvGrpSpPr>
                <p:cNvPr id="408" name="Google Shape;408;p26"/>
                <p:cNvGrpSpPr/>
                <p:nvPr/>
              </p:nvGrpSpPr>
              <p:grpSpPr>
                <a:xfrm>
                  <a:off x="5291216" y="6645805"/>
                  <a:ext cx="1378800" cy="1378800"/>
                  <a:chOff x="5291216" y="6645805"/>
                  <a:chExt cx="1378800" cy="1378800"/>
                </a:xfrm>
              </p:grpSpPr>
              <p:sp>
                <p:nvSpPr>
                  <p:cNvPr id="409" name="Google Shape;409;p26"/>
                  <p:cNvSpPr/>
                  <p:nvPr/>
                </p:nvSpPr>
                <p:spPr>
                  <a:xfrm rot="8076065">
                    <a:off x="5493125" y="6847714"/>
                    <a:ext cx="974982" cy="974982"/>
                  </a:xfrm>
                  <a:prstGeom prst="teardrop">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26"/>
                  <p:cNvSpPr txBox="1"/>
                  <p:nvPr/>
                </p:nvSpPr>
                <p:spPr>
                  <a:xfrm>
                    <a:off x="5465107" y="7085838"/>
                    <a:ext cx="1030800" cy="51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SCRATCH STUDIO</a:t>
                    </a:r>
                    <a:endParaRPr b="1" sz="1100">
                      <a:latin typeface="PT Sans Narrow"/>
                      <a:ea typeface="PT Sans Narrow"/>
                      <a:cs typeface="PT Sans Narrow"/>
                      <a:sym typeface="PT Sans Narrow"/>
                    </a:endParaRPr>
                  </a:p>
                </p:txBody>
              </p:sp>
            </p:grpSp>
          </p:grpSp>
          <p:grpSp>
            <p:nvGrpSpPr>
              <p:cNvPr id="411" name="Google Shape;411;p26"/>
              <p:cNvGrpSpPr/>
              <p:nvPr/>
            </p:nvGrpSpPr>
            <p:grpSpPr>
              <a:xfrm>
                <a:off x="3904178" y="6665997"/>
                <a:ext cx="1240920" cy="2021146"/>
                <a:chOff x="4079320" y="6645807"/>
                <a:chExt cx="1378800" cy="2245718"/>
              </a:xfrm>
            </p:grpSpPr>
            <p:grpSp>
              <p:nvGrpSpPr>
                <p:cNvPr id="412" name="Google Shape;412;p26"/>
                <p:cNvGrpSpPr/>
                <p:nvPr/>
              </p:nvGrpSpPr>
              <p:grpSpPr>
                <a:xfrm>
                  <a:off x="4079320" y="6645807"/>
                  <a:ext cx="1378800" cy="1378800"/>
                  <a:chOff x="4079320" y="6645807"/>
                  <a:chExt cx="1378800" cy="1378800"/>
                </a:xfrm>
              </p:grpSpPr>
              <p:sp>
                <p:nvSpPr>
                  <p:cNvPr id="413" name="Google Shape;413;p26"/>
                  <p:cNvSpPr/>
                  <p:nvPr/>
                </p:nvSpPr>
                <p:spPr>
                  <a:xfrm rot="8076065">
                    <a:off x="4281229" y="6847716"/>
                    <a:ext cx="974982" cy="974982"/>
                  </a:xfrm>
                  <a:prstGeom prst="teardrop">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26"/>
                  <p:cNvSpPr txBox="1"/>
                  <p:nvPr/>
                </p:nvSpPr>
                <p:spPr>
                  <a:xfrm>
                    <a:off x="4253210" y="7085836"/>
                    <a:ext cx="1030800" cy="513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SCRATCH SURPRISE</a:t>
                    </a:r>
                    <a:endParaRPr b="1" sz="1100">
                      <a:latin typeface="PT Sans Narrow"/>
                      <a:ea typeface="PT Sans Narrow"/>
                      <a:cs typeface="PT Sans Narrow"/>
                      <a:sym typeface="PT Sans Narrow"/>
                    </a:endParaRPr>
                  </a:p>
                </p:txBody>
              </p:sp>
            </p:grpSp>
            <p:sp>
              <p:nvSpPr>
                <p:cNvPr id="415" name="Google Shape;415;p26"/>
                <p:cNvSpPr/>
                <p:nvPr/>
              </p:nvSpPr>
              <p:spPr>
                <a:xfrm>
                  <a:off x="4253209" y="8104925"/>
                  <a:ext cx="10308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Can you make the Scratch cat do something surprising?</a:t>
                  </a:r>
                  <a:endParaRPr>
                    <a:latin typeface="PT Sans Narrow"/>
                    <a:ea typeface="PT Sans Narrow"/>
                    <a:cs typeface="PT Sans Narrow"/>
                    <a:sym typeface="PT Sans Narrow"/>
                  </a:endParaRPr>
                </a:p>
              </p:txBody>
            </p:sp>
          </p:grpSp>
        </p:grpSp>
        <p:grpSp>
          <p:nvGrpSpPr>
            <p:cNvPr id="416" name="Google Shape;416;p26"/>
            <p:cNvGrpSpPr/>
            <p:nvPr/>
          </p:nvGrpSpPr>
          <p:grpSpPr>
            <a:xfrm>
              <a:off x="6257178" y="7124699"/>
              <a:ext cx="1241100" cy="2329067"/>
              <a:chOff x="6257178" y="7151345"/>
              <a:chExt cx="1241100" cy="2329067"/>
            </a:xfrm>
          </p:grpSpPr>
          <p:sp>
            <p:nvSpPr>
              <p:cNvPr id="417" name="Google Shape;417;p26"/>
              <p:cNvSpPr/>
              <p:nvPr/>
            </p:nvSpPr>
            <p:spPr>
              <a:xfrm>
                <a:off x="6413859" y="8464612"/>
                <a:ext cx="927900" cy="101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Gather in small peer groups to give and receive feedback on ideas and projects drafts.</a:t>
                </a:r>
                <a:endParaRPr>
                  <a:latin typeface="PT Sans Narrow"/>
                  <a:ea typeface="PT Sans Narrow"/>
                  <a:cs typeface="PT Sans Narrow"/>
                  <a:sym typeface="PT Sans Narrow"/>
                </a:endParaRPr>
              </a:p>
            </p:txBody>
          </p:sp>
          <p:sp>
            <p:nvSpPr>
              <p:cNvPr id="418" name="Google Shape;418;p26"/>
              <p:cNvSpPr/>
              <p:nvPr/>
            </p:nvSpPr>
            <p:spPr>
              <a:xfrm rot="8075902">
                <a:off x="6438922" y="7333089"/>
                <a:ext cx="877612" cy="877612"/>
              </a:xfrm>
              <a:prstGeom prst="teardrop">
                <a:avLst>
                  <a:gd fmla="val 100000"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26"/>
              <p:cNvSpPr txBox="1"/>
              <p:nvPr/>
            </p:nvSpPr>
            <p:spPr>
              <a:xfrm>
                <a:off x="6413860" y="7547433"/>
                <a:ext cx="927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CRITIQUE GROUP</a:t>
                </a:r>
                <a:endParaRPr b="1" sz="1100">
                  <a:latin typeface="PT Sans Narrow"/>
                  <a:ea typeface="PT Sans Narrow"/>
                  <a:cs typeface="PT Sans Narrow"/>
                  <a:sym typeface="PT Sans Narrow"/>
                </a:endParaRPr>
              </a:p>
            </p:txBody>
          </p:sp>
        </p:grpSp>
      </p:grpSp>
      <p:sp>
        <p:nvSpPr>
          <p:cNvPr id="420" name="Google Shape;420;p26"/>
          <p:cNvSpPr txBox="1"/>
          <p:nvPr/>
        </p:nvSpPr>
        <p:spPr>
          <a:xfrm>
            <a:off x="7267576" y="9517900"/>
            <a:ext cx="364500" cy="535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i="0" lang="en-US" sz="1600">
                <a:solidFill>
                  <a:srgbClr val="888888"/>
                </a:solidFill>
                <a:latin typeface="PT Sans Narrow"/>
                <a:ea typeface="PT Sans Narrow"/>
                <a:cs typeface="PT Sans Narrow"/>
                <a:sym typeface="PT Sans Narrow"/>
              </a:rPr>
              <a:t>9</a:t>
            </a:r>
            <a:endParaRPr i="0" sz="1600">
              <a:solidFill>
                <a:srgbClr val="888888"/>
              </a:solidFill>
              <a:latin typeface="PT Sans Narrow"/>
              <a:ea typeface="PT Sans Narrow"/>
              <a:cs typeface="PT Sans Narrow"/>
              <a:sym typeface="PT Sans Narrow"/>
            </a:endParaRPr>
          </a:p>
        </p:txBody>
      </p:sp>
      <p:grpSp>
        <p:nvGrpSpPr>
          <p:cNvPr id="421" name="Google Shape;421;p26"/>
          <p:cNvGrpSpPr/>
          <p:nvPr/>
        </p:nvGrpSpPr>
        <p:grpSpPr>
          <a:xfrm>
            <a:off x="-1" y="5259237"/>
            <a:ext cx="7582200" cy="479700"/>
            <a:chOff x="-1" y="5259237"/>
            <a:chExt cx="7582200" cy="479700"/>
          </a:xfrm>
        </p:grpSpPr>
        <p:sp>
          <p:nvSpPr>
            <p:cNvPr id="422" name="Google Shape;422;p26"/>
            <p:cNvSpPr/>
            <p:nvPr/>
          </p:nvSpPr>
          <p:spPr>
            <a:xfrm>
              <a:off x="-1" y="5259237"/>
              <a:ext cx="75822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26"/>
            <p:cNvSpPr txBox="1"/>
            <p:nvPr/>
          </p:nvSpPr>
          <p:spPr>
            <a:xfrm>
              <a:off x="5223496" y="5277154"/>
              <a:ext cx="21108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POSSIBLE PATH</a:t>
              </a:r>
              <a:endParaRPr b="1" sz="2400">
                <a:solidFill>
                  <a:schemeClr val="lt1"/>
                </a:solidFill>
                <a:latin typeface="PT Sans Narrow"/>
                <a:ea typeface="PT Sans Narrow"/>
                <a:cs typeface="PT Sans Narrow"/>
                <a:sym typeface="PT Sans Narrow"/>
              </a:endParaRPr>
            </a:p>
          </p:txBody>
        </p:sp>
      </p:grpSp>
      <p:grpSp>
        <p:nvGrpSpPr>
          <p:cNvPr id="424" name="Google Shape;424;p26"/>
          <p:cNvGrpSpPr/>
          <p:nvPr/>
        </p:nvGrpSpPr>
        <p:grpSpPr>
          <a:xfrm>
            <a:off x="-1" y="660274"/>
            <a:ext cx="7582200" cy="479700"/>
            <a:chOff x="-1" y="660274"/>
            <a:chExt cx="7582200" cy="479700"/>
          </a:xfrm>
        </p:grpSpPr>
        <p:sp>
          <p:nvSpPr>
            <p:cNvPr id="425" name="Google Shape;425;p26"/>
            <p:cNvSpPr/>
            <p:nvPr/>
          </p:nvSpPr>
          <p:spPr>
            <a:xfrm>
              <a:off x="-1" y="660274"/>
              <a:ext cx="75822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26"/>
            <p:cNvSpPr txBox="1"/>
            <p:nvPr/>
          </p:nvSpPr>
          <p:spPr>
            <a:xfrm>
              <a:off x="3406789" y="678191"/>
              <a:ext cx="3927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CHOOSE YOUR OWN ADVENTURE</a:t>
              </a:r>
              <a:endParaRPr b="1" sz="2400">
                <a:solidFill>
                  <a:schemeClr val="lt1"/>
                </a:solidFill>
                <a:latin typeface="PT Sans Narrow"/>
                <a:ea typeface="PT Sans Narrow"/>
                <a:cs typeface="PT Sans Narrow"/>
                <a:sym typeface="PT Sans Narrow"/>
              </a:endParaRPr>
            </a:p>
          </p:txBody>
        </p:sp>
      </p:grpSp>
      <p:pic>
        <p:nvPicPr>
          <p:cNvPr id="427" name="Google Shape;427;p26"/>
          <p:cNvPicPr preferRelativeResize="0"/>
          <p:nvPr/>
        </p:nvPicPr>
        <p:blipFill rotWithShape="1">
          <a:blip r:embed="rId3">
            <a:alphaModFix/>
          </a:blip>
          <a:srcRect b="39569" l="3475" r="59935" t="14236"/>
          <a:stretch/>
        </p:blipFill>
        <p:spPr>
          <a:xfrm>
            <a:off x="378575" y="1621973"/>
            <a:ext cx="3400423" cy="268319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4" name="Shape 4264"/>
        <p:cNvGrpSpPr/>
        <p:nvPr/>
      </p:nvGrpSpPr>
      <p:grpSpPr>
        <a:xfrm>
          <a:off x="0" y="0"/>
          <a:ext cx="0" cy="0"/>
          <a:chOff x="0" y="0"/>
          <a:chExt cx="0" cy="0"/>
        </a:xfrm>
      </p:grpSpPr>
      <p:sp>
        <p:nvSpPr>
          <p:cNvPr id="4265" name="Google Shape;4265;p152"/>
          <p:cNvSpPr txBox="1"/>
          <p:nvPr/>
        </p:nvSpPr>
        <p:spPr>
          <a:xfrm>
            <a:off x="457199" y="464006"/>
            <a:ext cx="6892200" cy="9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GLOSSARY</a:t>
            </a:r>
            <a:endParaRPr b="1" sz="2400">
              <a:solidFill>
                <a:schemeClr val="dk1"/>
              </a:solidFill>
              <a:latin typeface="PT Sans Narrow"/>
              <a:ea typeface="PT Sans Narrow"/>
              <a:cs typeface="PT Sans Narrow"/>
              <a:sym typeface="PT Sans Narrow"/>
            </a:endParaRPr>
          </a:p>
        </p:txBody>
      </p:sp>
      <p:sp>
        <p:nvSpPr>
          <p:cNvPr id="4266" name="Google Shape;4266;p152"/>
          <p:cNvSpPr txBox="1"/>
          <p:nvPr/>
        </p:nvSpPr>
        <p:spPr>
          <a:xfrm>
            <a:off x="576767" y="2257241"/>
            <a:ext cx="6654300" cy="7263600"/>
          </a:xfrm>
          <a:prstGeom prst="rect">
            <a:avLst/>
          </a:prstGeom>
          <a:noFill/>
          <a:ln>
            <a:noFill/>
          </a:ln>
        </p:spPr>
        <p:txBody>
          <a:bodyPr anchorCtr="0" anchor="t" bIns="0" lIns="0" spcFirstLastPara="1" rIns="0" wrap="square" tIns="0">
            <a:noAutofit/>
          </a:bodyPr>
          <a:lstStyle/>
          <a:p>
            <a:pPr indent="-225425" lvl="0" marL="225425" marR="0" rtl="0" algn="l">
              <a:spcBef>
                <a:spcPts val="0"/>
              </a:spcBef>
              <a:spcAft>
                <a:spcPts val="0"/>
              </a:spcAft>
              <a:buNone/>
            </a:pPr>
            <a:r>
              <a:rPr b="1" lang="en-US" sz="1200">
                <a:solidFill>
                  <a:schemeClr val="dk1"/>
                </a:solidFill>
                <a:latin typeface="PT Sans Narrow"/>
                <a:ea typeface="PT Sans Narrow"/>
                <a:cs typeface="PT Sans Narrow"/>
                <a:sym typeface="PT Sans Narrow"/>
              </a:rPr>
              <a:t>abstracting and modularizing: </a:t>
            </a:r>
            <a:r>
              <a:rPr lang="en-US" sz="1200">
                <a:solidFill>
                  <a:schemeClr val="dk1"/>
                </a:solidFill>
                <a:latin typeface="PT Sans Narrow"/>
                <a:ea typeface="PT Sans Narrow"/>
                <a:cs typeface="PT Sans Narrow"/>
                <a:sym typeface="PT Sans Narrow"/>
              </a:rPr>
              <a:t>The computational practice of exploring connections between the whole and the parts.</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animation: </a:t>
            </a:r>
            <a:r>
              <a:rPr lang="en-US" sz="1200">
                <a:solidFill>
                  <a:schemeClr val="dk1"/>
                </a:solidFill>
                <a:latin typeface="PT Sans Narrow"/>
                <a:ea typeface="PT Sans Narrow"/>
                <a:cs typeface="PT Sans Narrow"/>
                <a:sym typeface="PT Sans Narrow"/>
              </a:rPr>
              <a:t>An illusion of continuous motion created by the rapid display of a sequence of still images with incremental differences.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arcade day: </a:t>
            </a:r>
            <a:r>
              <a:rPr lang="en-US" sz="1200">
                <a:solidFill>
                  <a:schemeClr val="dk1"/>
                </a:solidFill>
                <a:latin typeface="PT Sans Narrow"/>
                <a:ea typeface="PT Sans Narrow"/>
                <a:cs typeface="PT Sans Narrow"/>
                <a:sym typeface="PT Sans Narrow"/>
              </a:rPr>
              <a:t>A strategy for sharing student work and whole group activity. Students place their finished projects in Presentation Mode and then walk around and engage with each other’s work. </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backdrop:</a:t>
            </a:r>
            <a:r>
              <a:rPr lang="en-US" sz="1200">
                <a:solidFill>
                  <a:schemeClr val="dk1"/>
                </a:solidFill>
                <a:latin typeface="PT Sans Narrow"/>
                <a:ea typeface="PT Sans Narrow"/>
                <a:cs typeface="PT Sans Narrow"/>
                <a:sym typeface="PT Sans Narrow"/>
              </a:rPr>
              <a:t> One out of possibly many frames, or backgrounds, of the Stage.</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backpack:</a:t>
            </a:r>
            <a:r>
              <a:rPr lang="en-US" sz="1200">
                <a:solidFill>
                  <a:schemeClr val="dk1"/>
                </a:solidFill>
                <a:latin typeface="PT Sans Narrow"/>
                <a:ea typeface="PT Sans Narrow"/>
                <a:cs typeface="PT Sans Narrow"/>
                <a:sym typeface="PT Sans Narrow"/>
              </a:rPr>
              <a:t> A Scratch feature that can be used to conveniently transfer media and/or scripts between projects. </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bitmap:</a:t>
            </a:r>
            <a:r>
              <a:rPr lang="en-US" sz="1200">
                <a:solidFill>
                  <a:srgbClr val="000000"/>
                </a:solidFill>
                <a:latin typeface="PT Sans Narrow"/>
                <a:ea typeface="PT Sans Narrow"/>
                <a:cs typeface="PT Sans Narrow"/>
                <a:sym typeface="PT Sans Narrow"/>
              </a:rPr>
              <a:t> An image that is defined by a two-dimensional array (grid) of discrete color values (a.k.a. “pixels”). Contrast with vector graphics.</a:t>
            </a:r>
            <a:endParaRPr b="1" sz="1200">
              <a:solidFill>
                <a:srgbClr val="000000"/>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broadcast: </a:t>
            </a:r>
            <a:r>
              <a:rPr lang="en-US" sz="1200">
                <a:solidFill>
                  <a:schemeClr val="dk1"/>
                </a:solidFill>
                <a:latin typeface="PT Sans Narrow"/>
                <a:ea typeface="PT Sans Narrow"/>
                <a:cs typeface="PT Sans Narrow"/>
                <a:sym typeface="PT Sans Narrow"/>
              </a:rPr>
              <a:t>A message that is sent through the Scratch program, activating receiving scripts.</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cloning: </a:t>
            </a:r>
            <a:r>
              <a:rPr lang="en-US" sz="1200">
                <a:solidFill>
                  <a:schemeClr val="dk1"/>
                </a:solidFill>
                <a:latin typeface="PT Sans Narrow"/>
                <a:ea typeface="PT Sans Narrow"/>
                <a:cs typeface="PT Sans Narrow"/>
                <a:sym typeface="PT Sans Narrow"/>
              </a:rPr>
              <a:t>A Scratch feature that allows a sprite to create duplicates of itself while the project is running.</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computational concepts: </a:t>
            </a:r>
            <a:r>
              <a:rPr lang="en-US" sz="1200">
                <a:solidFill>
                  <a:srgbClr val="000000"/>
                </a:solidFill>
                <a:latin typeface="PT Sans Narrow"/>
                <a:ea typeface="PT Sans Narrow"/>
                <a:cs typeface="PT Sans Narrow"/>
                <a:sym typeface="PT Sans Narrow"/>
              </a:rPr>
              <a:t>The concepts designers engage with as they program, such as sequence, loops, conditionals, events, parallelism, operators, and data.</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computational perspectives: </a:t>
            </a:r>
            <a:r>
              <a:rPr lang="en-US" sz="1200">
                <a:solidFill>
                  <a:srgbClr val="000000"/>
                </a:solidFill>
                <a:latin typeface="PT Sans Narrow"/>
                <a:ea typeface="PT Sans Narrow"/>
                <a:cs typeface="PT Sans Narrow"/>
                <a:sym typeface="PT Sans Narrow"/>
              </a:rPr>
              <a:t>The broader perspectives that designers may form about world around them through computing – such as expressing themselves, connecting with others, and posing questions about technology’s role in the world.</a:t>
            </a:r>
            <a:r>
              <a:rPr lang="en-US" sz="1200">
                <a:solidFill>
                  <a:schemeClr val="dk1"/>
                </a:solidFill>
                <a:latin typeface="PT Sans Narrow"/>
                <a:ea typeface="PT Sans Narrow"/>
                <a:cs typeface="PT Sans Narrow"/>
                <a:sym typeface="PT Sans Narrow"/>
              </a:rPr>
              <a:t> </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computational practices: </a:t>
            </a:r>
            <a:r>
              <a:rPr lang="en-US" sz="1200">
                <a:solidFill>
                  <a:srgbClr val="000000"/>
                </a:solidFill>
                <a:latin typeface="PT Sans Narrow"/>
                <a:ea typeface="PT Sans Narrow"/>
                <a:cs typeface="PT Sans Narrow"/>
                <a:sym typeface="PT Sans Narrow"/>
              </a:rPr>
              <a:t>The distinctive habits of mind that programmers develop as they work, such as experimenting and iterating, testing and debugging, remixing and reusing work, and abstracting and modularizing.</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conditionals: </a:t>
            </a:r>
            <a:r>
              <a:rPr lang="en-US" sz="1200">
                <a:solidFill>
                  <a:schemeClr val="dk1"/>
                </a:solidFill>
                <a:latin typeface="PT Sans Narrow"/>
                <a:ea typeface="PT Sans Narrow"/>
                <a:cs typeface="PT Sans Narrow"/>
                <a:sym typeface="PT Sans Narrow"/>
              </a:rPr>
              <a:t>The computational concept of making decisions based on conditions (e.g., current variable values). </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control: </a:t>
            </a:r>
            <a:r>
              <a:rPr lang="en-US" sz="1200">
                <a:solidFill>
                  <a:schemeClr val="dk1"/>
                </a:solidFill>
                <a:latin typeface="PT Sans Narrow"/>
                <a:ea typeface="PT Sans Narrow"/>
                <a:cs typeface="PT Sans Narrow"/>
                <a:sym typeface="PT Sans Narrow"/>
              </a:rPr>
              <a:t>One of the ten categories of Scratch blocks. They are color-coded gold, and are used to control scripts.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costume: </a:t>
            </a:r>
            <a:r>
              <a:rPr lang="en-US" sz="1200">
                <a:solidFill>
                  <a:schemeClr val="dk1"/>
                </a:solidFill>
                <a:latin typeface="PT Sans Narrow"/>
                <a:ea typeface="PT Sans Narrow"/>
                <a:cs typeface="PT Sans Narrow"/>
                <a:sym typeface="PT Sans Narrow"/>
              </a:rPr>
              <a:t>One out of possibly many “frames” or alternate appearances of a sprite. A sprite can change its look to any of its costumes.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critique group: </a:t>
            </a:r>
            <a:r>
              <a:rPr lang="en-US" sz="1200">
                <a:solidFill>
                  <a:schemeClr val="dk1"/>
                </a:solidFill>
                <a:latin typeface="PT Sans Narrow"/>
                <a:ea typeface="PT Sans Narrow"/>
                <a:cs typeface="PT Sans Narrow"/>
                <a:sym typeface="PT Sans Narrow"/>
              </a:rPr>
              <a:t>A group of designers who share ideas and test projects-in-progress with one another in order to get feedback on how to further develop their projects.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data: </a:t>
            </a:r>
            <a:r>
              <a:rPr lang="en-US" sz="1200">
                <a:solidFill>
                  <a:schemeClr val="dk1"/>
                </a:solidFill>
                <a:latin typeface="PT Sans Narrow"/>
                <a:ea typeface="PT Sans Narrow"/>
                <a:cs typeface="PT Sans Narrow"/>
                <a:sym typeface="PT Sans Narrow"/>
              </a:rPr>
              <a:t>The computational concept of storing, retrieving, and updating values.</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design demo: </a:t>
            </a:r>
            <a:r>
              <a:rPr lang="en-US" sz="1200">
                <a:solidFill>
                  <a:schemeClr val="dk1"/>
                </a:solidFill>
                <a:latin typeface="PT Sans Narrow"/>
                <a:ea typeface="PT Sans Narrow"/>
                <a:cs typeface="PT Sans Narrow"/>
                <a:sym typeface="PT Sans Narrow"/>
              </a:rPr>
              <a:t>An activity in which students are invited to present their work to the class and demonstrate how they implemented a particular block, skill, or design strategy within their project.</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design sprint: </a:t>
            </a:r>
            <a:r>
              <a:rPr lang="en-US" sz="1200">
                <a:solidFill>
                  <a:schemeClr val="dk1"/>
                </a:solidFill>
                <a:latin typeface="PT Sans Narrow"/>
                <a:ea typeface="PT Sans Narrow"/>
                <a:cs typeface="PT Sans Narrow"/>
                <a:sym typeface="PT Sans Narrow"/>
              </a:rPr>
              <a:t>A specified amount of time dedicated to working intensely on developing projects.</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events: </a:t>
            </a:r>
            <a:r>
              <a:rPr lang="en-US" sz="1200">
                <a:solidFill>
                  <a:schemeClr val="dk1"/>
                </a:solidFill>
                <a:latin typeface="PT Sans Narrow"/>
                <a:ea typeface="PT Sans Narrow"/>
                <a:cs typeface="PT Sans Narrow"/>
                <a:sym typeface="PT Sans Narrow"/>
              </a:rPr>
              <a:t>The computational concept of one thing causing another thing to happen.</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experimenting and iterating: </a:t>
            </a:r>
            <a:r>
              <a:rPr lang="en-US" sz="1200">
                <a:solidFill>
                  <a:schemeClr val="dk1"/>
                </a:solidFill>
                <a:latin typeface="PT Sans Narrow"/>
                <a:ea typeface="PT Sans Narrow"/>
                <a:cs typeface="PT Sans Narrow"/>
                <a:sym typeface="PT Sans Narrow"/>
              </a:rPr>
              <a:t>The computational practice of developing a little bit, then trying it out, then developing some more.</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feedback fair: </a:t>
            </a:r>
            <a:r>
              <a:rPr lang="en-US" sz="1200">
                <a:solidFill>
                  <a:schemeClr val="dk1"/>
                </a:solidFill>
                <a:latin typeface="PT Sans Narrow"/>
                <a:ea typeface="PT Sans Narrow"/>
                <a:cs typeface="PT Sans Narrow"/>
                <a:sym typeface="PT Sans Narrow"/>
              </a:rPr>
              <a:t>A sharing activity in which half of your students stay in their seats with their projects open while the other half walks around exploring projects, asking questions, and giving feedback. Once complete, the students then switch sides and start the process over.</a:t>
            </a:r>
            <a:endParaRPr sz="1200">
              <a:solidFill>
                <a:schemeClr val="dk1"/>
              </a:solidFill>
              <a:latin typeface="PT Sans Narrow"/>
              <a:ea typeface="PT Sans Narrow"/>
              <a:cs typeface="PT Sans Narrow"/>
              <a:sym typeface="PT Sans Narrow"/>
            </a:endParaRPr>
          </a:p>
        </p:txBody>
      </p:sp>
      <p:sp>
        <p:nvSpPr>
          <p:cNvPr id="4267" name="Google Shape;4267;p152"/>
          <p:cNvSpPr/>
          <p:nvPr/>
        </p:nvSpPr>
        <p:spPr>
          <a:xfrm>
            <a:off x="486732" y="1219547"/>
            <a:ext cx="6925800" cy="954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400">
                <a:solidFill>
                  <a:schemeClr val="dk1"/>
                </a:solidFill>
                <a:latin typeface="PT Sans Narrow"/>
                <a:ea typeface="PT Sans Narrow"/>
                <a:cs typeface="PT Sans Narrow"/>
                <a:sym typeface="PT Sans Narrow"/>
              </a:rPr>
              <a:t>A guide to the key words, concepts, and practices in the curriculum guide:</a:t>
            </a:r>
            <a:endParaRPr>
              <a:latin typeface="PT Sans Narrow"/>
              <a:ea typeface="PT Sans Narrow"/>
              <a:cs typeface="PT Sans Narrow"/>
              <a:sym typeface="PT Sans Narrow"/>
            </a:endParaRPr>
          </a:p>
          <a:p>
            <a:pPr indent="0" lvl="0" marL="0" marR="0" rtl="0" algn="just">
              <a:spcBef>
                <a:spcPts val="0"/>
              </a:spcBef>
              <a:spcAft>
                <a:spcPts val="0"/>
              </a:spcAft>
              <a:buNone/>
            </a:pPr>
            <a:r>
              <a:t/>
            </a:r>
            <a:endParaRPr sz="14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rPr lang="en-US" sz="1400">
                <a:solidFill>
                  <a:schemeClr val="dk1"/>
                </a:solidFill>
                <a:latin typeface="PT Sans Narrow"/>
                <a:ea typeface="PT Sans Narrow"/>
                <a:cs typeface="PT Sans Narrow"/>
                <a:sym typeface="PT Sans Narrow"/>
              </a:rPr>
              <a:t>Visit the Scratch help pages at http://scratch.mit.edu/help or the community-generated Scratch Wiki at </a:t>
            </a:r>
            <a:endParaRPr>
              <a:latin typeface="PT Sans Narrow"/>
              <a:ea typeface="PT Sans Narrow"/>
              <a:cs typeface="PT Sans Narrow"/>
              <a:sym typeface="PT Sans Narrow"/>
            </a:endParaRPr>
          </a:p>
          <a:p>
            <a:pPr indent="0" lvl="0" marL="0" marR="0" rtl="0" algn="just">
              <a:spcBef>
                <a:spcPts val="0"/>
              </a:spcBef>
              <a:spcAft>
                <a:spcPts val="0"/>
              </a:spcAft>
              <a:buNone/>
            </a:pPr>
            <a:r>
              <a:rPr lang="en-US" sz="1400" u="sng">
                <a:solidFill>
                  <a:schemeClr val="hlink"/>
                </a:solidFill>
                <a:latin typeface="PT Sans Narrow"/>
                <a:ea typeface="PT Sans Narrow"/>
                <a:cs typeface="PT Sans Narrow"/>
                <a:sym typeface="PT Sans Narrow"/>
                <a:hlinkClick r:id="rId3"/>
              </a:rPr>
              <a:t>http://wiki.scratch.mit.edu </a:t>
            </a:r>
            <a:r>
              <a:rPr lang="en-US" sz="1400">
                <a:solidFill>
                  <a:schemeClr val="dk1"/>
                </a:solidFill>
                <a:latin typeface="PT Sans Narrow"/>
                <a:ea typeface="PT Sans Narrow"/>
                <a:cs typeface="PT Sans Narrow"/>
                <a:sym typeface="PT Sans Narrow"/>
              </a:rPr>
              <a:t>for additional, Scratch-specific terminology.</a:t>
            </a:r>
            <a:endParaRPr>
              <a:latin typeface="PT Sans Narrow"/>
              <a:ea typeface="PT Sans Narrow"/>
              <a:cs typeface="PT Sans Narrow"/>
              <a:sym typeface="PT Sans Narrow"/>
            </a:endParaRPr>
          </a:p>
        </p:txBody>
      </p:sp>
      <p:sp>
        <p:nvSpPr>
          <p:cNvPr id="4268" name="Google Shape;4268;p152"/>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135</a:t>
            </a:r>
            <a:endParaRPr b="0" i="0" sz="1200">
              <a:solidFill>
                <a:srgbClr val="888888"/>
              </a:solidFill>
              <a:latin typeface="Carme"/>
              <a:ea typeface="Carme"/>
              <a:cs typeface="Carme"/>
              <a:sym typeface="Carme"/>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2" name="Shape 4272"/>
        <p:cNvGrpSpPr/>
        <p:nvPr/>
      </p:nvGrpSpPr>
      <p:grpSpPr>
        <a:xfrm>
          <a:off x="0" y="0"/>
          <a:ext cx="0" cy="0"/>
          <a:chOff x="0" y="0"/>
          <a:chExt cx="0" cy="0"/>
        </a:xfrm>
      </p:grpSpPr>
      <p:sp>
        <p:nvSpPr>
          <p:cNvPr id="4273" name="Google Shape;4273;p153"/>
          <p:cNvSpPr txBox="1"/>
          <p:nvPr/>
        </p:nvSpPr>
        <p:spPr>
          <a:xfrm>
            <a:off x="576767" y="649748"/>
            <a:ext cx="6654300" cy="9233400"/>
          </a:xfrm>
          <a:prstGeom prst="rect">
            <a:avLst/>
          </a:prstGeom>
          <a:noFill/>
          <a:ln>
            <a:noFill/>
          </a:ln>
        </p:spPr>
        <p:txBody>
          <a:bodyPr anchorCtr="0" anchor="t" bIns="0" lIns="0" spcFirstLastPara="1" rIns="0" wrap="square" tIns="0">
            <a:noAutofit/>
          </a:bodyPr>
          <a:lstStyle/>
          <a:p>
            <a:pPr indent="-225425" lvl="0" marL="225425" marR="0" rtl="0" algn="l">
              <a:spcBef>
                <a:spcPts val="0"/>
              </a:spcBef>
              <a:spcAft>
                <a:spcPts val="0"/>
              </a:spcAft>
              <a:buNone/>
            </a:pPr>
            <a:r>
              <a:rPr b="1" lang="en-US" sz="1200">
                <a:solidFill>
                  <a:schemeClr val="dk1"/>
                </a:solidFill>
                <a:latin typeface="PT Sans Narrow"/>
                <a:ea typeface="PT Sans Narrow"/>
                <a:cs typeface="PT Sans Narrow"/>
                <a:sym typeface="PT Sans Narrow"/>
              </a:rPr>
              <a:t>gallery walk: </a:t>
            </a:r>
            <a:r>
              <a:rPr lang="en-US" sz="1200">
                <a:solidFill>
                  <a:schemeClr val="dk1"/>
                </a:solidFill>
                <a:latin typeface="PT Sans Narrow"/>
                <a:ea typeface="PT Sans Narrow"/>
                <a:cs typeface="PT Sans Narrow"/>
                <a:sym typeface="PT Sans Narrow"/>
              </a:rPr>
              <a:t>A sharing activity in which students put their projects in presentation mode</a:t>
            </a:r>
            <a:r>
              <a:rPr b="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and then walk around and explore each other’s projects.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hardware and extensions: </a:t>
            </a:r>
            <a:r>
              <a:rPr lang="en-US" sz="1200">
                <a:solidFill>
                  <a:schemeClr val="dk1"/>
                </a:solidFill>
                <a:latin typeface="PT Sans Narrow"/>
                <a:ea typeface="PT Sans Narrow"/>
                <a:cs typeface="PT Sans Narrow"/>
                <a:sym typeface="PT Sans Narrow"/>
              </a:rPr>
              <a:t>Supplemental materials that connect the digital world of Scratch with the physical world. Examples of hardware extensions include: LEGO WeDo, PicoBoard, and MaKey MaKey.</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interactive collage: </a:t>
            </a:r>
            <a:r>
              <a:rPr lang="en-US" sz="1200">
                <a:solidFill>
                  <a:schemeClr val="dk1"/>
                </a:solidFill>
                <a:latin typeface="PT Sans Narrow"/>
                <a:ea typeface="PT Sans Narrow"/>
                <a:cs typeface="PT Sans Narrow"/>
                <a:sym typeface="PT Sans Narrow"/>
              </a:rPr>
              <a:t>A Scratch project that incorporates a variety of clickable sprites.</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looks: </a:t>
            </a:r>
            <a:r>
              <a:rPr lang="en-US" sz="1200">
                <a:solidFill>
                  <a:schemeClr val="dk1"/>
                </a:solidFill>
                <a:latin typeface="PT Sans Narrow"/>
                <a:ea typeface="PT Sans Narrow"/>
                <a:cs typeface="PT Sans Narrow"/>
                <a:sym typeface="PT Sans Narrow"/>
              </a:rPr>
              <a:t>One of the ten categories of Scratch blocks. They are color-coded purple, and are used to control a sprite's appearance.</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loops: </a:t>
            </a:r>
            <a:r>
              <a:rPr lang="en-US" sz="1200">
                <a:solidFill>
                  <a:schemeClr val="dk1"/>
                </a:solidFill>
                <a:latin typeface="PT Sans Narrow"/>
                <a:ea typeface="PT Sans Narrow"/>
                <a:cs typeface="PT Sans Narrow"/>
                <a:sym typeface="PT Sans Narrow"/>
              </a:rPr>
              <a:t>The computational concept of running the same sequence multiple times.</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make a block: </a:t>
            </a:r>
            <a:r>
              <a:rPr lang="en-US" sz="1200">
                <a:solidFill>
                  <a:schemeClr val="dk1"/>
                </a:solidFill>
                <a:latin typeface="PT Sans Narrow"/>
                <a:ea typeface="PT Sans Narrow"/>
                <a:cs typeface="PT Sans Narrow"/>
                <a:sym typeface="PT Sans Narrow"/>
              </a:rPr>
              <a:t>A feature found within the More Blocks category that allows students to create and define their own custom block or procedure.</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motion: </a:t>
            </a:r>
            <a:r>
              <a:rPr lang="en-US" sz="1200">
                <a:solidFill>
                  <a:schemeClr val="dk1"/>
                </a:solidFill>
                <a:latin typeface="PT Sans Narrow"/>
                <a:ea typeface="PT Sans Narrow"/>
                <a:cs typeface="PT Sans Narrow"/>
                <a:sym typeface="PT Sans Narrow"/>
              </a:rPr>
              <a:t>One of the ten categories of Scratch blocks. They are color-coded medium-blue, and are used to control a sprite’s movement.</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operators: </a:t>
            </a:r>
            <a:r>
              <a:rPr lang="en-US" sz="1200">
                <a:solidFill>
                  <a:schemeClr val="dk1"/>
                </a:solidFill>
                <a:latin typeface="PT Sans Narrow"/>
                <a:ea typeface="PT Sans Narrow"/>
                <a:cs typeface="PT Sans Narrow"/>
                <a:sym typeface="PT Sans Narrow"/>
              </a:rPr>
              <a:t>The computational concept of supporting mathematical and logical expressions.</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paint editor: </a:t>
            </a:r>
            <a:r>
              <a:rPr lang="en-US" sz="1200">
                <a:solidFill>
                  <a:schemeClr val="dk1"/>
                </a:solidFill>
                <a:latin typeface="PT Sans Narrow"/>
                <a:ea typeface="PT Sans Narrow"/>
                <a:cs typeface="PT Sans Narrow"/>
                <a:sym typeface="PT Sans Narrow"/>
              </a:rPr>
              <a:t>Scratch's built-in image editor. Many Scratchers create their own sprites, costumes, and backdrops using it.</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pair programming: </a:t>
            </a:r>
            <a:r>
              <a:rPr lang="en-US" sz="1200">
                <a:solidFill>
                  <a:schemeClr val="dk1"/>
                </a:solidFill>
                <a:latin typeface="PT Sans Narrow"/>
                <a:ea typeface="PT Sans Narrow"/>
                <a:cs typeface="PT Sans Narrow"/>
                <a:sym typeface="PT Sans Narrow"/>
              </a:rPr>
              <a:t>A programming methodology in which developers pair up and work side-by-side on a project.</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parallelism: </a:t>
            </a:r>
            <a:r>
              <a:rPr lang="en-US" sz="1200">
                <a:solidFill>
                  <a:schemeClr val="dk1"/>
                </a:solidFill>
                <a:latin typeface="PT Sans Narrow"/>
                <a:ea typeface="PT Sans Narrow"/>
                <a:cs typeface="PT Sans Narrow"/>
                <a:sym typeface="PT Sans Narrow"/>
              </a:rPr>
              <a:t>The computational concept of making things happen at the same time.</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pass-it-on story: </a:t>
            </a:r>
            <a:r>
              <a:rPr lang="en-US" sz="1200">
                <a:solidFill>
                  <a:schemeClr val="dk1"/>
                </a:solidFill>
                <a:latin typeface="PT Sans Narrow"/>
                <a:ea typeface="PT Sans Narrow"/>
                <a:cs typeface="PT Sans Narrow"/>
                <a:sym typeface="PT Sans Narrow"/>
              </a:rPr>
              <a:t>A Scratch project that is started by a pair of people, and then passed on to two other pairs to extend and reimagine.</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peer interviews: </a:t>
            </a:r>
            <a:r>
              <a:rPr lang="en-US" sz="1200">
                <a:solidFill>
                  <a:schemeClr val="dk1"/>
                </a:solidFill>
                <a:latin typeface="PT Sans Narrow"/>
                <a:ea typeface="PT Sans Narrow"/>
                <a:cs typeface="PT Sans Narrow"/>
                <a:sym typeface="PT Sans Narrow"/>
              </a:rPr>
              <a:t>A sharing activity in which students take turns interviewing one another about their processes of reflection, self-assessment, and research.</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pitch: </a:t>
            </a:r>
            <a:r>
              <a:rPr lang="en-US" sz="1200">
                <a:solidFill>
                  <a:schemeClr val="dk1"/>
                </a:solidFill>
                <a:latin typeface="PT Sans Narrow"/>
                <a:ea typeface="PT Sans Narrow"/>
                <a:cs typeface="PT Sans Narrow"/>
                <a:sym typeface="PT Sans Narrow"/>
              </a:rPr>
              <a:t>An activity in which students either announce a project idea in order to recruit other team members, or promote their interests, skills, and talents in order to be recruited by other teams.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presentation mode: </a:t>
            </a:r>
            <a:r>
              <a:rPr lang="en-US" sz="1200">
                <a:solidFill>
                  <a:schemeClr val="dk1"/>
                </a:solidFill>
                <a:latin typeface="PT Sans Narrow"/>
                <a:ea typeface="PT Sans Narrow"/>
                <a:cs typeface="PT Sans Narrow"/>
                <a:sym typeface="PT Sans Narrow"/>
              </a:rPr>
              <a:t>A display mode in Scratch that allows projects to be viewed at an enlarged size. It is accessed by pressing the button on the top left of the Scratch program. This mode is also called full screen mode or enlarged screen.</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profile page: </a:t>
            </a:r>
            <a:r>
              <a:rPr lang="en-US" sz="1200">
                <a:solidFill>
                  <a:srgbClr val="000000"/>
                </a:solidFill>
                <a:latin typeface="PT Sans Narrow"/>
                <a:ea typeface="PT Sans Narrow"/>
                <a:cs typeface="PT Sans Narrow"/>
                <a:sym typeface="PT Sans Narrow"/>
              </a:rPr>
              <a:t>A page on the Scratch online community dedicated to displaying information about a Scratch user, such as projects they have created or bookmarked (a.k.a. “favorited”).</a:t>
            </a:r>
            <a:endParaRPr sz="1200">
              <a:solidFill>
                <a:srgbClr val="000000"/>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project editor: </a:t>
            </a:r>
            <a:r>
              <a:rPr lang="en-US" sz="1200">
                <a:solidFill>
                  <a:schemeClr val="dk1"/>
                </a:solidFill>
                <a:latin typeface="PT Sans Narrow"/>
                <a:ea typeface="PT Sans Narrow"/>
                <a:cs typeface="PT Sans Narrow"/>
                <a:sym typeface="PT Sans Narrow"/>
              </a:rPr>
              <a:t>A feature of the Scratch online community that allows projects to be modified. This includes the script area (where scripts are assembled), the sprite area (where sprites can be manipulated), and the stage area (where sprites are positioned and where backgrounds can be accessed).</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red, yellow, green: </a:t>
            </a:r>
            <a:r>
              <a:rPr lang="en-US" sz="1200">
                <a:solidFill>
                  <a:schemeClr val="dk1"/>
                </a:solidFill>
                <a:latin typeface="PT Sans Narrow"/>
                <a:ea typeface="PT Sans Narrow"/>
                <a:cs typeface="PT Sans Narrow"/>
                <a:sym typeface="PT Sans Narrow"/>
              </a:rPr>
              <a:t>A reflection and sharing activity in which individuals identify aspects of their projects as not going well or still needing work (“red”), confusing or contentious (“yellow”), or working well (“green”).</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remix:</a:t>
            </a:r>
            <a:r>
              <a:rPr lang="en-US" sz="1200">
                <a:solidFill>
                  <a:srgbClr val="000000"/>
                </a:solidFill>
                <a:latin typeface="PT Sans Narrow"/>
                <a:ea typeface="PT Sans Narrow"/>
                <a:cs typeface="PT Sans Narrow"/>
                <a:sym typeface="PT Sans Narrow"/>
              </a:rPr>
              <a:t> A creative work that is derived from an original work (or from another remix). A remix typically introduces new content or stylistic elements, while retaining a degree of similarity to the original work.</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reusing and remixing: </a:t>
            </a:r>
            <a:r>
              <a:rPr lang="en-US" sz="1200">
                <a:solidFill>
                  <a:schemeClr val="dk1"/>
                </a:solidFill>
                <a:latin typeface="PT Sans Narrow"/>
                <a:ea typeface="PT Sans Narrow"/>
                <a:cs typeface="PT Sans Narrow"/>
                <a:sym typeface="PT Sans Narrow"/>
              </a:rPr>
              <a:t>The computational practice of making something by building on existing projects or ideas.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Scratch screening: </a:t>
            </a:r>
            <a:r>
              <a:rPr lang="en-US" sz="1200">
                <a:solidFill>
                  <a:schemeClr val="dk1"/>
                </a:solidFill>
                <a:latin typeface="PT Sans Narrow"/>
                <a:ea typeface="PT Sans Narrow"/>
                <a:cs typeface="PT Sans Narrow"/>
                <a:sym typeface="PT Sans Narrow"/>
              </a:rPr>
              <a:t>A sharing activity in which students gather around to observe each other’s Scratch projects.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scripts: </a:t>
            </a:r>
            <a:r>
              <a:rPr lang="en-US" sz="1200">
                <a:solidFill>
                  <a:schemeClr val="dk1"/>
                </a:solidFill>
                <a:latin typeface="PT Sans Narrow"/>
                <a:ea typeface="PT Sans Narrow"/>
                <a:cs typeface="PT Sans Narrow"/>
                <a:sym typeface="PT Sans Narrow"/>
              </a:rPr>
              <a:t>One or more Scratch blocks connected together to form a sequence. Scripts begin with an event block that responds to input (e.g., mouse click, broadcast). When triggered, additional blocks connected to the event block are executed one at a time.</a:t>
            </a:r>
            <a:endParaRPr sz="1200">
              <a:solidFill>
                <a:schemeClr val="dk1"/>
              </a:solidFill>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sensing: </a:t>
            </a:r>
            <a:r>
              <a:rPr lang="en-US" sz="1200">
                <a:solidFill>
                  <a:schemeClr val="dk1"/>
                </a:solidFill>
                <a:latin typeface="PT Sans Narrow"/>
                <a:ea typeface="PT Sans Narrow"/>
                <a:cs typeface="PT Sans Narrow"/>
                <a:sym typeface="PT Sans Narrow"/>
              </a:rPr>
              <a:t>One of the ten categories of Scratch blocks. They are color-coded light-blue, and are used to detect different forms of input (e.g., mouse position) or program state (e.g., sprite position).</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chemeClr val="dk1"/>
                </a:solidFill>
                <a:latin typeface="PT Sans Narrow"/>
                <a:ea typeface="PT Sans Narrow"/>
                <a:cs typeface="PT Sans Narrow"/>
                <a:sym typeface="PT Sans Narrow"/>
              </a:rPr>
              <a:t>sequence: </a:t>
            </a:r>
            <a:r>
              <a:rPr lang="en-US" sz="1200">
                <a:solidFill>
                  <a:schemeClr val="dk1"/>
                </a:solidFill>
                <a:latin typeface="PT Sans Narrow"/>
                <a:ea typeface="PT Sans Narrow"/>
                <a:cs typeface="PT Sans Narrow"/>
                <a:sym typeface="PT Sans Narrow"/>
              </a:rPr>
              <a:t>The computational concept of identifying a series of steps for a task.</a:t>
            </a:r>
            <a:endParaRPr>
              <a:latin typeface="PT Sans Narrow"/>
              <a:ea typeface="PT Sans Narrow"/>
              <a:cs typeface="PT Sans Narrow"/>
              <a:sym typeface="PT Sans Narrow"/>
            </a:endParaRPr>
          </a:p>
          <a:p>
            <a:pPr indent="0" lvl="0" marL="0" marR="0" rtl="0" algn="l">
              <a:spcBef>
                <a:spcPts val="600"/>
              </a:spcBef>
              <a:spcAft>
                <a:spcPts val="0"/>
              </a:spcAft>
              <a:buNone/>
            </a:pPr>
            <a:r>
              <a:t/>
            </a:r>
            <a:endParaRPr>
              <a:latin typeface="PT Sans Narrow"/>
              <a:ea typeface="PT Sans Narrow"/>
              <a:cs typeface="PT Sans Narrow"/>
              <a:sym typeface="PT Sans Narrow"/>
            </a:endParaRPr>
          </a:p>
        </p:txBody>
      </p:sp>
      <p:sp>
        <p:nvSpPr>
          <p:cNvPr id="4274" name="Google Shape;4274;p15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136</a:t>
            </a:r>
            <a:endParaRPr b="0" i="0" sz="1200">
              <a:solidFill>
                <a:srgbClr val="888888"/>
              </a:solidFill>
              <a:latin typeface="Carme"/>
              <a:ea typeface="Carme"/>
              <a:cs typeface="Carme"/>
              <a:sym typeface="Carme"/>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8" name="Shape 4278"/>
        <p:cNvGrpSpPr/>
        <p:nvPr/>
      </p:nvGrpSpPr>
      <p:grpSpPr>
        <a:xfrm>
          <a:off x="0" y="0"/>
          <a:ext cx="0" cy="0"/>
          <a:chOff x="0" y="0"/>
          <a:chExt cx="0" cy="0"/>
        </a:xfrm>
      </p:grpSpPr>
      <p:sp>
        <p:nvSpPr>
          <p:cNvPr id="4279" name="Google Shape;4279;p154"/>
          <p:cNvSpPr txBox="1"/>
          <p:nvPr/>
        </p:nvSpPr>
        <p:spPr>
          <a:xfrm>
            <a:off x="576767" y="649748"/>
            <a:ext cx="6654300" cy="3908700"/>
          </a:xfrm>
          <a:prstGeom prst="rect">
            <a:avLst/>
          </a:prstGeom>
          <a:noFill/>
          <a:ln>
            <a:noFill/>
          </a:ln>
        </p:spPr>
        <p:txBody>
          <a:bodyPr anchorCtr="0" anchor="t" bIns="0" lIns="0" spcFirstLastPara="1" rIns="0" wrap="square" tIns="0">
            <a:noAutofit/>
          </a:bodyPr>
          <a:lstStyle/>
          <a:p>
            <a:pPr indent="-225425" lvl="0" marL="225425" rtl="0" algn="l">
              <a:spcBef>
                <a:spcPts val="600"/>
              </a:spcBef>
              <a:spcAft>
                <a:spcPts val="0"/>
              </a:spcAft>
              <a:buNone/>
            </a:pPr>
            <a:r>
              <a:rPr b="1" lang="en-US" sz="1200">
                <a:solidFill>
                  <a:schemeClr val="dk1"/>
                </a:solidFill>
                <a:latin typeface="PT Sans Narrow"/>
                <a:ea typeface="PT Sans Narrow"/>
                <a:cs typeface="PT Sans Narrow"/>
                <a:sym typeface="PT Sans Narrow"/>
              </a:rPr>
              <a:t>showcase: </a:t>
            </a:r>
            <a:r>
              <a:rPr lang="en-US" sz="1200">
                <a:solidFill>
                  <a:schemeClr val="dk1"/>
                </a:solidFill>
                <a:latin typeface="PT Sans Narrow"/>
                <a:ea typeface="PT Sans Narrow"/>
                <a:cs typeface="PT Sans Narrow"/>
                <a:sym typeface="PT Sans Narrow"/>
              </a:rPr>
              <a:t>A strategy for sharing in which students present their final projects to others and reflect on their design processes and computational creation experiences.</a:t>
            </a:r>
            <a:endParaRPr b="1" sz="1200">
              <a:latin typeface="PT Sans Narrow"/>
              <a:ea typeface="PT Sans Narrow"/>
              <a:cs typeface="PT Sans Narrow"/>
              <a:sym typeface="PT Sans Narrow"/>
            </a:endParaRPr>
          </a:p>
          <a:p>
            <a:pPr indent="-225425" lvl="0" marL="225425" marR="0" rtl="0" algn="l">
              <a:spcBef>
                <a:spcPts val="0"/>
              </a:spcBef>
              <a:spcAft>
                <a:spcPts val="0"/>
              </a:spcAft>
              <a:buNone/>
            </a:pPr>
            <a:r>
              <a:rPr b="1" lang="en-US" sz="1200">
                <a:solidFill>
                  <a:srgbClr val="000000"/>
                </a:solidFill>
                <a:latin typeface="PT Sans Narrow"/>
                <a:ea typeface="PT Sans Narrow"/>
                <a:cs typeface="PT Sans Narrow"/>
                <a:sym typeface="PT Sans Narrow"/>
              </a:rPr>
              <a:t>sound: </a:t>
            </a:r>
            <a:r>
              <a:rPr lang="en-US" sz="1200">
                <a:solidFill>
                  <a:srgbClr val="000000"/>
                </a:solidFill>
                <a:latin typeface="PT Sans Narrow"/>
                <a:ea typeface="PT Sans Narrow"/>
                <a:cs typeface="PT Sans Narrow"/>
                <a:sym typeface="PT Sans Narrow"/>
              </a:rPr>
              <a:t>An audio file that can be played in a Scratch project, available by importing from Scratch's built-in sound library, or creating a new recording. Sounds are played by using sound blocks, which control a sound's volume, tempo, and more.</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sprite: </a:t>
            </a:r>
            <a:r>
              <a:rPr lang="en-US" sz="1200">
                <a:solidFill>
                  <a:srgbClr val="000000"/>
                </a:solidFill>
                <a:latin typeface="PT Sans Narrow"/>
                <a:ea typeface="PT Sans Narrow"/>
                <a:cs typeface="PT Sans Narrow"/>
                <a:sym typeface="PT Sans Narrow"/>
              </a:rPr>
              <a:t>A media object that performs actions on the stage in a Scratch project.</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stage: </a:t>
            </a:r>
            <a:r>
              <a:rPr lang="en-US" sz="1200">
                <a:solidFill>
                  <a:srgbClr val="000000"/>
                </a:solidFill>
                <a:latin typeface="PT Sans Narrow"/>
                <a:ea typeface="PT Sans Narrow"/>
                <a:cs typeface="PT Sans Narrow"/>
                <a:sym typeface="PT Sans Narrow"/>
              </a:rPr>
              <a:t>The background of a Scratch project. The stage can have scripts, backdrops (costumes), and sounds, similar to a sprite.</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studio: </a:t>
            </a:r>
            <a:r>
              <a:rPr lang="en-US" sz="1200">
                <a:solidFill>
                  <a:srgbClr val="000000"/>
                </a:solidFill>
                <a:latin typeface="PT Sans Narrow"/>
                <a:ea typeface="PT Sans Narrow"/>
                <a:cs typeface="PT Sans Narrow"/>
                <a:sym typeface="PT Sans Narrow"/>
              </a:rPr>
              <a:t>A user-created gallery in the Scratch online community that can be used to highlight projects contributed by one or many users.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testing and debugging: </a:t>
            </a:r>
            <a:r>
              <a:rPr lang="en-US" sz="1200">
                <a:solidFill>
                  <a:srgbClr val="000000"/>
                </a:solidFill>
                <a:latin typeface="PT Sans Narrow"/>
                <a:ea typeface="PT Sans Narrow"/>
                <a:cs typeface="PT Sans Narrow"/>
                <a:sym typeface="PT Sans Narrow"/>
              </a:rPr>
              <a:t>The computational practice of making sure things work – and finding and solving problems when they arise.</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theatre metaphor: </a:t>
            </a:r>
            <a:r>
              <a:rPr lang="en-US" sz="1200">
                <a:solidFill>
                  <a:srgbClr val="000000"/>
                </a:solidFill>
                <a:latin typeface="PT Sans Narrow"/>
                <a:ea typeface="PT Sans Narrow"/>
                <a:cs typeface="PT Sans Narrow"/>
                <a:sym typeface="PT Sans Narrow"/>
              </a:rPr>
              <a:t>A way of describing the design of Scratch that emphasizes its intentional similarity to theatre, with actors (sprites), costumes, backdrops, scripts, and a stage.</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tips window: </a:t>
            </a:r>
            <a:r>
              <a:rPr lang="en-US" sz="1200">
                <a:solidFill>
                  <a:srgbClr val="000000"/>
                </a:solidFill>
                <a:latin typeface="PT Sans Narrow"/>
                <a:ea typeface="PT Sans Narrow"/>
                <a:cs typeface="PT Sans Narrow"/>
                <a:sym typeface="PT Sans Narrow"/>
              </a:rPr>
              <a:t>Built directly into the Project Editor, the Tips Window is a form of getting help in Scratch.</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unfocus group: </a:t>
            </a:r>
            <a:r>
              <a:rPr lang="en-US" sz="1200">
                <a:solidFill>
                  <a:srgbClr val="000000"/>
                </a:solidFill>
                <a:latin typeface="PT Sans Narrow"/>
                <a:ea typeface="PT Sans Narrow"/>
                <a:cs typeface="PT Sans Narrow"/>
                <a:sym typeface="PT Sans Narrow"/>
              </a:rPr>
              <a:t>An activity in which students share their projects-in-progress and request feedback from a diverse collection of people.</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variables and lists: </a:t>
            </a:r>
            <a:r>
              <a:rPr lang="en-US" sz="1200">
                <a:solidFill>
                  <a:srgbClr val="000000"/>
                </a:solidFill>
                <a:latin typeface="PT Sans Narrow"/>
                <a:ea typeface="PT Sans Narrow"/>
                <a:cs typeface="PT Sans Narrow"/>
                <a:sym typeface="PT Sans Narrow"/>
              </a:rPr>
              <a:t>A changeable value or collection of values recorded in Scratch’s memory. Variables can store one value at a time, while lists can store multiple values.</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vector graphic:</a:t>
            </a:r>
            <a:r>
              <a:rPr lang="en-US" sz="1200">
                <a:solidFill>
                  <a:srgbClr val="000000"/>
                </a:solidFill>
                <a:latin typeface="PT Sans Narrow"/>
                <a:ea typeface="PT Sans Narrow"/>
                <a:cs typeface="PT Sans Narrow"/>
                <a:sym typeface="PT Sans Narrow"/>
              </a:rPr>
              <a:t> An image that is defined by a collection of geometric shapes (e.g., circles, rectangles) and colors. Contrast with bitmap.</a:t>
            </a:r>
            <a:endParaRPr>
              <a:latin typeface="PT Sans Narrow"/>
              <a:ea typeface="PT Sans Narrow"/>
              <a:cs typeface="PT Sans Narrow"/>
              <a:sym typeface="PT Sans Narrow"/>
            </a:endParaRPr>
          </a:p>
          <a:p>
            <a:pPr indent="-225425" lvl="0" marL="225425" marR="0" rtl="0" algn="l">
              <a:spcBef>
                <a:spcPts val="600"/>
              </a:spcBef>
              <a:spcAft>
                <a:spcPts val="0"/>
              </a:spcAft>
              <a:buNone/>
            </a:pPr>
            <a:r>
              <a:rPr b="1" lang="en-US" sz="1200">
                <a:solidFill>
                  <a:srgbClr val="000000"/>
                </a:solidFill>
                <a:latin typeface="PT Sans Narrow"/>
                <a:ea typeface="PT Sans Narrow"/>
                <a:cs typeface="PT Sans Narrow"/>
                <a:sym typeface="PT Sans Narrow"/>
              </a:rPr>
              <a:t>video sensing: </a:t>
            </a:r>
            <a:r>
              <a:rPr lang="en-US" sz="1200">
                <a:solidFill>
                  <a:srgbClr val="000000"/>
                </a:solidFill>
                <a:latin typeface="PT Sans Narrow"/>
                <a:ea typeface="PT Sans Narrow"/>
                <a:cs typeface="PT Sans Narrow"/>
                <a:sym typeface="PT Sans Narrow"/>
              </a:rPr>
              <a:t>A Scratch feature that makes use of video from a webcam to detect motion or display video input on the stage.</a:t>
            </a:r>
            <a:endParaRPr sz="1200">
              <a:solidFill>
                <a:srgbClr val="000000"/>
              </a:solidFill>
              <a:latin typeface="PT Sans Narrow"/>
              <a:ea typeface="PT Sans Narrow"/>
              <a:cs typeface="PT Sans Narrow"/>
              <a:sym typeface="PT Sans Narrow"/>
            </a:endParaRPr>
          </a:p>
        </p:txBody>
      </p:sp>
      <p:sp>
        <p:nvSpPr>
          <p:cNvPr id="4280" name="Google Shape;4280;p154"/>
          <p:cNvSpPr txBox="1"/>
          <p:nvPr/>
        </p:nvSpPr>
        <p:spPr>
          <a:xfrm>
            <a:off x="3887162" y="9535302"/>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137</a:t>
            </a:r>
            <a:endParaRPr b="0" i="0" sz="1200">
              <a:solidFill>
                <a:srgbClr val="888888"/>
              </a:solidFill>
              <a:latin typeface="Carme"/>
              <a:ea typeface="Carme"/>
              <a:cs typeface="Carme"/>
              <a:sym typeface="Carme"/>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4" name="Shape 4284"/>
        <p:cNvGrpSpPr/>
        <p:nvPr/>
      </p:nvGrpSpPr>
      <p:grpSpPr>
        <a:xfrm>
          <a:off x="0" y="0"/>
          <a:ext cx="0" cy="0"/>
          <a:chOff x="0" y="0"/>
          <a:chExt cx="0" cy="0"/>
        </a:xfrm>
      </p:grpSpPr>
      <p:sp>
        <p:nvSpPr>
          <p:cNvPr id="4285" name="Google Shape;4285;p15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138</a:t>
            </a:r>
            <a:endParaRPr b="0" i="0" sz="1200">
              <a:solidFill>
                <a:srgbClr val="888888"/>
              </a:solidFill>
              <a:latin typeface="Carme"/>
              <a:ea typeface="Carme"/>
              <a:cs typeface="Carme"/>
              <a:sym typeface="Carme"/>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9" name="Shape 4289"/>
        <p:cNvGrpSpPr/>
        <p:nvPr/>
      </p:nvGrpSpPr>
      <p:grpSpPr>
        <a:xfrm>
          <a:off x="0" y="0"/>
          <a:ext cx="0" cy="0"/>
          <a:chOff x="0" y="0"/>
          <a:chExt cx="0" cy="0"/>
        </a:xfrm>
      </p:grpSpPr>
      <p:sp>
        <p:nvSpPr>
          <p:cNvPr id="4290" name="Google Shape;4290;p156"/>
          <p:cNvSpPr txBox="1"/>
          <p:nvPr/>
        </p:nvSpPr>
        <p:spPr>
          <a:xfrm>
            <a:off x="457198" y="464006"/>
            <a:ext cx="6892200" cy="9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STANDARDS</a:t>
            </a:r>
            <a:endParaRPr b="1" sz="2400">
              <a:solidFill>
                <a:schemeClr val="dk1"/>
              </a:solidFill>
              <a:latin typeface="PT Sans Narrow"/>
              <a:ea typeface="PT Sans Narrow"/>
              <a:cs typeface="PT Sans Narrow"/>
              <a:sym typeface="PT Sans Narrow"/>
            </a:endParaRPr>
          </a:p>
        </p:txBody>
      </p:sp>
      <p:sp>
        <p:nvSpPr>
          <p:cNvPr id="4291" name="Google Shape;4291;p156"/>
          <p:cNvSpPr txBox="1"/>
          <p:nvPr/>
        </p:nvSpPr>
        <p:spPr>
          <a:xfrm>
            <a:off x="576767" y="2693797"/>
            <a:ext cx="6654273" cy="535531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Common Core State Standards for Mathematics 2010</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200" u="sng">
                <a:solidFill>
                  <a:schemeClr val="hlink"/>
                </a:solidFill>
                <a:latin typeface="PT Sans Narrow"/>
                <a:ea typeface="PT Sans Narrow"/>
                <a:cs typeface="PT Sans Narrow"/>
                <a:sym typeface="PT Sans Narrow"/>
                <a:hlinkClick r:id="rId3"/>
              </a:rPr>
              <a:t>http://www.corestandards.org/wp-content/uploads/Math_Standards.pdf</a:t>
            </a:r>
            <a:endParaRPr b="1"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sense of problems and persevere in solving them – Many guide activities engage students in solving debugging challenges, which encourage students to discover different ways of finding and solving problems. </a:t>
            </a:r>
            <a:r>
              <a:rPr i="1" lang="en-US" sz="1200">
                <a:solidFill>
                  <a:schemeClr val="dk1"/>
                </a:solidFill>
                <a:latin typeface="PT Sans Narrow"/>
                <a:ea typeface="PT Sans Narrow"/>
                <a:cs typeface="PT Sans Narrow"/>
                <a:sym typeface="PT Sans Narrow"/>
              </a:rPr>
              <a:t>Example activity: Unit 1 - 4 Debug It!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Reason Abstractly and Quantitatively – Students can express abstract concepts and demonstrate their understandings of quantitative relationships such as variables through visual representations designed in Scratch. </a:t>
            </a:r>
            <a:r>
              <a:rPr i="1" lang="en-US" sz="1200">
                <a:solidFill>
                  <a:schemeClr val="dk1"/>
                </a:solidFill>
                <a:latin typeface="PT Sans Narrow"/>
                <a:ea typeface="PT Sans Narrow"/>
                <a:cs typeface="PT Sans Narrow"/>
                <a:sym typeface="PT Sans Narrow"/>
              </a:rPr>
              <a:t>Example activity: Unit 4 Score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Model with Mathematics – Certain activities in the guide challenge students to represent previously learned equations, data comparisons, or other mathematical relationships as Scratch programs. </a:t>
            </a:r>
            <a:r>
              <a:rPr i="1" lang="en-US" sz="1200">
                <a:solidFill>
                  <a:schemeClr val="dk1"/>
                </a:solidFill>
                <a:latin typeface="PT Sans Narrow"/>
                <a:ea typeface="PT Sans Narrow"/>
                <a:cs typeface="PT Sans Narrow"/>
                <a:sym typeface="PT Sans Narrow"/>
              </a:rPr>
              <a:t>Example activity: Unit 4 Interactions</a:t>
            </a:r>
            <a:endParaRPr i="1"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Attend to precision – On- and off-screen activities help students recognize the importance of attending to detail when specifying instructions or a sequence of code intended to elicit a particular outcome. </a:t>
            </a:r>
            <a:r>
              <a:rPr i="1" lang="en-US" sz="1200">
                <a:solidFill>
                  <a:schemeClr val="dk1"/>
                </a:solidFill>
                <a:latin typeface="PT Sans Narrow"/>
                <a:ea typeface="PT Sans Narrow"/>
                <a:cs typeface="PT Sans Narrow"/>
                <a:sym typeface="PT Sans Narrow"/>
              </a:rPr>
              <a:t>Example activity: Unit 1 Programmed to Dance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Look for and Make Use of Structure – Looking through scripts during a debugging challenge, reading through someone else’s project code while remixing a project, or reviewing work to build up more complex programs can engage students in looking closely to discern repeated patterns or structure within their own or others’ Scratch programs. </a:t>
            </a:r>
            <a:r>
              <a:rPr i="1" lang="en-US" sz="1200">
                <a:solidFill>
                  <a:schemeClr val="dk1"/>
                </a:solidFill>
                <a:latin typeface="PT Sans Narrow"/>
                <a:ea typeface="PT Sans Narrow"/>
                <a:cs typeface="PT Sans Narrow"/>
                <a:sym typeface="PT Sans Narrow"/>
              </a:rPr>
              <a:t>Example activity: Unit 3 Conversations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Common Core State Standards for English Language Arts/Literacy 2010</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200" u="sng">
                <a:solidFill>
                  <a:schemeClr val="hlink"/>
                </a:solidFill>
                <a:latin typeface="PT Sans Narrow"/>
                <a:ea typeface="PT Sans Narrow"/>
                <a:cs typeface="PT Sans Narrow"/>
                <a:sym typeface="PT Sans Narrow"/>
                <a:hlinkClick r:id="rId4"/>
              </a:rPr>
              <a:t>http://www.corestandards.org/wp-content/uploads/ELA_Standards.pdf</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They demonstrate independence. – Most activities and projects in the guide are designed to be self-directed or can be easily adjusted to accommodate independent work, although collaborative projects and group work are encouraged. </a:t>
            </a:r>
            <a:r>
              <a:rPr i="1" lang="en-US" sz="1200">
                <a:solidFill>
                  <a:schemeClr val="dk1"/>
                </a:solidFill>
                <a:latin typeface="PT Sans Narrow"/>
                <a:ea typeface="PT Sans Narrow"/>
                <a:cs typeface="PT Sans Narrow"/>
                <a:sym typeface="PT Sans Narrow"/>
              </a:rPr>
              <a:t>Example activity: Unit 1 About Me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They respond to the varying demands of audience, task, purpose, and discipline. – Students are made aware of varying types of audience, task, purpose, and discipline when sharing projects to the worldwide Scratch online community or designing projects and activities for others. </a:t>
            </a:r>
            <a:r>
              <a:rPr i="1" lang="en-US" sz="1200">
                <a:solidFill>
                  <a:schemeClr val="dk1"/>
                </a:solidFill>
                <a:latin typeface="PT Sans Narrow"/>
                <a:ea typeface="PT Sans Narrow"/>
                <a:cs typeface="PT Sans Narrow"/>
                <a:sym typeface="PT Sans Narrow"/>
              </a:rPr>
              <a:t>Example activity: Unit 5 Activity Design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They comprehend as well as critique. – A variety of feedback exercises and collaborative projects engage students in sharing works-in-progress, asking questions, and exchanging constructive critique. </a:t>
            </a:r>
            <a:r>
              <a:rPr i="1" lang="en-US" sz="1200">
                <a:solidFill>
                  <a:schemeClr val="dk1"/>
                </a:solidFill>
                <a:latin typeface="PT Sans Narrow"/>
                <a:ea typeface="PT Sans Narrow"/>
                <a:cs typeface="PT Sans Narrow"/>
                <a:sym typeface="PT Sans Narrow"/>
              </a:rPr>
              <a:t>Example activity: Unit 0 Critique Group</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They use technology and digital media strategically and capably. – During self-directed activities, students learn to navigate to different parts of the Scratch website to develop projects, search for inspiration, connect with others, and pursue personal learning goals. </a:t>
            </a:r>
            <a:r>
              <a:rPr i="1" lang="en-US" sz="1200">
                <a:solidFill>
                  <a:schemeClr val="dk1"/>
                </a:solidFill>
                <a:latin typeface="PT Sans Narrow"/>
                <a:ea typeface="PT Sans Narrow"/>
                <a:cs typeface="PT Sans Narrow"/>
                <a:sym typeface="PT Sans Narrow"/>
              </a:rPr>
              <a:t>Example activity: Unit 5 Know Want Learn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They come to understand other perspectives and cultures. – In remixing others’ projects, students need to read, understand, and interpret the code and intention of work that is not their own. When building up collaborative projects, students learn to cooperate, compromise, and share work with others. </a:t>
            </a:r>
            <a:r>
              <a:rPr i="1" lang="en-US" sz="1200">
                <a:solidFill>
                  <a:schemeClr val="dk1"/>
                </a:solidFill>
                <a:latin typeface="PT Sans Narrow"/>
                <a:ea typeface="PT Sans Narrow"/>
                <a:cs typeface="PT Sans Narrow"/>
                <a:sym typeface="PT Sans Narrow"/>
              </a:rPr>
              <a:t>Example Activity: Unit 3 Pass It On</a:t>
            </a:r>
            <a:endParaRPr sz="1200">
              <a:solidFill>
                <a:schemeClr val="dk1"/>
              </a:solidFill>
              <a:latin typeface="PT Sans Narrow"/>
              <a:ea typeface="PT Sans Narrow"/>
              <a:cs typeface="PT Sans Narrow"/>
              <a:sym typeface="PT Sans Narrow"/>
            </a:endParaRPr>
          </a:p>
        </p:txBody>
      </p:sp>
      <p:sp>
        <p:nvSpPr>
          <p:cNvPr id="4292" name="Google Shape;4292;p156"/>
          <p:cNvSpPr/>
          <p:nvPr/>
        </p:nvSpPr>
        <p:spPr>
          <a:xfrm>
            <a:off x="486733" y="1295747"/>
            <a:ext cx="6807300" cy="116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The activities in this guide make connections to several different K-12 curriculum standards, including the Common Core State Standards, the CSTA K-12 Computer Science Standards, and ISTE NETS. We have included connections to Common Core Standards as an example.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4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For more connections, please visit the guide site at </a:t>
            </a:r>
            <a:r>
              <a:rPr lang="en-US" sz="1400" u="sng">
                <a:solidFill>
                  <a:schemeClr val="hlink"/>
                </a:solidFill>
                <a:latin typeface="PT Sans Narrow"/>
                <a:ea typeface="PT Sans Narrow"/>
                <a:cs typeface="PT Sans Narrow"/>
                <a:sym typeface="PT Sans Narrow"/>
                <a:hlinkClick r:id="rId5"/>
              </a:rPr>
              <a:t>http://scratched.gse.harvard.edu/guide</a:t>
            </a:r>
            <a:endParaRPr sz="1400">
              <a:solidFill>
                <a:schemeClr val="dk1"/>
              </a:solidFill>
              <a:latin typeface="PT Sans Narrow"/>
              <a:ea typeface="PT Sans Narrow"/>
              <a:cs typeface="PT Sans Narrow"/>
              <a:sym typeface="PT Sans Narrow"/>
            </a:endParaRPr>
          </a:p>
        </p:txBody>
      </p:sp>
      <p:sp>
        <p:nvSpPr>
          <p:cNvPr id="4293" name="Google Shape;4293;p156"/>
          <p:cNvSpPr txBox="1"/>
          <p:nvPr/>
        </p:nvSpPr>
        <p:spPr>
          <a:xfrm>
            <a:off x="3887162" y="9535302"/>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139</a:t>
            </a:r>
            <a:endParaRPr b="0" i="0" sz="1200">
              <a:solidFill>
                <a:srgbClr val="888888"/>
              </a:solidFill>
              <a:latin typeface="Carme"/>
              <a:ea typeface="Carme"/>
              <a:cs typeface="Carme"/>
              <a:sym typeface="Carme"/>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7" name="Shape 4297"/>
        <p:cNvGrpSpPr/>
        <p:nvPr/>
      </p:nvGrpSpPr>
      <p:grpSpPr>
        <a:xfrm>
          <a:off x="0" y="0"/>
          <a:ext cx="0" cy="0"/>
          <a:chOff x="0" y="0"/>
          <a:chExt cx="0" cy="0"/>
        </a:xfrm>
      </p:grpSpPr>
      <p:sp>
        <p:nvSpPr>
          <p:cNvPr id="4298" name="Google Shape;4298;p15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140</a:t>
            </a:r>
            <a:endParaRPr b="0" i="0" sz="1200">
              <a:solidFill>
                <a:srgbClr val="888888"/>
              </a:solidFill>
              <a:latin typeface="Carme"/>
              <a:ea typeface="Carme"/>
              <a:cs typeface="Carme"/>
              <a:sym typeface="Carme"/>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2" name="Shape 4302"/>
        <p:cNvGrpSpPr/>
        <p:nvPr/>
      </p:nvGrpSpPr>
      <p:grpSpPr>
        <a:xfrm>
          <a:off x="0" y="0"/>
          <a:ext cx="0" cy="0"/>
          <a:chOff x="0" y="0"/>
          <a:chExt cx="0" cy="0"/>
        </a:xfrm>
      </p:grpSpPr>
      <p:sp>
        <p:nvSpPr>
          <p:cNvPr id="4303" name="Google Shape;4303;p158"/>
          <p:cNvSpPr txBox="1"/>
          <p:nvPr/>
        </p:nvSpPr>
        <p:spPr>
          <a:xfrm>
            <a:off x="457199" y="464006"/>
            <a:ext cx="6864579" cy="9079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000">
                <a:solidFill>
                  <a:schemeClr val="dk1"/>
                </a:solidFill>
                <a:latin typeface="PT Sans Narrow"/>
                <a:ea typeface="PT Sans Narrow"/>
                <a:cs typeface="PT Sans Narrow"/>
                <a:sym typeface="PT Sans Narrow"/>
              </a:rPr>
              <a:t>COMPUTATIONAL THINKING</a:t>
            </a:r>
            <a:endParaRPr b="1" sz="5000">
              <a:latin typeface="PT Sans Narrow"/>
              <a:ea typeface="PT Sans Narrow"/>
              <a:cs typeface="PT Sans Narrow"/>
              <a:sym typeface="PT Sans Narrow"/>
            </a:endParaRPr>
          </a:p>
        </p:txBody>
      </p:sp>
      <p:graphicFrame>
        <p:nvGraphicFramePr>
          <p:cNvPr id="4304" name="Google Shape;4304;p158"/>
          <p:cNvGraphicFramePr/>
          <p:nvPr/>
        </p:nvGraphicFramePr>
        <p:xfrm>
          <a:off x="586630" y="3352818"/>
          <a:ext cx="3000000" cy="3000000"/>
        </p:xfrm>
        <a:graphic>
          <a:graphicData uri="http://schemas.openxmlformats.org/drawingml/2006/table">
            <a:tbl>
              <a:tblPr firstRow="1">
                <a:noFill/>
                <a:tableStyleId>{D2A7DA01-D274-481A-BE4B-498D0BB22E76}</a:tableStyleId>
              </a:tblPr>
              <a:tblGrid>
                <a:gridCol w="1700300"/>
                <a:gridCol w="4930925"/>
              </a:tblGrid>
              <a:tr h="281300">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CONCEPT</a:t>
                      </a:r>
                      <a:endParaRPr b="1"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DESCRIPTION</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sequence</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identifying a series of steps for a task</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loops</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running the same sequence multiple times</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parallelism</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making things happen at the same time</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events</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one thing causing another thing to happen</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conditionals</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making decisions based on conditions</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operators</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support for mathematical and logical expressions</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data</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storing, retrieving, and updating values</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305" name="Google Shape;4305;p158"/>
          <p:cNvSpPr txBox="1"/>
          <p:nvPr/>
        </p:nvSpPr>
        <p:spPr>
          <a:xfrm>
            <a:off x="576768" y="3053133"/>
            <a:ext cx="6641100" cy="215400"/>
          </a:xfrm>
          <a:prstGeom prst="rect">
            <a:avLst/>
          </a:prstGeom>
          <a:noFill/>
          <a:ln>
            <a:noFill/>
          </a:ln>
        </p:spPr>
        <p:txBody>
          <a:bodyPr anchorCtr="0" anchor="t" bIns="0" lIns="0" spcFirstLastPara="1" rIns="0" wrap="square" tIns="0">
            <a:noAutofit/>
          </a:bodyPr>
          <a:lstStyle/>
          <a:p>
            <a:pPr indent="-225425" lvl="0" marL="225425" marR="0" rtl="0" algn="l">
              <a:spcBef>
                <a:spcPts val="0"/>
              </a:spcBef>
              <a:spcAft>
                <a:spcPts val="0"/>
              </a:spcAft>
              <a:buNone/>
            </a:pPr>
            <a:r>
              <a:rPr b="1" lang="en-US" sz="1400">
                <a:solidFill>
                  <a:schemeClr val="dk1"/>
                </a:solidFill>
                <a:latin typeface="PT Sans Narrow"/>
                <a:ea typeface="PT Sans Narrow"/>
                <a:cs typeface="PT Sans Narrow"/>
                <a:sym typeface="PT Sans Narrow"/>
              </a:rPr>
              <a:t>COMPUTATIONAL CONCEPTS</a:t>
            </a:r>
            <a:endParaRPr b="1" sz="1400">
              <a:solidFill>
                <a:schemeClr val="dk1"/>
              </a:solidFill>
              <a:latin typeface="PT Sans Narrow"/>
              <a:ea typeface="PT Sans Narrow"/>
              <a:cs typeface="PT Sans Narrow"/>
              <a:sym typeface="PT Sans Narrow"/>
            </a:endParaRPr>
          </a:p>
        </p:txBody>
      </p:sp>
      <p:graphicFrame>
        <p:nvGraphicFramePr>
          <p:cNvPr id="4306" name="Google Shape;4306;p158"/>
          <p:cNvGraphicFramePr/>
          <p:nvPr/>
        </p:nvGraphicFramePr>
        <p:xfrm>
          <a:off x="586630" y="5987145"/>
          <a:ext cx="3000000" cy="3000000"/>
        </p:xfrm>
        <a:graphic>
          <a:graphicData uri="http://schemas.openxmlformats.org/drawingml/2006/table">
            <a:tbl>
              <a:tblPr firstRow="1">
                <a:noFill/>
                <a:tableStyleId>{D2A7DA01-D274-481A-BE4B-498D0BB22E76}</a:tableStyleId>
              </a:tblPr>
              <a:tblGrid>
                <a:gridCol w="1700300"/>
                <a:gridCol w="4930925"/>
              </a:tblGrid>
              <a:tr h="281300">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PRACTICE</a:t>
                      </a:r>
                      <a:endParaRPr b="1"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DESCRIPTION</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experimenting and iterating</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developing a little bit, then trying it out, then developing some more</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testing and debugging</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making sure things work – and finding and solving problems when they arise</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reusing and remixing</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making something by building on existing projects or ideas</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abstracting and modularizing</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exploring connections between the whole and the parts</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307" name="Google Shape;4307;p158"/>
          <p:cNvSpPr txBox="1"/>
          <p:nvPr/>
        </p:nvSpPr>
        <p:spPr>
          <a:xfrm>
            <a:off x="576768" y="5687460"/>
            <a:ext cx="6641100" cy="215400"/>
          </a:xfrm>
          <a:prstGeom prst="rect">
            <a:avLst/>
          </a:prstGeom>
          <a:noFill/>
          <a:ln>
            <a:noFill/>
          </a:ln>
        </p:spPr>
        <p:txBody>
          <a:bodyPr anchorCtr="0" anchor="t" bIns="0" lIns="0" spcFirstLastPara="1" rIns="0" wrap="square" tIns="0">
            <a:noAutofit/>
          </a:bodyPr>
          <a:lstStyle/>
          <a:p>
            <a:pPr indent="-225425" lvl="0" marL="225425" marR="0" rtl="0" algn="l">
              <a:spcBef>
                <a:spcPts val="0"/>
              </a:spcBef>
              <a:spcAft>
                <a:spcPts val="0"/>
              </a:spcAft>
              <a:buNone/>
            </a:pPr>
            <a:r>
              <a:rPr b="1" lang="en-US" sz="1400">
                <a:solidFill>
                  <a:schemeClr val="dk1"/>
                </a:solidFill>
                <a:latin typeface="PT Sans Narrow"/>
                <a:ea typeface="PT Sans Narrow"/>
                <a:cs typeface="PT Sans Narrow"/>
                <a:sym typeface="PT Sans Narrow"/>
              </a:rPr>
              <a:t>COMPUTATIONAL PRACTICES</a:t>
            </a:r>
            <a:endParaRPr sz="1400">
              <a:solidFill>
                <a:schemeClr val="dk1"/>
              </a:solidFill>
              <a:latin typeface="PT Sans Narrow"/>
              <a:ea typeface="PT Sans Narrow"/>
              <a:cs typeface="PT Sans Narrow"/>
              <a:sym typeface="PT Sans Narrow"/>
            </a:endParaRPr>
          </a:p>
        </p:txBody>
      </p:sp>
      <p:graphicFrame>
        <p:nvGraphicFramePr>
          <p:cNvPr id="4308" name="Google Shape;4308;p158"/>
          <p:cNvGraphicFramePr/>
          <p:nvPr/>
        </p:nvGraphicFramePr>
        <p:xfrm>
          <a:off x="586630" y="7949672"/>
          <a:ext cx="3000000" cy="3000000"/>
        </p:xfrm>
        <a:graphic>
          <a:graphicData uri="http://schemas.openxmlformats.org/drawingml/2006/table">
            <a:tbl>
              <a:tblPr firstRow="1">
                <a:noFill/>
                <a:tableStyleId>{D2A7DA01-D274-481A-BE4B-498D0BB22E76}</a:tableStyleId>
              </a:tblPr>
              <a:tblGrid>
                <a:gridCol w="1700300"/>
                <a:gridCol w="4930925"/>
              </a:tblGrid>
              <a:tr h="281300">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PERSPECTIVE</a:t>
                      </a:r>
                      <a:endParaRPr b="1"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DESCRIPTION</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expressing</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realizing that computation is a medium of creation </a:t>
                      </a:r>
                      <a:endParaRPr>
                        <a:latin typeface="PT Sans Narrow"/>
                        <a:ea typeface="PT Sans Narrow"/>
                        <a:cs typeface="PT Sans Narrow"/>
                        <a:sym typeface="PT Sans Narrow"/>
                      </a:endParaRPr>
                    </a:p>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“I can create.”</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connecting</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recognizing the power of creating with and for others</a:t>
                      </a:r>
                      <a:endParaRPr>
                        <a:latin typeface="PT Sans Narrow"/>
                        <a:ea typeface="PT Sans Narrow"/>
                        <a:cs typeface="PT Sans Narrow"/>
                        <a:sym typeface="PT Sans Narrow"/>
                      </a:endParaRPr>
                    </a:p>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“I can do different things when I have access to others.”</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questioning</a:t>
                      </a:r>
                      <a:endParaRPr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feeling empowered to ask questions about the world</a:t>
                      </a:r>
                      <a:endParaRPr>
                        <a:latin typeface="PT Sans Narrow"/>
                        <a:ea typeface="PT Sans Narrow"/>
                        <a:cs typeface="PT Sans Narrow"/>
                        <a:sym typeface="PT Sans Narrow"/>
                      </a:endParaRPr>
                    </a:p>
                    <a:p>
                      <a:pPr indent="0" lvl="0" marL="0" marR="0" rtl="0" algn="l">
                        <a:spcBef>
                          <a:spcPts val="0"/>
                        </a:spcBef>
                        <a:spcAft>
                          <a:spcPts val="0"/>
                        </a:spcAft>
                        <a:buNone/>
                      </a:pPr>
                      <a:r>
                        <a:rPr i="0" lang="en-US" sz="1200" u="none" cap="none" strike="noStrike">
                          <a:latin typeface="PT Sans Narrow"/>
                          <a:ea typeface="PT Sans Narrow"/>
                          <a:cs typeface="PT Sans Narrow"/>
                          <a:sym typeface="PT Sans Narrow"/>
                        </a:rPr>
                        <a:t>“I can (use computation to) ask questions to make sense of (computational things in) the world.”</a:t>
                      </a:r>
                      <a:endParaRPr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309" name="Google Shape;4309;p158"/>
          <p:cNvSpPr txBox="1"/>
          <p:nvPr/>
        </p:nvSpPr>
        <p:spPr>
          <a:xfrm>
            <a:off x="576767" y="7649987"/>
            <a:ext cx="6641100" cy="215400"/>
          </a:xfrm>
          <a:prstGeom prst="rect">
            <a:avLst/>
          </a:prstGeom>
          <a:noFill/>
          <a:ln>
            <a:noFill/>
          </a:ln>
        </p:spPr>
        <p:txBody>
          <a:bodyPr anchorCtr="0" anchor="t" bIns="0" lIns="0" spcFirstLastPara="1" rIns="0" wrap="square" tIns="0">
            <a:noAutofit/>
          </a:bodyPr>
          <a:lstStyle/>
          <a:p>
            <a:pPr indent="-225425" lvl="0" marL="225425" marR="0" rtl="0" algn="l">
              <a:spcBef>
                <a:spcPts val="0"/>
              </a:spcBef>
              <a:spcAft>
                <a:spcPts val="0"/>
              </a:spcAft>
              <a:buNone/>
            </a:pPr>
            <a:r>
              <a:rPr b="1" lang="en-US" sz="1400">
                <a:solidFill>
                  <a:schemeClr val="dk1"/>
                </a:solidFill>
                <a:latin typeface="PT Sans Narrow"/>
                <a:ea typeface="PT Sans Narrow"/>
                <a:cs typeface="PT Sans Narrow"/>
                <a:sym typeface="PT Sans Narrow"/>
              </a:rPr>
              <a:t>COMPUTATIONAL PERSPECTIVES</a:t>
            </a:r>
            <a:endParaRPr sz="1400">
              <a:solidFill>
                <a:schemeClr val="dk1"/>
              </a:solidFill>
              <a:latin typeface="PT Sans Narrow"/>
              <a:ea typeface="PT Sans Narrow"/>
              <a:cs typeface="PT Sans Narrow"/>
              <a:sym typeface="PT Sans Narrow"/>
            </a:endParaRPr>
          </a:p>
        </p:txBody>
      </p:sp>
      <p:sp>
        <p:nvSpPr>
          <p:cNvPr id="4310" name="Google Shape;4310;p158"/>
          <p:cNvSpPr/>
          <p:nvPr/>
        </p:nvSpPr>
        <p:spPr>
          <a:xfrm>
            <a:off x="486732" y="1371947"/>
            <a:ext cx="6835046"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Over the past several years, we have been captivated by “computational thinking” as a way to describe the learning and development that take place with Scratch. In this section, we share: (1) our definition of computational thinking as a set of concepts, practices, and perspectives, (2) an instrument for assessing student proficiency with computational practices, and (3) a self-reflection instrument to help teachers assess how they support computational practices in the classroom.</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These definitions and instruments were developed in collaboration with Wendy Martin, Francisco Cervantes, and Bill Tally from Education Development Center’s Center for Children &amp; Technology, and Mitch Resnick from MIT Media Lab. Additional computational thinking resources are available at </a:t>
            </a:r>
            <a:r>
              <a:rPr lang="en-US" sz="1200" u="sng">
                <a:solidFill>
                  <a:schemeClr val="hlink"/>
                </a:solidFill>
                <a:latin typeface="PT Sans Narrow"/>
                <a:ea typeface="PT Sans Narrow"/>
                <a:cs typeface="PT Sans Narrow"/>
                <a:sym typeface="PT Sans Narrow"/>
                <a:hlinkClick r:id="rId3"/>
              </a:rPr>
              <a:t>http://scratched.gse.harvard.edu/ct</a:t>
            </a:r>
            <a:endParaRPr sz="1200">
              <a:solidFill>
                <a:schemeClr val="dk1"/>
              </a:solidFill>
              <a:latin typeface="PT Sans Narrow"/>
              <a:ea typeface="PT Sans Narrow"/>
              <a:cs typeface="PT Sans Narrow"/>
              <a:sym typeface="PT Sans Narrow"/>
            </a:endParaRPr>
          </a:p>
        </p:txBody>
      </p:sp>
      <p:sp>
        <p:nvSpPr>
          <p:cNvPr id="4311" name="Google Shape;4311;p158"/>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i="0" lang="en-US" sz="1200">
                <a:solidFill>
                  <a:srgbClr val="888888"/>
                </a:solidFill>
                <a:latin typeface="Carme"/>
                <a:ea typeface="Carme"/>
                <a:cs typeface="Carme"/>
                <a:sym typeface="Carme"/>
              </a:rPr>
              <a:t>141</a:t>
            </a:r>
            <a:endParaRPr i="0" sz="1200">
              <a:solidFill>
                <a:srgbClr val="888888"/>
              </a:solidFill>
              <a:latin typeface="Carme"/>
              <a:ea typeface="Carme"/>
              <a:cs typeface="Carme"/>
              <a:sym typeface="Carme"/>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5" name="Shape 4315"/>
        <p:cNvGrpSpPr/>
        <p:nvPr/>
      </p:nvGrpSpPr>
      <p:grpSpPr>
        <a:xfrm>
          <a:off x="0" y="0"/>
          <a:ext cx="0" cy="0"/>
          <a:chOff x="0" y="0"/>
          <a:chExt cx="0" cy="0"/>
        </a:xfrm>
      </p:grpSpPr>
      <p:sp>
        <p:nvSpPr>
          <p:cNvPr id="4316" name="Google Shape;4316;p159"/>
          <p:cNvSpPr/>
          <p:nvPr/>
        </p:nvSpPr>
        <p:spPr>
          <a:xfrm>
            <a:off x="495625" y="882376"/>
            <a:ext cx="6807300" cy="133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The following instrument can be used to assess students’ development of fluency with computational thinking practices (experimenting and iterating, testing and debugging, reusing and remixing, abstracting and modularizing). The first column indicates a question for the student (as part of a design journal prompt or interview, for example). The second, third, and fourth columns indicate how low, medium, and high levels of proficiency might be manifested.</a:t>
            </a:r>
            <a:endParaRPr sz="1400">
              <a:solidFill>
                <a:schemeClr val="dk1"/>
              </a:solidFill>
              <a:latin typeface="PT Sans Narrow"/>
              <a:ea typeface="PT Sans Narrow"/>
              <a:cs typeface="PT Sans Narrow"/>
              <a:sym typeface="PT Sans Narrow"/>
            </a:endParaRPr>
          </a:p>
        </p:txBody>
      </p:sp>
      <p:graphicFrame>
        <p:nvGraphicFramePr>
          <p:cNvPr id="4317" name="Google Shape;4317;p159"/>
          <p:cNvGraphicFramePr/>
          <p:nvPr/>
        </p:nvGraphicFramePr>
        <p:xfrm>
          <a:off x="570607" y="2304373"/>
          <a:ext cx="3000000" cy="3000000"/>
        </p:xfrm>
        <a:graphic>
          <a:graphicData uri="http://schemas.openxmlformats.org/drawingml/2006/table">
            <a:tbl>
              <a:tblPr firstRow="1">
                <a:noFill/>
                <a:tableStyleId>{D2A7DA01-D274-481A-BE4B-498D0BB22E76}</a:tableStyleId>
              </a:tblPr>
              <a:tblGrid>
                <a:gridCol w="2149300"/>
                <a:gridCol w="1494325"/>
                <a:gridCol w="1494325"/>
                <a:gridCol w="1493250"/>
              </a:tblGrid>
              <a:tr h="281300">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EXPERIMENTING AND ITERATING</a:t>
                      </a:r>
                      <a:endParaRPr b="1"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LOW</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MEDIUM</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HIGH</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Describe how you built your project step by step. </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 basic description of building a project, but no details about a specific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gives a general example of building a specific project in a certain order.</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details about the different components of a specific project and how they were developed in a certain order.</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What different things did you try out as you went along with your project?</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does not provide specific examples of what </a:t>
                      </a:r>
                      <a:br>
                        <a:rPr i="0" lang="en-US" sz="1100" u="none" cap="none" strike="noStrike">
                          <a:latin typeface="PT Sans Narrow"/>
                          <a:ea typeface="PT Sans Narrow"/>
                          <a:cs typeface="PT Sans Narrow"/>
                          <a:sym typeface="PT Sans Narrow"/>
                        </a:rPr>
                      </a:br>
                      <a:r>
                        <a:rPr i="0" lang="en-US" sz="1100" u="none" cap="none" strike="noStrike">
                          <a:latin typeface="PT Sans Narrow"/>
                          <a:ea typeface="PT Sans Narrow"/>
                          <a:cs typeface="PT Sans Narrow"/>
                          <a:sym typeface="PT Sans Narrow"/>
                        </a:rPr>
                        <a:t>s/he tried.</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gives a general example of trying something in the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specific examples of different things s/he tries in a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What revisions did you make and why did you make them?</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says s/he made no revisions, or only states s/he made revisions but gives no examples.</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describes one specific revision s/he made to the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describes the specific things s/he added to the project and why.</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Describe different ways you tried to do things in your project, or when you tried to do something new.</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no examples of trying something new.</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an example of trying something new in the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describes specific new things s/he tried in a project.</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TESTING AND DEBUGGING</a:t>
                      </a:r>
                      <a:endParaRPr b="1"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LOW</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MEDIUM</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HIGH</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Describe what happened when you ran your project that was different from what you wanted.</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does not describe what was different when </a:t>
                      </a:r>
                      <a:br>
                        <a:rPr i="0" lang="en-US" sz="1100" u="none" cap="none" strike="noStrike">
                          <a:latin typeface="PT Sans Narrow"/>
                          <a:ea typeface="PT Sans Narrow"/>
                          <a:cs typeface="PT Sans Narrow"/>
                          <a:sym typeface="PT Sans Narrow"/>
                        </a:rPr>
                      </a:br>
                      <a:r>
                        <a:rPr i="0" lang="en-US" sz="1100" u="none" cap="none" strike="noStrike">
                          <a:latin typeface="PT Sans Narrow"/>
                          <a:ea typeface="PT Sans Narrow"/>
                          <a:cs typeface="PT Sans Narrow"/>
                          <a:sym typeface="PT Sans Narrow"/>
                        </a:rPr>
                        <a:t>s/he ran the project from what s/he wanted.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describes what went wrong in the project, but not what s/he wanted it to do.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gives a specific example of what happened and what s/he wanted to have happen when s/he ran the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lnSpc>
                          <a:spcPct val="100000"/>
                        </a:lnSpc>
                        <a:spcBef>
                          <a:spcPts val="0"/>
                        </a:spcBef>
                        <a:spcAft>
                          <a:spcPts val="0"/>
                        </a:spcAft>
                        <a:buClr>
                          <a:schemeClr val="dk1"/>
                        </a:buClr>
                        <a:buSzPts val="1100"/>
                        <a:buFont typeface="Carme"/>
                        <a:buNone/>
                      </a:pPr>
                      <a:r>
                        <a:rPr b="1" i="0" lang="en-US" sz="1100" u="none" cap="none" strike="noStrike">
                          <a:latin typeface="PT Sans Narrow"/>
                          <a:ea typeface="PT Sans Narrow"/>
                          <a:cs typeface="PT Sans Narrow"/>
                          <a:sym typeface="PT Sans Narrow"/>
                        </a:rPr>
                        <a:t>Describe how you read through the scripts to investigate the cause of the problem.  </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rme"/>
                        <a:buNone/>
                      </a:pPr>
                      <a:r>
                        <a:rPr i="0" lang="en-US" sz="1100" u="none" cap="none" strike="noStrike">
                          <a:latin typeface="PT Sans Narrow"/>
                          <a:ea typeface="PT Sans Narrow"/>
                          <a:cs typeface="PT Sans Narrow"/>
                          <a:sym typeface="PT Sans Narrow"/>
                        </a:rPr>
                        <a:t>Student does not describe a problem.</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rme"/>
                        <a:buNone/>
                      </a:pPr>
                      <a:r>
                        <a:rPr i="0" lang="en-US" sz="1100" u="none" cap="none" strike="noStrike">
                          <a:latin typeface="PT Sans Narrow"/>
                          <a:ea typeface="PT Sans Narrow"/>
                          <a:cs typeface="PT Sans Narrow"/>
                          <a:sym typeface="PT Sans Narrow"/>
                        </a:rPr>
                        <a:t>Student describes reading through the scripts but does not provide a specific example of finding a problem in the code.</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rme"/>
                        <a:buNone/>
                      </a:pPr>
                      <a:r>
                        <a:rPr i="0" lang="en-US" sz="1100" u="none" cap="none" strike="noStrike">
                          <a:latin typeface="PT Sans Narrow"/>
                          <a:ea typeface="PT Sans Narrow"/>
                          <a:cs typeface="PT Sans Narrow"/>
                          <a:sym typeface="PT Sans Narrow"/>
                        </a:rPr>
                        <a:t>Student describes reading through the scripts and provides a specific example of finding a problem in the code.</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lnSpc>
                          <a:spcPct val="100000"/>
                        </a:lnSpc>
                        <a:spcBef>
                          <a:spcPts val="0"/>
                        </a:spcBef>
                        <a:spcAft>
                          <a:spcPts val="0"/>
                        </a:spcAft>
                        <a:buClr>
                          <a:schemeClr val="dk1"/>
                        </a:buClr>
                        <a:buSzPts val="1100"/>
                        <a:buFont typeface="Carme"/>
                        <a:buNone/>
                      </a:pPr>
                      <a:r>
                        <a:rPr b="1" i="0" lang="en-US" sz="1100" u="none" cap="none" strike="noStrike">
                          <a:latin typeface="PT Sans Narrow"/>
                          <a:ea typeface="PT Sans Narrow"/>
                          <a:cs typeface="PT Sans Narrow"/>
                          <a:sym typeface="PT Sans Narrow"/>
                        </a:rPr>
                        <a:t>Describe how you made changes and tested to see what happened.</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rme"/>
                        <a:buNone/>
                      </a:pPr>
                      <a:r>
                        <a:rPr i="0" lang="en-US" sz="1100" u="none" cap="none" strike="noStrike">
                          <a:latin typeface="PT Sans Narrow"/>
                          <a:ea typeface="PT Sans Narrow"/>
                          <a:cs typeface="PT Sans Narrow"/>
                          <a:sym typeface="PT Sans Narrow"/>
                        </a:rPr>
                        <a:t>Student does not describe what problems s/he had or the solution.</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rme"/>
                        <a:buNone/>
                      </a:pPr>
                      <a:r>
                        <a:rPr i="0" lang="en-US" sz="1100" u="none" cap="none" strike="noStrike">
                          <a:latin typeface="PT Sans Narrow"/>
                          <a:ea typeface="PT Sans Narrow"/>
                          <a:cs typeface="PT Sans Narrow"/>
                          <a:sym typeface="PT Sans Narrow"/>
                        </a:rPr>
                        <a:t>Student provides a general example of making a change and testing it out to see if it worked.</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rme"/>
                        <a:buNone/>
                      </a:pPr>
                      <a:r>
                        <a:rPr i="0" lang="en-US" sz="1100" u="none" cap="none" strike="noStrike">
                          <a:latin typeface="PT Sans Narrow"/>
                          <a:ea typeface="PT Sans Narrow"/>
                          <a:cs typeface="PT Sans Narrow"/>
                          <a:sym typeface="PT Sans Narrow"/>
                        </a:rPr>
                        <a:t>This student provides a specific example of making a change and testing it out to see if it worked.</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lnSpc>
                          <a:spcPct val="100000"/>
                        </a:lnSpc>
                        <a:spcBef>
                          <a:spcPts val="0"/>
                        </a:spcBef>
                        <a:spcAft>
                          <a:spcPts val="0"/>
                        </a:spcAft>
                        <a:buClr>
                          <a:schemeClr val="dk1"/>
                        </a:buClr>
                        <a:buSzPts val="1100"/>
                        <a:buFont typeface="Carme"/>
                        <a:buNone/>
                      </a:pPr>
                      <a:r>
                        <a:rPr b="1" i="0" lang="en-US" sz="1100" u="none" cap="none" strike="noStrike">
                          <a:latin typeface="PT Sans Narrow"/>
                          <a:ea typeface="PT Sans Narrow"/>
                          <a:cs typeface="PT Sans Narrow"/>
                          <a:sym typeface="PT Sans Narrow"/>
                        </a:rPr>
                        <a:t>Describe how you considered other ways to solve a problem.</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rme"/>
                        <a:buNone/>
                      </a:pPr>
                      <a:r>
                        <a:rPr i="0" lang="en-US" sz="1100" u="none" cap="none" strike="noStrike">
                          <a:latin typeface="PT Sans Narrow"/>
                          <a:ea typeface="PT Sans Narrow"/>
                          <a:cs typeface="PT Sans Narrow"/>
                          <a:sym typeface="PT Sans Narrow"/>
                        </a:rPr>
                        <a:t>Student does not provide an example of a solution to a problem.</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rme"/>
                        <a:buNone/>
                      </a:pPr>
                      <a:r>
                        <a:rPr i="0" lang="en-US" sz="1100" u="none" cap="none" strike="noStrike">
                          <a:latin typeface="PT Sans Narrow"/>
                          <a:ea typeface="PT Sans Narrow"/>
                          <a:cs typeface="PT Sans Narrow"/>
                          <a:sym typeface="PT Sans Narrow"/>
                        </a:rPr>
                        <a:t>Student provides a general example of a solution to the problem.</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1"/>
                        </a:buClr>
                        <a:buSzPts val="1100"/>
                        <a:buFont typeface="Carme"/>
                        <a:buNone/>
                      </a:pPr>
                      <a:r>
                        <a:rPr i="0" lang="en-US" sz="1100" u="none" cap="none" strike="noStrike">
                          <a:latin typeface="PT Sans Narrow"/>
                          <a:ea typeface="PT Sans Narrow"/>
                          <a:cs typeface="PT Sans Narrow"/>
                          <a:sym typeface="PT Sans Narrow"/>
                        </a:rPr>
                        <a:t>This student provides a specific example of a solution to the problem.</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318" name="Google Shape;4318;p159"/>
          <p:cNvSpPr txBox="1"/>
          <p:nvPr/>
        </p:nvSpPr>
        <p:spPr>
          <a:xfrm>
            <a:off x="568686" y="566788"/>
            <a:ext cx="6661200" cy="246300"/>
          </a:xfrm>
          <a:prstGeom prst="rect">
            <a:avLst/>
          </a:prstGeom>
          <a:noFill/>
          <a:ln>
            <a:noFill/>
          </a:ln>
        </p:spPr>
        <p:txBody>
          <a:bodyPr anchorCtr="0" anchor="t" bIns="0" lIns="0" spcFirstLastPara="1" rIns="0" wrap="square" tIns="0">
            <a:noAutofit/>
          </a:bodyPr>
          <a:lstStyle/>
          <a:p>
            <a:pPr indent="-225425" lvl="0" marL="225425" marR="0" rtl="0" algn="l">
              <a:spcBef>
                <a:spcPts val="0"/>
              </a:spcBef>
              <a:spcAft>
                <a:spcPts val="0"/>
              </a:spcAft>
              <a:buNone/>
            </a:pPr>
            <a:r>
              <a:rPr b="1" lang="en-US" sz="1600">
                <a:solidFill>
                  <a:schemeClr val="dk1"/>
                </a:solidFill>
                <a:latin typeface="PT Sans Narrow"/>
                <a:ea typeface="PT Sans Narrow"/>
                <a:cs typeface="PT Sans Narrow"/>
                <a:sym typeface="PT Sans Narrow"/>
              </a:rPr>
              <a:t>ASSESSING DEVELOPMENT OF COMPUTATIONAL PRACTICES</a:t>
            </a:r>
            <a:endParaRPr b="1" sz="1600">
              <a:solidFill>
                <a:schemeClr val="dk1"/>
              </a:solidFill>
              <a:latin typeface="PT Sans Narrow"/>
              <a:ea typeface="PT Sans Narrow"/>
              <a:cs typeface="PT Sans Narrow"/>
              <a:sym typeface="PT Sans Narrow"/>
            </a:endParaRPr>
          </a:p>
        </p:txBody>
      </p:sp>
      <p:sp>
        <p:nvSpPr>
          <p:cNvPr id="4319" name="Google Shape;4319;p15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1200">
                <a:solidFill>
                  <a:srgbClr val="888888"/>
                </a:solidFill>
              </a:rPr>
              <a:t>142</a:t>
            </a:r>
            <a:endParaRPr i="0" sz="1200">
              <a:solidFill>
                <a:srgbClr val="888888"/>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3" name="Shape 4323"/>
        <p:cNvGrpSpPr/>
        <p:nvPr/>
      </p:nvGrpSpPr>
      <p:grpSpPr>
        <a:xfrm>
          <a:off x="0" y="0"/>
          <a:ext cx="0" cy="0"/>
          <a:chOff x="0" y="0"/>
          <a:chExt cx="0" cy="0"/>
        </a:xfrm>
      </p:grpSpPr>
      <p:graphicFrame>
        <p:nvGraphicFramePr>
          <p:cNvPr id="4324" name="Google Shape;4324;p160"/>
          <p:cNvGraphicFramePr/>
          <p:nvPr/>
        </p:nvGraphicFramePr>
        <p:xfrm>
          <a:off x="570608" y="1684623"/>
          <a:ext cx="3000000" cy="3000000"/>
        </p:xfrm>
        <a:graphic>
          <a:graphicData uri="http://schemas.openxmlformats.org/drawingml/2006/table">
            <a:tbl>
              <a:tblPr firstRow="1">
                <a:noFill/>
                <a:tableStyleId>{D2A7DA01-D274-481A-BE4B-498D0BB22E76}</a:tableStyleId>
              </a:tblPr>
              <a:tblGrid>
                <a:gridCol w="2149300"/>
                <a:gridCol w="1494325"/>
                <a:gridCol w="1494325"/>
                <a:gridCol w="1493250"/>
              </a:tblGrid>
              <a:tr h="281300">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REUSING AND REMIXING</a:t>
                      </a:r>
                      <a:endParaRPr b="1"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LOW</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MEDIUM</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HIGH</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Describe if/how you found inspiration by trying other projects and reading their scripts.</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does not describe how s/he found ideas or inspiration from other projects. </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 general description of a project that inspired him/her.</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 specific example of project that inspired him/her and how.</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How did you select a piece of another project, and adapt it for your project? </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does not describe how s/he adapted scripts, ideas or resources from other projects.</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identifies scripts, ideas or resources s/he adapted from other projects.</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specific examples of scripts, ideas or resources s/he adapted from other projects and how.</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How did you modify an existing project to improve it, or enhance it? </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does not describe modifying another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 general description of modifications s/he made to another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specific examples of modifications </a:t>
                      </a:r>
                      <a:endParaRPr>
                        <a:latin typeface="PT Sans Narrow"/>
                        <a:ea typeface="PT Sans Narrow"/>
                        <a:cs typeface="PT Sans Narrow"/>
                        <a:sym typeface="PT Sans Narrow"/>
                      </a:endParaRPr>
                    </a:p>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s/he made to other projects and why.</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How did you give credit to people whose work you built on or are inspired by?</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does not give credit to others.</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names people whose work inspired him/her.</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documents in project and/or on the Scratch website the people whose work inspired him/her.</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ABSTRACTING AND MODULARIZING</a:t>
                      </a:r>
                      <a:endParaRPr b="1" i="0" sz="12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LOW</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MEDIUM</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c>
                  <a:txBody>
                    <a:bodyPr>
                      <a:noAutofit/>
                    </a:bodyPr>
                    <a:lstStyle/>
                    <a:p>
                      <a:pPr indent="0" lvl="0" marL="0" marR="0" rtl="0" algn="l">
                        <a:spcBef>
                          <a:spcPts val="0"/>
                        </a:spcBef>
                        <a:spcAft>
                          <a:spcPts val="0"/>
                        </a:spcAft>
                        <a:buNone/>
                      </a:pPr>
                      <a:r>
                        <a:rPr b="1" i="0" lang="en-US" sz="1200" u="none" cap="none" strike="noStrike">
                          <a:latin typeface="PT Sans Narrow"/>
                          <a:ea typeface="PT Sans Narrow"/>
                          <a:cs typeface="PT Sans Narrow"/>
                          <a:sym typeface="PT Sans Narrow"/>
                        </a:rPr>
                        <a:t>HIGH</a:t>
                      </a:r>
                      <a:endParaRPr b="1" i="0" sz="12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8D8D8"/>
                    </a:solidFill>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How did you decide what sprites are needed for your project, and where they should go?</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no description of how s/he selected sprites.</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 general description of deciding to choose certain sprites.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 specific description of how s/he made decisions about sprites based on goals for the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How did you decide what scripts are needed for your project, and what they should do?</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no description of how s/he created scripts.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 general description of deciding to create certain scripts.</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 specific description of how s/he made decisions about scripts based on goals for the project.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How did you organize the scripts in ways that make sense to you and others?</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does not describe how s/he organized scripts.</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a general description of how s/he organized the script.</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Student provides specific examples of how s/he organized the script and why. </a:t>
                      </a:r>
                      <a:endParaRPr>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4325" name="Google Shape;4325;p160"/>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i="0" lang="en-US" sz="1200">
                <a:solidFill>
                  <a:srgbClr val="888888"/>
                </a:solidFill>
                <a:latin typeface="Carme"/>
                <a:ea typeface="Carme"/>
                <a:cs typeface="Carme"/>
                <a:sym typeface="Carme"/>
              </a:rPr>
              <a:t>143</a:t>
            </a:r>
            <a:endParaRPr i="0" sz="1200">
              <a:solidFill>
                <a:srgbClr val="888888"/>
              </a:solidFill>
              <a:latin typeface="Carme"/>
              <a:ea typeface="Carme"/>
              <a:cs typeface="Carme"/>
              <a:sym typeface="Carme"/>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9" name="Shape 4329"/>
        <p:cNvGrpSpPr/>
        <p:nvPr/>
      </p:nvGrpSpPr>
      <p:grpSpPr>
        <a:xfrm>
          <a:off x="0" y="0"/>
          <a:ext cx="0" cy="0"/>
          <a:chOff x="0" y="0"/>
          <a:chExt cx="0" cy="0"/>
        </a:xfrm>
      </p:grpSpPr>
      <p:sp>
        <p:nvSpPr>
          <p:cNvPr id="4330" name="Google Shape;4330;p161"/>
          <p:cNvSpPr txBox="1"/>
          <p:nvPr/>
        </p:nvSpPr>
        <p:spPr>
          <a:xfrm>
            <a:off x="572850" y="2194800"/>
            <a:ext cx="6856500" cy="535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EXPERIMENTING AND ITERATING: developing a little bit, then trying it out, then developing some more</a:t>
            </a:r>
            <a:endParaRPr b="1" sz="1600">
              <a:solidFill>
                <a:schemeClr val="dk1"/>
              </a:solidFill>
              <a:latin typeface="PT Sans Narrow"/>
              <a:ea typeface="PT Sans Narrow"/>
              <a:cs typeface="PT Sans Narrow"/>
              <a:sym typeface="PT Sans Narrow"/>
            </a:endParaRPr>
          </a:p>
        </p:txBody>
      </p:sp>
      <p:graphicFrame>
        <p:nvGraphicFramePr>
          <p:cNvPr id="4331" name="Google Shape;4331;p161"/>
          <p:cNvGraphicFramePr/>
          <p:nvPr/>
        </p:nvGraphicFramePr>
        <p:xfrm>
          <a:off x="570608" y="2810271"/>
          <a:ext cx="3000000" cy="3000000"/>
        </p:xfrm>
        <a:graphic>
          <a:graphicData uri="http://schemas.openxmlformats.org/drawingml/2006/table">
            <a:tbl>
              <a:tblPr firstRow="1">
                <a:noFill/>
                <a:tableStyleId>{D2A7DA01-D274-481A-BE4B-498D0BB22E76}</a:tableStyleId>
              </a:tblPr>
              <a:tblGrid>
                <a:gridCol w="4992325"/>
                <a:gridCol w="560875"/>
                <a:gridCol w="555375"/>
                <a:gridCol w="522625"/>
              </a:tblGrid>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The activity provided opportunities for students to…</a:t>
                      </a:r>
                      <a:endParaRPr b="1" i="0" sz="11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NONE</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SOME</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LOTS</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build a project step by step</a:t>
                      </a:r>
                      <a:endParaRPr b="1">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try things out as you go</a:t>
                      </a:r>
                      <a:endParaRPr b="1">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make revisions based on what happens</a:t>
                      </a:r>
                      <a:endParaRPr b="1">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try different ways to do things, or try new things</a:t>
                      </a:r>
                      <a:endParaRPr b="1" i="0" sz="11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gridSpan="4">
                  <a:txBody>
                    <a:bodyPr>
                      <a:noAutofit/>
                    </a:bodyPr>
                    <a:lstStyle/>
                    <a:p>
                      <a:pPr indent="0" lvl="0" marL="0" marR="0" rtl="0" algn="r">
                        <a:spcBef>
                          <a:spcPts val="0"/>
                        </a:spcBef>
                        <a:spcAft>
                          <a:spcPts val="0"/>
                        </a:spcAft>
                        <a:buNone/>
                      </a:pPr>
                      <a:r>
                        <a:rPr b="1" i="0" lang="en-US" sz="1100" u="none" cap="none" strike="noStrike">
                          <a:latin typeface="PT Sans Narrow"/>
                          <a:ea typeface="PT Sans Narrow"/>
                          <a:cs typeface="PT Sans Narrow"/>
                          <a:sym typeface="PT Sans Narrow"/>
                        </a:rPr>
                        <a:t>NOTES FOR NEXT TIME:</a:t>
                      </a:r>
                      <a:endParaRPr b="1">
                        <a:latin typeface="PT Sans Narrow"/>
                        <a:ea typeface="PT Sans Narrow"/>
                        <a:cs typeface="PT Sans Narrow"/>
                        <a:sym typeface="PT Sans Narrow"/>
                      </a:endParaRPr>
                    </a:p>
                    <a:p>
                      <a:pPr indent="0" lvl="0" marL="0" marR="0" rtl="0" algn="r">
                        <a:spcBef>
                          <a:spcPts val="0"/>
                        </a:spcBef>
                        <a:spcAft>
                          <a:spcPts val="0"/>
                        </a:spcAft>
                        <a:buNone/>
                      </a:pPr>
                      <a:r>
                        <a:rPr b="1" i="0" lang="en-US" sz="1100" u="none" cap="none" strike="noStrike">
                          <a:latin typeface="PT Sans Narrow"/>
                          <a:ea typeface="PT Sans Narrow"/>
                          <a:cs typeface="PT Sans Narrow"/>
                          <a:sym typeface="PT Sans Narrow"/>
                        </a:rPr>
                        <a:t>If none, how can I make room, or build time, for more?</a:t>
                      </a:r>
                      <a:endParaRPr b="1">
                        <a:latin typeface="PT Sans Narrow"/>
                        <a:ea typeface="PT Sans Narrow"/>
                        <a:cs typeface="PT Sans Narrow"/>
                        <a:sym typeface="PT Sans Narrow"/>
                      </a:endParaRPr>
                    </a:p>
                    <a:p>
                      <a:pPr indent="0" lvl="0" marL="0" marR="0" rtl="0" algn="r">
                        <a:spcBef>
                          <a:spcPts val="0"/>
                        </a:spcBef>
                        <a:spcAft>
                          <a:spcPts val="0"/>
                        </a:spcAft>
                        <a:buNone/>
                      </a:pPr>
                      <a:r>
                        <a:rPr b="1" i="0" lang="en-US" sz="1100" u="none" cap="none" strike="noStrike">
                          <a:latin typeface="PT Sans Narrow"/>
                          <a:ea typeface="PT Sans Narrow"/>
                          <a:cs typeface="PT Sans Narrow"/>
                          <a:sym typeface="PT Sans Narrow"/>
                        </a:rPr>
                        <a:t>If some, how can I deepen, or strengthen, those activities?</a:t>
                      </a:r>
                      <a:endParaRPr b="1">
                        <a:latin typeface="PT Sans Narrow"/>
                        <a:ea typeface="PT Sans Narrow"/>
                        <a:cs typeface="PT Sans Narrow"/>
                        <a:sym typeface="PT Sans Narrow"/>
                      </a:endParaRPr>
                    </a:p>
                    <a:p>
                      <a:pPr indent="0" lvl="0" marL="0" marR="0" rtl="0" algn="r">
                        <a:spcBef>
                          <a:spcPts val="0"/>
                        </a:spcBef>
                        <a:spcAft>
                          <a:spcPts val="0"/>
                        </a:spcAft>
                        <a:buNone/>
                      </a:pPr>
                      <a:r>
                        <a:rPr b="1" i="0" lang="en-US" sz="1100" u="none" cap="none" strike="noStrike">
                          <a:latin typeface="PT Sans Narrow"/>
                          <a:ea typeface="PT Sans Narrow"/>
                          <a:cs typeface="PT Sans Narrow"/>
                          <a:sym typeface="PT Sans Narrow"/>
                        </a:rPr>
                        <a:t>If lots, what have I noticed, or learned?</a:t>
                      </a:r>
                      <a:endParaRPr b="1">
                        <a:latin typeface="PT Sans Narrow"/>
                        <a:ea typeface="PT Sans Narrow"/>
                        <a:cs typeface="PT Sans Narrow"/>
                        <a:sym typeface="PT Sans Narrow"/>
                      </a:endParaRPr>
                    </a:p>
                    <a:p>
                      <a:pPr indent="0" lvl="0" marL="0" marR="0" rtl="0" algn="r">
                        <a:spcBef>
                          <a:spcPts val="0"/>
                        </a:spcBef>
                        <a:spcAft>
                          <a:spcPts val="0"/>
                        </a:spcAft>
                        <a:buNone/>
                      </a:pPr>
                      <a:r>
                        <a:t/>
                      </a:r>
                      <a:endParaRPr b="1"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b="1" i="0" sz="1100" u="none" cap="none" strike="noStrike">
                        <a:latin typeface="PT Sans Narrow"/>
                        <a:ea typeface="PT Sans Narrow"/>
                        <a:cs typeface="PT Sans Narrow"/>
                        <a:sym typeface="PT Sans Narrow"/>
                      </a:endParaRPr>
                    </a:p>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c hMerge="1"/>
              </a:tr>
            </a:tbl>
          </a:graphicData>
        </a:graphic>
      </p:graphicFrame>
      <p:sp>
        <p:nvSpPr>
          <p:cNvPr id="4332" name="Google Shape;4332;p161"/>
          <p:cNvSpPr txBox="1"/>
          <p:nvPr/>
        </p:nvSpPr>
        <p:spPr>
          <a:xfrm>
            <a:off x="572850" y="5877600"/>
            <a:ext cx="68565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TESTING AND DEBUGGING: making sure things work – and finding and solving problems </a:t>
            </a:r>
            <a:endParaRPr b="1" sz="1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when they arise</a:t>
            </a:r>
            <a:endParaRPr b="1" sz="1600">
              <a:solidFill>
                <a:schemeClr val="dk1"/>
              </a:solidFill>
              <a:latin typeface="PT Sans Narrow"/>
              <a:ea typeface="PT Sans Narrow"/>
              <a:cs typeface="PT Sans Narrow"/>
              <a:sym typeface="PT Sans Narrow"/>
            </a:endParaRPr>
          </a:p>
        </p:txBody>
      </p:sp>
      <p:graphicFrame>
        <p:nvGraphicFramePr>
          <p:cNvPr id="4333" name="Google Shape;4333;p161"/>
          <p:cNvGraphicFramePr/>
          <p:nvPr/>
        </p:nvGraphicFramePr>
        <p:xfrm>
          <a:off x="586621" y="6474775"/>
          <a:ext cx="3000000" cy="3000000"/>
        </p:xfrm>
        <a:graphic>
          <a:graphicData uri="http://schemas.openxmlformats.org/drawingml/2006/table">
            <a:tbl>
              <a:tblPr firstRow="1">
                <a:noFill/>
                <a:tableStyleId>{D2A7DA01-D274-481A-BE4B-498D0BB22E76}</a:tableStyleId>
              </a:tblPr>
              <a:tblGrid>
                <a:gridCol w="4988200"/>
                <a:gridCol w="562300"/>
                <a:gridCol w="556775"/>
                <a:gridCol w="523950"/>
              </a:tblGrid>
              <a:tr h="256525">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The activity provided opportunities for students to…</a:t>
                      </a:r>
                      <a:endParaRPr b="1" i="0" sz="11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NONE</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SOME</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LOTS</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56525">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observe what happens when you run your project</a:t>
                      </a:r>
                      <a:endParaRPr b="1">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525">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describe what is different from what you want</a:t>
                      </a:r>
                      <a:endParaRPr b="1">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525">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read through the scripts to investigate the cause of the problem</a:t>
                      </a:r>
                      <a:endParaRPr b="1">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525">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make changes and test to see what happens</a:t>
                      </a:r>
                      <a:endParaRPr b="1">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6525">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consider other ways to solve the problem</a:t>
                      </a:r>
                      <a:endParaRPr b="1">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673225">
                <a:tc gridSpan="4">
                  <a:txBody>
                    <a:bodyPr>
                      <a:noAutofit/>
                    </a:bodyPr>
                    <a:lstStyle/>
                    <a:p>
                      <a:pPr indent="0" lvl="0" marL="0" marR="0" rtl="0" algn="r">
                        <a:spcBef>
                          <a:spcPts val="0"/>
                        </a:spcBef>
                        <a:spcAft>
                          <a:spcPts val="0"/>
                        </a:spcAft>
                        <a:buNone/>
                      </a:pPr>
                      <a:r>
                        <a:rPr b="1" i="0" lang="en-US" sz="1100" u="none" cap="none" strike="noStrike">
                          <a:latin typeface="PT Sans Narrow"/>
                          <a:ea typeface="PT Sans Narrow"/>
                          <a:cs typeface="PT Sans Narrow"/>
                          <a:sym typeface="PT Sans Narrow"/>
                        </a:rPr>
                        <a:t>NOTES FOR NEXT TIME:</a:t>
                      </a:r>
                      <a:endParaRPr b="1">
                        <a:latin typeface="PT Sans Narrow"/>
                        <a:ea typeface="PT Sans Narrow"/>
                        <a:cs typeface="PT Sans Narrow"/>
                        <a:sym typeface="PT Sans Narrow"/>
                      </a:endParaRPr>
                    </a:p>
                    <a:p>
                      <a:pPr indent="0" lvl="0" marL="0" marR="0" rtl="0" algn="r">
                        <a:spcBef>
                          <a:spcPts val="0"/>
                        </a:spcBef>
                        <a:spcAft>
                          <a:spcPts val="0"/>
                        </a:spcAft>
                        <a:buNone/>
                      </a:pPr>
                      <a:r>
                        <a:rPr b="1" i="0" lang="en-US" sz="1100" u="none" cap="none" strike="noStrike">
                          <a:latin typeface="PT Sans Narrow"/>
                          <a:ea typeface="PT Sans Narrow"/>
                          <a:cs typeface="PT Sans Narrow"/>
                          <a:sym typeface="PT Sans Narrow"/>
                        </a:rPr>
                        <a:t>If none, how can I make room, or build time, for more?</a:t>
                      </a:r>
                      <a:endParaRPr b="1">
                        <a:latin typeface="PT Sans Narrow"/>
                        <a:ea typeface="PT Sans Narrow"/>
                        <a:cs typeface="PT Sans Narrow"/>
                        <a:sym typeface="PT Sans Narrow"/>
                      </a:endParaRPr>
                    </a:p>
                    <a:p>
                      <a:pPr indent="0" lvl="0" marL="0" marR="0" rtl="0" algn="r">
                        <a:spcBef>
                          <a:spcPts val="0"/>
                        </a:spcBef>
                        <a:spcAft>
                          <a:spcPts val="0"/>
                        </a:spcAft>
                        <a:buNone/>
                      </a:pPr>
                      <a:r>
                        <a:rPr b="1" i="0" lang="en-US" sz="1100" u="none" cap="none" strike="noStrike">
                          <a:latin typeface="PT Sans Narrow"/>
                          <a:ea typeface="PT Sans Narrow"/>
                          <a:cs typeface="PT Sans Narrow"/>
                          <a:sym typeface="PT Sans Narrow"/>
                        </a:rPr>
                        <a:t>If some, how can I deepen, or strengthen, those activities?</a:t>
                      </a:r>
                      <a:endParaRPr b="1">
                        <a:latin typeface="PT Sans Narrow"/>
                        <a:ea typeface="PT Sans Narrow"/>
                        <a:cs typeface="PT Sans Narrow"/>
                        <a:sym typeface="PT Sans Narrow"/>
                      </a:endParaRPr>
                    </a:p>
                    <a:p>
                      <a:pPr indent="0" lvl="0" marL="0" marR="0" rtl="0" algn="r">
                        <a:spcBef>
                          <a:spcPts val="0"/>
                        </a:spcBef>
                        <a:spcAft>
                          <a:spcPts val="0"/>
                        </a:spcAft>
                        <a:buNone/>
                      </a:pPr>
                      <a:r>
                        <a:rPr b="1" i="0" lang="en-US" sz="1100" u="none" cap="none" strike="noStrike">
                          <a:latin typeface="PT Sans Narrow"/>
                          <a:ea typeface="PT Sans Narrow"/>
                          <a:cs typeface="PT Sans Narrow"/>
                          <a:sym typeface="PT Sans Narrow"/>
                        </a:rPr>
                        <a:t>If lots, what have I noticed, or learned?</a:t>
                      </a:r>
                      <a:endParaRPr b="1">
                        <a:latin typeface="PT Sans Narrow"/>
                        <a:ea typeface="PT Sans Narrow"/>
                        <a:cs typeface="PT Sans Narrow"/>
                        <a:sym typeface="PT Sans Narrow"/>
                      </a:endParaRPr>
                    </a:p>
                    <a:p>
                      <a:pPr indent="0" lvl="0" marL="0" marR="0" rtl="0" algn="r">
                        <a:spcBef>
                          <a:spcPts val="0"/>
                        </a:spcBef>
                        <a:spcAft>
                          <a:spcPts val="0"/>
                        </a:spcAft>
                        <a:buNone/>
                      </a:pPr>
                      <a:r>
                        <a:t/>
                      </a:r>
                      <a:endParaRPr b="1"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b="1" i="0" sz="1100" u="none" cap="none" strike="noStrike">
                        <a:latin typeface="PT Sans Narrow"/>
                        <a:ea typeface="PT Sans Narrow"/>
                        <a:cs typeface="PT Sans Narrow"/>
                        <a:sym typeface="PT Sans Narrow"/>
                      </a:endParaRPr>
                    </a:p>
                    <a:p>
                      <a:pPr indent="0" lvl="0" marL="0" marR="0" rtl="0" algn="l">
                        <a:spcBef>
                          <a:spcPts val="0"/>
                        </a:spcBef>
                        <a:spcAft>
                          <a:spcPts val="0"/>
                        </a:spcAft>
                        <a:buNone/>
                      </a:pPr>
                      <a:r>
                        <a:t/>
                      </a:r>
                      <a:endParaRPr b="1" i="0" sz="11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c hMerge="1"/>
              </a:tr>
            </a:tbl>
          </a:graphicData>
        </a:graphic>
      </p:graphicFrame>
      <p:sp>
        <p:nvSpPr>
          <p:cNvPr id="4334" name="Google Shape;4334;p161"/>
          <p:cNvSpPr/>
          <p:nvPr/>
        </p:nvSpPr>
        <p:spPr>
          <a:xfrm>
            <a:off x="462713" y="948601"/>
            <a:ext cx="6925800" cy="98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The following instrument can be used to help you reflect on how you are supporting computational practices in your learning environment – which may be a classroom, a library, or another learning environment. The purpose of the instrument is to help you notice the types of opportunities to learn that you are designing and supporting. </a:t>
            </a:r>
            <a:endParaRPr sz="1400">
              <a:solidFill>
                <a:schemeClr val="dk1"/>
              </a:solidFill>
              <a:latin typeface="PT Sans Narrow"/>
              <a:ea typeface="PT Sans Narrow"/>
              <a:cs typeface="PT Sans Narrow"/>
              <a:sym typeface="PT Sans Narrow"/>
            </a:endParaRPr>
          </a:p>
        </p:txBody>
      </p:sp>
      <p:sp>
        <p:nvSpPr>
          <p:cNvPr id="4335" name="Google Shape;4335;p161"/>
          <p:cNvSpPr txBox="1"/>
          <p:nvPr/>
        </p:nvSpPr>
        <p:spPr>
          <a:xfrm>
            <a:off x="555636" y="702288"/>
            <a:ext cx="6661200" cy="246300"/>
          </a:xfrm>
          <a:prstGeom prst="rect">
            <a:avLst/>
          </a:prstGeom>
          <a:noFill/>
          <a:ln>
            <a:noFill/>
          </a:ln>
        </p:spPr>
        <p:txBody>
          <a:bodyPr anchorCtr="0" anchor="t" bIns="0" lIns="0" spcFirstLastPara="1" rIns="0" wrap="square" tIns="0">
            <a:noAutofit/>
          </a:bodyPr>
          <a:lstStyle/>
          <a:p>
            <a:pPr indent="-225425" lvl="0" marL="225425" marR="0" rtl="0" algn="l">
              <a:spcBef>
                <a:spcPts val="0"/>
              </a:spcBef>
              <a:spcAft>
                <a:spcPts val="0"/>
              </a:spcAft>
              <a:buNone/>
            </a:pPr>
            <a:r>
              <a:rPr b="1" lang="en-US" sz="1600">
                <a:solidFill>
                  <a:schemeClr val="dk1"/>
                </a:solidFill>
                <a:latin typeface="PT Sans Narrow"/>
                <a:ea typeface="PT Sans Narrow"/>
                <a:cs typeface="PT Sans Narrow"/>
                <a:sym typeface="PT Sans Narrow"/>
              </a:rPr>
              <a:t>SUPPORTING COMPUTATIONAL PRACTICES IN THE CLASSROOM</a:t>
            </a:r>
            <a:endParaRPr b="1" sz="1600">
              <a:solidFill>
                <a:schemeClr val="dk1"/>
              </a:solidFill>
              <a:latin typeface="PT Sans Narrow"/>
              <a:ea typeface="PT Sans Narrow"/>
              <a:cs typeface="PT Sans Narrow"/>
              <a:sym typeface="PT Sans Narrow"/>
            </a:endParaRPr>
          </a:p>
        </p:txBody>
      </p:sp>
      <p:sp>
        <p:nvSpPr>
          <p:cNvPr id="4336" name="Google Shape;4336;p16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1200">
                <a:solidFill>
                  <a:srgbClr val="888888"/>
                </a:solidFill>
              </a:rPr>
              <a:t>144</a:t>
            </a:r>
            <a:endParaRPr i="0" sz="1200">
              <a:solidFill>
                <a:srgbClr val="88888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grpSp>
        <p:nvGrpSpPr>
          <p:cNvPr id="433" name="Google Shape;433;p27"/>
          <p:cNvGrpSpPr/>
          <p:nvPr/>
        </p:nvGrpSpPr>
        <p:grpSpPr>
          <a:xfrm>
            <a:off x="457995" y="2830659"/>
            <a:ext cx="3324434" cy="2951641"/>
            <a:chOff x="457995" y="2830659"/>
            <a:chExt cx="3324434" cy="2951641"/>
          </a:xfrm>
        </p:grpSpPr>
        <p:sp>
          <p:nvSpPr>
            <p:cNvPr id="434" name="Google Shape;434;p27"/>
            <p:cNvSpPr txBox="1"/>
            <p:nvPr/>
          </p:nvSpPr>
          <p:spPr>
            <a:xfrm>
              <a:off x="551125" y="3328599"/>
              <a:ext cx="3231300" cy="2453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about their experiences with computers using the reflection prompts to the right.</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Introduce students to creative computing with Scratch and the range of projects they will be able to create by showing the Scratch overview</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video</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and some sample projects that your students will find engaging and inspiring. Explain that over the next several sessions they will be creating their own interactive computational media with Scratch.</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will you create? Ask students to imagine what types of projects they want to create with Scratch.</a:t>
              </a:r>
              <a:endParaRPr b="1" sz="1200">
                <a:solidFill>
                  <a:schemeClr val="dk1"/>
                </a:solidFill>
                <a:latin typeface="PT Sans Narrow"/>
                <a:ea typeface="PT Sans Narrow"/>
                <a:cs typeface="PT Sans Narrow"/>
                <a:sym typeface="PT Sans Narrow"/>
              </a:endParaRPr>
            </a:p>
          </p:txBody>
        </p:sp>
        <p:sp>
          <p:nvSpPr>
            <p:cNvPr id="435" name="Google Shape;435;p27"/>
            <p:cNvSpPr txBox="1"/>
            <p:nvPr/>
          </p:nvSpPr>
          <p:spPr>
            <a:xfrm>
              <a:off x="457995" y="283065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436" name="Google Shape;436;p27"/>
            <p:cNvCxnSpPr/>
            <p:nvPr/>
          </p:nvCxnSpPr>
          <p:spPr>
            <a:xfrm flipH="1" rot="10800000">
              <a:off x="551129" y="3163605"/>
              <a:ext cx="3231300" cy="8400"/>
            </a:xfrm>
            <a:prstGeom prst="straightConnector1">
              <a:avLst/>
            </a:prstGeom>
            <a:noFill/>
            <a:ln cap="flat" cmpd="sng" w="9525">
              <a:solidFill>
                <a:schemeClr val="dk1"/>
              </a:solidFill>
              <a:prstDash val="solid"/>
              <a:round/>
              <a:headEnd len="sm" w="sm" type="none"/>
              <a:tailEnd len="sm" w="sm" type="none"/>
            </a:ln>
          </p:spPr>
        </p:cxnSp>
      </p:grpSp>
      <p:grpSp>
        <p:nvGrpSpPr>
          <p:cNvPr id="437" name="Google Shape;437;p27"/>
          <p:cNvGrpSpPr/>
          <p:nvPr/>
        </p:nvGrpSpPr>
        <p:grpSpPr>
          <a:xfrm>
            <a:off x="4007796" y="2830659"/>
            <a:ext cx="3307500" cy="1883041"/>
            <a:chOff x="4007796" y="2830659"/>
            <a:chExt cx="3307500" cy="1883041"/>
          </a:xfrm>
        </p:grpSpPr>
        <p:sp>
          <p:nvSpPr>
            <p:cNvPr id="438" name="Google Shape;438;p27"/>
            <p:cNvSpPr txBox="1"/>
            <p:nvPr/>
          </p:nvSpPr>
          <p:spPr>
            <a:xfrm>
              <a:off x="4104925" y="3328600"/>
              <a:ext cx="3117300" cy="13851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projector for showing Scratch overview video (optional)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overview</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video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http://vimeo.com/65583694</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http://youtu.be/-SjuiawRMU4</a:t>
              </a:r>
              <a:endParaRPr i="1"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sample projects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5"/>
                </a:rPr>
                <a:t>http://scratch.mit.edu/studios/137903</a:t>
              </a:r>
              <a:endParaRPr sz="1200">
                <a:solidFill>
                  <a:schemeClr val="dk1"/>
                </a:solidFill>
                <a:latin typeface="PT Sans Narrow"/>
                <a:ea typeface="PT Sans Narrow"/>
                <a:cs typeface="PT Sans Narrow"/>
                <a:sym typeface="PT Sans Narrow"/>
              </a:endParaRPr>
            </a:p>
          </p:txBody>
        </p:sp>
        <p:sp>
          <p:nvSpPr>
            <p:cNvPr id="439" name="Google Shape;439;p27"/>
            <p:cNvSpPr txBox="1"/>
            <p:nvPr/>
          </p:nvSpPr>
          <p:spPr>
            <a:xfrm>
              <a:off x="4007796" y="283065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440" name="Google Shape;440;p27"/>
            <p:cNvCxnSpPr/>
            <p:nvPr/>
          </p:nvCxnSpPr>
          <p:spPr>
            <a:xfrm flipH="1" rot="10800000">
              <a:off x="4104915" y="3163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441" name="Google Shape;441;p27"/>
          <p:cNvGrpSpPr/>
          <p:nvPr/>
        </p:nvGrpSpPr>
        <p:grpSpPr>
          <a:xfrm>
            <a:off x="4007796" y="4784973"/>
            <a:ext cx="3307500" cy="1397927"/>
            <a:chOff x="3992282" y="2832776"/>
            <a:chExt cx="3307500" cy="1397927"/>
          </a:xfrm>
        </p:grpSpPr>
        <p:sp>
          <p:nvSpPr>
            <p:cNvPr id="442" name="Google Shape;442;p27"/>
            <p:cNvSpPr txBox="1"/>
            <p:nvPr/>
          </p:nvSpPr>
          <p:spPr>
            <a:xfrm>
              <a:off x="4089411" y="3328603"/>
              <a:ext cx="3117300" cy="9021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are the different ways you interact with computers?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many of those ways involve being creative with computers?</a:t>
              </a:r>
              <a:endParaRPr sz="1200">
                <a:solidFill>
                  <a:schemeClr val="dk1"/>
                </a:solidFill>
                <a:latin typeface="PT Sans Narrow"/>
                <a:ea typeface="PT Sans Narrow"/>
                <a:cs typeface="PT Sans Narrow"/>
                <a:sym typeface="PT Sans Narrow"/>
              </a:endParaRPr>
            </a:p>
          </p:txBody>
        </p:sp>
        <p:sp>
          <p:nvSpPr>
            <p:cNvPr id="443" name="Google Shape;443;p27"/>
            <p:cNvSpPr txBox="1"/>
            <p:nvPr/>
          </p:nvSpPr>
          <p:spPr>
            <a:xfrm>
              <a:off x="3992282"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444" name="Google Shape;444;p27"/>
            <p:cNvCxnSpPr/>
            <p:nvPr/>
          </p:nvCxnSpPr>
          <p:spPr>
            <a:xfrm flipH="1" rot="10800000">
              <a:off x="4089400" y="3163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445" name="Google Shape;445;p27"/>
          <p:cNvGrpSpPr/>
          <p:nvPr/>
        </p:nvGrpSpPr>
        <p:grpSpPr>
          <a:xfrm>
            <a:off x="4007796" y="6254173"/>
            <a:ext cx="3307500" cy="1142027"/>
            <a:chOff x="3992282" y="2832776"/>
            <a:chExt cx="3307500" cy="1142027"/>
          </a:xfrm>
        </p:grpSpPr>
        <p:sp>
          <p:nvSpPr>
            <p:cNvPr id="446" name="Google Shape;446;p27"/>
            <p:cNvSpPr txBox="1"/>
            <p:nvPr/>
          </p:nvSpPr>
          <p:spPr>
            <a:xfrm>
              <a:off x="4089400" y="3328603"/>
              <a:ext cx="3117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students brainstorm a diverse range of project ideas? If not, try showing a wide variety of projects to give students a sense of the possibilities.</a:t>
              </a:r>
              <a:endParaRPr sz="1200">
                <a:solidFill>
                  <a:schemeClr val="dk1"/>
                </a:solidFill>
                <a:latin typeface="PT Sans Narrow"/>
                <a:ea typeface="PT Sans Narrow"/>
                <a:cs typeface="PT Sans Narrow"/>
                <a:sym typeface="PT Sans Narrow"/>
              </a:endParaRPr>
            </a:p>
          </p:txBody>
        </p:sp>
        <p:sp>
          <p:nvSpPr>
            <p:cNvPr id="447" name="Google Shape;447;p27"/>
            <p:cNvSpPr txBox="1"/>
            <p:nvPr/>
          </p:nvSpPr>
          <p:spPr>
            <a:xfrm>
              <a:off x="3992282"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448" name="Google Shape;448;p27"/>
            <p:cNvCxnSpPr/>
            <p:nvPr/>
          </p:nvCxnSpPr>
          <p:spPr>
            <a:xfrm flipH="1" rot="10800000">
              <a:off x="4089400" y="3163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449" name="Google Shape;449;p27"/>
          <p:cNvGrpSpPr/>
          <p:nvPr/>
        </p:nvGrpSpPr>
        <p:grpSpPr>
          <a:xfrm>
            <a:off x="457995" y="7630731"/>
            <a:ext cx="6857301" cy="352518"/>
            <a:chOff x="457995" y="7630731"/>
            <a:chExt cx="6857301" cy="352518"/>
          </a:xfrm>
        </p:grpSpPr>
        <p:sp>
          <p:nvSpPr>
            <p:cNvPr id="450" name="Google Shape;450;p27"/>
            <p:cNvSpPr txBox="1"/>
            <p:nvPr/>
          </p:nvSpPr>
          <p:spPr>
            <a:xfrm>
              <a:off x="457995" y="7641903"/>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451" name="Google Shape;451;p27"/>
            <p:cNvCxnSpPr/>
            <p:nvPr/>
          </p:nvCxnSpPr>
          <p:spPr>
            <a:xfrm flipH="1" rot="10800000">
              <a:off x="551129" y="7969149"/>
              <a:ext cx="6670800" cy="14100"/>
            </a:xfrm>
            <a:prstGeom prst="straightConnector1">
              <a:avLst/>
            </a:prstGeom>
            <a:noFill/>
            <a:ln cap="flat" cmpd="sng" w="9525">
              <a:solidFill>
                <a:schemeClr val="dk1"/>
              </a:solidFill>
              <a:prstDash val="solid"/>
              <a:round/>
              <a:headEnd len="sm" w="sm" type="none"/>
              <a:tailEnd len="sm" w="sm" type="none"/>
            </a:ln>
          </p:spPr>
        </p:cxnSp>
        <p:sp>
          <p:nvSpPr>
            <p:cNvPr id="452" name="Google Shape;452;p27"/>
            <p:cNvSpPr txBox="1"/>
            <p:nvPr/>
          </p:nvSpPr>
          <p:spPr>
            <a:xfrm>
              <a:off x="4007796" y="7630731"/>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453" name="Google Shape;453;p27"/>
          <p:cNvCxnSpPr/>
          <p:nvPr/>
        </p:nvCxnSpPr>
        <p:spPr>
          <a:xfrm>
            <a:off x="3857013" y="8086975"/>
            <a:ext cx="0" cy="1805400"/>
          </a:xfrm>
          <a:prstGeom prst="straightConnector1">
            <a:avLst/>
          </a:prstGeom>
          <a:noFill/>
          <a:ln cap="flat" cmpd="sng" w="9525">
            <a:solidFill>
              <a:srgbClr val="7F7F7F"/>
            </a:solidFill>
            <a:prstDash val="dash"/>
            <a:round/>
            <a:headEnd len="sm" w="sm" type="none"/>
            <a:tailEnd len="sm" w="sm" type="none"/>
          </a:ln>
        </p:spPr>
      </p:cxnSp>
      <p:sp>
        <p:nvSpPr>
          <p:cNvPr id="454" name="Google Shape;454;p27"/>
          <p:cNvSpPr txBox="1"/>
          <p:nvPr/>
        </p:nvSpPr>
        <p:spPr>
          <a:xfrm>
            <a:off x="551129" y="8142739"/>
            <a:ext cx="3231300" cy="13851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If you don’t have internet access, download the Scratch overview video from Vimeo before class, available at </a:t>
            </a:r>
            <a:r>
              <a:rPr lang="en-US" sz="1200" u="sng">
                <a:solidFill>
                  <a:schemeClr val="hlink"/>
                </a:solidFill>
                <a:latin typeface="PT Sans Narrow"/>
                <a:ea typeface="PT Sans Narrow"/>
                <a:cs typeface="PT Sans Narrow"/>
                <a:sym typeface="PT Sans Narrow"/>
                <a:hlinkClick r:id="rId6"/>
              </a:rPr>
              <a:t>http://vimeo.com/65583694</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Instead of writing out their answers to the reflections prompts, encourage students to get creative by drawing their responses. (e.g., “Draw different ways you interact with computers.”)</a:t>
            </a:r>
            <a:endParaRPr sz="1200">
              <a:solidFill>
                <a:schemeClr val="dk1"/>
              </a:solidFill>
              <a:latin typeface="PT Sans Narrow"/>
              <a:ea typeface="PT Sans Narrow"/>
              <a:cs typeface="PT Sans Narrow"/>
              <a:sym typeface="PT Sans Narrow"/>
            </a:endParaRPr>
          </a:p>
        </p:txBody>
      </p:sp>
      <p:sp>
        <p:nvSpPr>
          <p:cNvPr id="455" name="Google Shape;455;p27"/>
          <p:cNvSpPr txBox="1"/>
          <p:nvPr/>
        </p:nvSpPr>
        <p:spPr>
          <a:xfrm>
            <a:off x="4217700" y="795400"/>
            <a:ext cx="2999700" cy="15636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introduced to computational creation with the Scratch programming environment by watching the Scratch overview video</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or exploring sample projects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imagine possibilities for their own Scratch-based computational creation</a:t>
            </a:r>
            <a:endParaRPr>
              <a:latin typeface="PT Sans Narrow"/>
              <a:ea typeface="PT Sans Narrow"/>
              <a:cs typeface="PT Sans Narrow"/>
              <a:sym typeface="PT Sans Narrow"/>
            </a:endParaRPr>
          </a:p>
        </p:txBody>
      </p:sp>
      <p:sp>
        <p:nvSpPr>
          <p:cNvPr id="456" name="Google Shape;456;p27"/>
          <p:cNvSpPr txBox="1"/>
          <p:nvPr/>
        </p:nvSpPr>
        <p:spPr>
          <a:xfrm>
            <a:off x="1303889" y="647673"/>
            <a:ext cx="2815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INTRODUCING</a:t>
            </a:r>
            <a:br>
              <a:rPr b="1" lang="en-US" sz="3200">
                <a:solidFill>
                  <a:schemeClr val="dk1"/>
                </a:solidFill>
                <a:latin typeface="PT Sans Narrow"/>
                <a:ea typeface="PT Sans Narrow"/>
                <a:cs typeface="PT Sans Narrow"/>
                <a:sym typeface="PT Sans Narrow"/>
              </a:rPr>
            </a:br>
            <a:r>
              <a:rPr b="1" lang="en-US" sz="3200">
                <a:solidFill>
                  <a:schemeClr val="dk1"/>
                </a:solidFill>
                <a:latin typeface="PT Sans Narrow"/>
                <a:ea typeface="PT Sans Narrow"/>
                <a:cs typeface="PT Sans Narrow"/>
                <a:sym typeface="PT Sans Narrow"/>
              </a:rPr>
              <a:t>SCRATCH</a:t>
            </a:r>
            <a:endParaRPr b="1">
              <a:latin typeface="PT Sans Narrow"/>
              <a:ea typeface="PT Sans Narrow"/>
              <a:cs typeface="PT Sans Narrow"/>
              <a:sym typeface="PT Sans Narrow"/>
            </a:endParaRPr>
          </a:p>
        </p:txBody>
      </p:sp>
      <p:sp>
        <p:nvSpPr>
          <p:cNvPr id="457" name="Google Shape;457;p27"/>
          <p:cNvSpPr txBox="1"/>
          <p:nvPr/>
        </p:nvSpPr>
        <p:spPr>
          <a:xfrm>
            <a:off x="2530986" y="1694427"/>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5–15 MINUTES</a:t>
            </a:r>
            <a:endParaRPr>
              <a:latin typeface="PT Sans Narrow"/>
              <a:ea typeface="PT Sans Narrow"/>
              <a:cs typeface="PT Sans Narrow"/>
              <a:sym typeface="PT Sans Narrow"/>
            </a:endParaRPr>
          </a:p>
        </p:txBody>
      </p:sp>
      <p:pic>
        <p:nvPicPr>
          <p:cNvPr descr="5min.png" id="458" name="Google Shape;458;p27"/>
          <p:cNvPicPr preferRelativeResize="0"/>
          <p:nvPr/>
        </p:nvPicPr>
        <p:blipFill rotWithShape="1">
          <a:blip r:embed="rId7">
            <a:alphaModFix/>
          </a:blip>
          <a:srcRect b="0" l="0" r="0" t="0"/>
          <a:stretch/>
        </p:blipFill>
        <p:spPr>
          <a:xfrm>
            <a:off x="2269538" y="1752574"/>
            <a:ext cx="329112" cy="329112"/>
          </a:xfrm>
          <a:prstGeom prst="rect">
            <a:avLst/>
          </a:prstGeom>
          <a:noFill/>
          <a:ln>
            <a:noFill/>
          </a:ln>
        </p:spPr>
      </p:pic>
      <p:grpSp>
        <p:nvGrpSpPr>
          <p:cNvPr id="459" name="Google Shape;459;p27"/>
          <p:cNvGrpSpPr/>
          <p:nvPr/>
        </p:nvGrpSpPr>
        <p:grpSpPr>
          <a:xfrm>
            <a:off x="551129" y="0"/>
            <a:ext cx="493616" cy="2791875"/>
            <a:chOff x="551129" y="0"/>
            <a:chExt cx="493616" cy="2791875"/>
          </a:xfrm>
        </p:grpSpPr>
        <p:pic>
          <p:nvPicPr>
            <p:cNvPr descr="Unit0activity.png" id="460" name="Google Shape;460;p27"/>
            <p:cNvPicPr preferRelativeResize="0"/>
            <p:nvPr/>
          </p:nvPicPr>
          <p:blipFill rotWithShape="1">
            <a:blip r:embed="rId8">
              <a:alphaModFix/>
            </a:blip>
            <a:srcRect b="0" l="0" r="0" t="0"/>
            <a:stretch/>
          </p:blipFill>
          <p:spPr>
            <a:xfrm>
              <a:off x="551129" y="0"/>
              <a:ext cx="493616" cy="2791875"/>
            </a:xfrm>
            <a:prstGeom prst="rect">
              <a:avLst/>
            </a:prstGeom>
            <a:noFill/>
            <a:ln>
              <a:noFill/>
            </a:ln>
          </p:spPr>
        </p:pic>
        <p:sp>
          <p:nvSpPr>
            <p:cNvPr id="461" name="Google Shape;461;p27"/>
            <p:cNvSpPr txBox="1"/>
            <p:nvPr/>
          </p:nvSpPr>
          <p:spPr>
            <a:xfrm rot="5400000">
              <a:off x="-413375" y="996901"/>
              <a:ext cx="24174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0  ACTIVITY</a:t>
              </a:r>
              <a:endParaRPr b="1" sz="2400">
                <a:solidFill>
                  <a:schemeClr val="lt1"/>
                </a:solidFill>
                <a:latin typeface="PT Sans Narrow"/>
                <a:ea typeface="PT Sans Narrow"/>
                <a:cs typeface="PT Sans Narrow"/>
                <a:sym typeface="PT Sans Narrow"/>
              </a:endParaRPr>
            </a:p>
          </p:txBody>
        </p:sp>
      </p:grpSp>
      <p:sp>
        <p:nvSpPr>
          <p:cNvPr id="462" name="Google Shape;462;p27"/>
          <p:cNvSpPr txBox="1"/>
          <p:nvPr>
            <p:ph idx="12" type="sldNum"/>
          </p:nvPr>
        </p:nvSpPr>
        <p:spPr>
          <a:xfrm>
            <a:off x="142401" y="9519700"/>
            <a:ext cx="4086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latin typeface="PT Sans Narrow"/>
                <a:ea typeface="PT Sans Narrow"/>
                <a:cs typeface="PT Sans Narrow"/>
                <a:sym typeface="PT Sans Narrow"/>
              </a:rPr>
              <a:t>10</a:t>
            </a:r>
            <a:endParaRPr i="0" sz="1600">
              <a:solidFill>
                <a:srgbClr val="888888"/>
              </a:solidFill>
              <a:latin typeface="PT Sans Narrow"/>
              <a:ea typeface="PT Sans Narrow"/>
              <a:cs typeface="PT Sans Narrow"/>
              <a:sym typeface="PT Sans Narrow"/>
            </a:endParaRPr>
          </a:p>
        </p:txBody>
      </p:sp>
      <p:sp>
        <p:nvSpPr>
          <p:cNvPr id="463" name="Google Shape;463;p27"/>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0" name="Shape 4340"/>
        <p:cNvGrpSpPr/>
        <p:nvPr/>
      </p:nvGrpSpPr>
      <p:grpSpPr>
        <a:xfrm>
          <a:off x="0" y="0"/>
          <a:ext cx="0" cy="0"/>
          <a:chOff x="0" y="0"/>
          <a:chExt cx="0" cy="0"/>
        </a:xfrm>
      </p:grpSpPr>
      <p:sp>
        <p:nvSpPr>
          <p:cNvPr id="4341" name="Google Shape;4341;p162"/>
          <p:cNvSpPr txBox="1"/>
          <p:nvPr/>
        </p:nvSpPr>
        <p:spPr>
          <a:xfrm>
            <a:off x="546986" y="1000349"/>
            <a:ext cx="6661200" cy="246300"/>
          </a:xfrm>
          <a:prstGeom prst="rect">
            <a:avLst/>
          </a:prstGeom>
          <a:noFill/>
          <a:ln>
            <a:noFill/>
          </a:ln>
        </p:spPr>
        <p:txBody>
          <a:bodyPr anchorCtr="0" anchor="t" bIns="0" lIns="0" spcFirstLastPara="1" rIns="0" wrap="square" tIns="0">
            <a:noAutofit/>
          </a:bodyPr>
          <a:lstStyle/>
          <a:p>
            <a:pPr indent="-225425" lvl="0" marL="225425" marR="0" rtl="0" algn="l">
              <a:spcBef>
                <a:spcPts val="0"/>
              </a:spcBef>
              <a:spcAft>
                <a:spcPts val="0"/>
              </a:spcAft>
              <a:buNone/>
            </a:pPr>
            <a:r>
              <a:rPr b="1" lang="en-US" sz="1600">
                <a:solidFill>
                  <a:schemeClr val="dk1"/>
                </a:solidFill>
                <a:latin typeface="PT Sans Narrow"/>
                <a:ea typeface="PT Sans Narrow"/>
                <a:cs typeface="PT Sans Narrow"/>
                <a:sym typeface="PT Sans Narrow"/>
              </a:rPr>
              <a:t>REUSING AND REMIXING: making something by building on existing projects or ideas</a:t>
            </a:r>
            <a:endParaRPr b="1" sz="1600">
              <a:solidFill>
                <a:schemeClr val="dk1"/>
              </a:solidFill>
              <a:latin typeface="PT Sans Narrow"/>
              <a:ea typeface="PT Sans Narrow"/>
              <a:cs typeface="PT Sans Narrow"/>
              <a:sym typeface="PT Sans Narrow"/>
            </a:endParaRPr>
          </a:p>
        </p:txBody>
      </p:sp>
      <p:graphicFrame>
        <p:nvGraphicFramePr>
          <p:cNvPr id="4342" name="Google Shape;4342;p162"/>
          <p:cNvGraphicFramePr/>
          <p:nvPr/>
        </p:nvGraphicFramePr>
        <p:xfrm>
          <a:off x="560759" y="1443884"/>
          <a:ext cx="3000000" cy="3000000"/>
        </p:xfrm>
        <a:graphic>
          <a:graphicData uri="http://schemas.openxmlformats.org/drawingml/2006/table">
            <a:tbl>
              <a:tblPr firstRow="1">
                <a:noFill/>
                <a:tableStyleId>{D2A7DA01-D274-481A-BE4B-498D0BB22E76}</a:tableStyleId>
              </a:tblPr>
              <a:tblGrid>
                <a:gridCol w="4992325"/>
                <a:gridCol w="560875"/>
                <a:gridCol w="555375"/>
                <a:gridCol w="522625"/>
              </a:tblGrid>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The activity provided opportunities for students to…</a:t>
                      </a:r>
                      <a:endParaRPr b="1" i="0" sz="11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NONE</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SOME</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LOTS</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find ideas and inspiration by trying other projects and reading the scripts</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select a piece of another project, and adapt it for your project</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modify an existing project to improve or enhance it</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give credit to people whose work you build on or are inspired by</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gridSpan="4">
                  <a:txBody>
                    <a:bodyPr>
                      <a:noAutofit/>
                    </a:bodyPr>
                    <a:lstStyle/>
                    <a:p>
                      <a:pPr indent="0" lvl="0" marL="0" marR="0" rtl="0" algn="r">
                        <a:spcBef>
                          <a:spcPts val="0"/>
                        </a:spcBef>
                        <a:spcAft>
                          <a:spcPts val="0"/>
                        </a:spcAft>
                        <a:buNone/>
                      </a:pPr>
                      <a:r>
                        <a:rPr i="0" lang="en-US" sz="1100" u="none" cap="none" strike="noStrike">
                          <a:latin typeface="PT Sans Narrow"/>
                          <a:ea typeface="PT Sans Narrow"/>
                          <a:cs typeface="PT Sans Narrow"/>
                          <a:sym typeface="PT Sans Narrow"/>
                        </a:rPr>
                        <a:t>NOTES FOR NEXT TIME:</a:t>
                      </a:r>
                      <a:endParaRPr>
                        <a:latin typeface="PT Sans Narrow"/>
                        <a:ea typeface="PT Sans Narrow"/>
                        <a:cs typeface="PT Sans Narrow"/>
                        <a:sym typeface="PT Sans Narrow"/>
                      </a:endParaRPr>
                    </a:p>
                    <a:p>
                      <a:pPr indent="0" lvl="0" marL="0" marR="0" rtl="0" algn="r">
                        <a:spcBef>
                          <a:spcPts val="0"/>
                        </a:spcBef>
                        <a:spcAft>
                          <a:spcPts val="0"/>
                        </a:spcAft>
                        <a:buNone/>
                      </a:pPr>
                      <a:r>
                        <a:rPr i="0" lang="en-US" sz="1100" u="none" cap="none" strike="noStrike">
                          <a:latin typeface="PT Sans Narrow"/>
                          <a:ea typeface="PT Sans Narrow"/>
                          <a:cs typeface="PT Sans Narrow"/>
                          <a:sym typeface="PT Sans Narrow"/>
                        </a:rPr>
                        <a:t>If </a:t>
                      </a:r>
                      <a:r>
                        <a:rPr b="1" i="0" lang="en-US" sz="1100" u="none" cap="none" strike="noStrike">
                          <a:latin typeface="PT Sans Narrow"/>
                          <a:ea typeface="PT Sans Narrow"/>
                          <a:cs typeface="PT Sans Narrow"/>
                          <a:sym typeface="PT Sans Narrow"/>
                        </a:rPr>
                        <a:t>none</a:t>
                      </a:r>
                      <a:r>
                        <a:rPr i="0" lang="en-US" sz="1100" u="none" cap="none" strike="noStrike">
                          <a:latin typeface="PT Sans Narrow"/>
                          <a:ea typeface="PT Sans Narrow"/>
                          <a:cs typeface="PT Sans Narrow"/>
                          <a:sym typeface="PT Sans Narrow"/>
                        </a:rPr>
                        <a:t>, how can I make room, or build time, for more?</a:t>
                      </a:r>
                      <a:endParaRPr>
                        <a:latin typeface="PT Sans Narrow"/>
                        <a:ea typeface="PT Sans Narrow"/>
                        <a:cs typeface="PT Sans Narrow"/>
                        <a:sym typeface="PT Sans Narrow"/>
                      </a:endParaRPr>
                    </a:p>
                    <a:p>
                      <a:pPr indent="0" lvl="0" marL="0" marR="0" rtl="0" algn="r">
                        <a:spcBef>
                          <a:spcPts val="0"/>
                        </a:spcBef>
                        <a:spcAft>
                          <a:spcPts val="0"/>
                        </a:spcAft>
                        <a:buNone/>
                      </a:pPr>
                      <a:r>
                        <a:rPr i="0" lang="en-US" sz="1100" u="none" cap="none" strike="noStrike">
                          <a:latin typeface="PT Sans Narrow"/>
                          <a:ea typeface="PT Sans Narrow"/>
                          <a:cs typeface="PT Sans Narrow"/>
                          <a:sym typeface="PT Sans Narrow"/>
                        </a:rPr>
                        <a:t>If </a:t>
                      </a:r>
                      <a:r>
                        <a:rPr b="1" i="0" lang="en-US" sz="1100" u="none" cap="none" strike="noStrike">
                          <a:latin typeface="PT Sans Narrow"/>
                          <a:ea typeface="PT Sans Narrow"/>
                          <a:cs typeface="PT Sans Narrow"/>
                          <a:sym typeface="PT Sans Narrow"/>
                        </a:rPr>
                        <a:t>some</a:t>
                      </a:r>
                      <a:r>
                        <a:rPr i="0" lang="en-US" sz="1100" u="none" cap="none" strike="noStrike">
                          <a:latin typeface="PT Sans Narrow"/>
                          <a:ea typeface="PT Sans Narrow"/>
                          <a:cs typeface="PT Sans Narrow"/>
                          <a:sym typeface="PT Sans Narrow"/>
                        </a:rPr>
                        <a:t>, how can I deepen, or strengthen, those activities?</a:t>
                      </a:r>
                      <a:endParaRPr>
                        <a:latin typeface="PT Sans Narrow"/>
                        <a:ea typeface="PT Sans Narrow"/>
                        <a:cs typeface="PT Sans Narrow"/>
                        <a:sym typeface="PT Sans Narrow"/>
                      </a:endParaRPr>
                    </a:p>
                    <a:p>
                      <a:pPr indent="0" lvl="0" marL="0" marR="0" rtl="0" algn="r">
                        <a:spcBef>
                          <a:spcPts val="0"/>
                        </a:spcBef>
                        <a:spcAft>
                          <a:spcPts val="0"/>
                        </a:spcAft>
                        <a:buNone/>
                      </a:pPr>
                      <a:r>
                        <a:rPr i="0" lang="en-US" sz="1100" u="none" cap="none" strike="noStrike">
                          <a:latin typeface="PT Sans Narrow"/>
                          <a:ea typeface="PT Sans Narrow"/>
                          <a:cs typeface="PT Sans Narrow"/>
                          <a:sym typeface="PT Sans Narrow"/>
                        </a:rPr>
                        <a:t>If </a:t>
                      </a:r>
                      <a:r>
                        <a:rPr b="1" i="0" lang="en-US" sz="1100" u="none" cap="none" strike="noStrike">
                          <a:latin typeface="PT Sans Narrow"/>
                          <a:ea typeface="PT Sans Narrow"/>
                          <a:cs typeface="PT Sans Narrow"/>
                          <a:sym typeface="PT Sans Narrow"/>
                        </a:rPr>
                        <a:t>lots</a:t>
                      </a:r>
                      <a:r>
                        <a:rPr i="0" lang="en-US" sz="1100" u="none" cap="none" strike="noStrike">
                          <a:latin typeface="PT Sans Narrow"/>
                          <a:ea typeface="PT Sans Narrow"/>
                          <a:cs typeface="PT Sans Narrow"/>
                          <a:sym typeface="PT Sans Narrow"/>
                        </a:rPr>
                        <a:t>, what have I noticed, or learned?</a:t>
                      </a:r>
                      <a:endParaRPr>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c hMerge="1"/>
              </a:tr>
            </a:tbl>
          </a:graphicData>
        </a:graphic>
      </p:graphicFrame>
      <p:sp>
        <p:nvSpPr>
          <p:cNvPr id="4343" name="Google Shape;4343;p162"/>
          <p:cNvSpPr txBox="1"/>
          <p:nvPr/>
        </p:nvSpPr>
        <p:spPr>
          <a:xfrm>
            <a:off x="564224" y="5777725"/>
            <a:ext cx="70677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ABSTRACTING AND MODULARIZING: exploring connections between the whole and the parts</a:t>
            </a:r>
            <a:endParaRPr b="1" sz="1600">
              <a:solidFill>
                <a:schemeClr val="dk1"/>
              </a:solidFill>
              <a:latin typeface="PT Sans Narrow"/>
              <a:ea typeface="PT Sans Narrow"/>
              <a:cs typeface="PT Sans Narrow"/>
              <a:sym typeface="PT Sans Narrow"/>
            </a:endParaRPr>
          </a:p>
        </p:txBody>
      </p:sp>
      <p:graphicFrame>
        <p:nvGraphicFramePr>
          <p:cNvPr id="4344" name="Google Shape;4344;p162"/>
          <p:cNvGraphicFramePr/>
          <p:nvPr/>
        </p:nvGraphicFramePr>
        <p:xfrm>
          <a:off x="578010" y="6126913"/>
          <a:ext cx="3000000" cy="3000000"/>
        </p:xfrm>
        <a:graphic>
          <a:graphicData uri="http://schemas.openxmlformats.org/drawingml/2006/table">
            <a:tbl>
              <a:tblPr firstRow="1">
                <a:noFill/>
                <a:tableStyleId>{D2A7DA01-D274-481A-BE4B-498D0BB22E76}</a:tableStyleId>
              </a:tblPr>
              <a:tblGrid>
                <a:gridCol w="4992325"/>
                <a:gridCol w="560875"/>
                <a:gridCol w="555375"/>
                <a:gridCol w="522625"/>
              </a:tblGrid>
              <a:tr h="281300">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The activity provided opportunities for students to…</a:t>
                      </a:r>
                      <a:endParaRPr b="1" i="0" sz="11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NONE</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SOME</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i="0" lang="en-US" sz="1100" u="none" cap="none" strike="noStrike">
                          <a:latin typeface="PT Sans Narrow"/>
                          <a:ea typeface="PT Sans Narrow"/>
                          <a:cs typeface="PT Sans Narrow"/>
                          <a:sym typeface="PT Sans Narrow"/>
                        </a:rPr>
                        <a:t>LOTS</a:t>
                      </a:r>
                      <a:endParaRPr b="1"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decide what sprites are needed for your project, and where they should go</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decide what scripts are needed for your project, and what they should do</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a:txBody>
                    <a:bodyPr>
                      <a:noAutofit/>
                    </a:bodyPr>
                    <a:lstStyle/>
                    <a:p>
                      <a:pPr indent="0" lvl="0" marL="0" marR="0" rtl="0" algn="l">
                        <a:spcBef>
                          <a:spcPts val="0"/>
                        </a:spcBef>
                        <a:spcAft>
                          <a:spcPts val="0"/>
                        </a:spcAft>
                        <a:buNone/>
                      </a:pPr>
                      <a:r>
                        <a:rPr i="0" lang="en-US" sz="1100" u="none" cap="none" strike="noStrike">
                          <a:latin typeface="PT Sans Narrow"/>
                          <a:ea typeface="PT Sans Narrow"/>
                          <a:cs typeface="PT Sans Narrow"/>
                          <a:sym typeface="PT Sans Narrow"/>
                        </a:rPr>
                        <a:t>organize the scripts in ways that make sense to you and others</a:t>
                      </a:r>
                      <a:endParaRPr>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l">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1300">
                <a:tc gridSpan="4">
                  <a:txBody>
                    <a:bodyPr>
                      <a:noAutofit/>
                    </a:bodyPr>
                    <a:lstStyle/>
                    <a:p>
                      <a:pPr indent="0" lvl="0" marL="0" marR="0" rtl="0" algn="r">
                        <a:spcBef>
                          <a:spcPts val="0"/>
                        </a:spcBef>
                        <a:spcAft>
                          <a:spcPts val="0"/>
                        </a:spcAft>
                        <a:buNone/>
                      </a:pPr>
                      <a:r>
                        <a:rPr i="0" lang="en-US" sz="1100" u="none" cap="none" strike="noStrike">
                          <a:latin typeface="PT Sans Narrow"/>
                          <a:ea typeface="PT Sans Narrow"/>
                          <a:cs typeface="PT Sans Narrow"/>
                          <a:sym typeface="PT Sans Narrow"/>
                        </a:rPr>
                        <a:t>NOTES FOR NEXT TIME:</a:t>
                      </a:r>
                      <a:endParaRPr>
                        <a:latin typeface="PT Sans Narrow"/>
                        <a:ea typeface="PT Sans Narrow"/>
                        <a:cs typeface="PT Sans Narrow"/>
                        <a:sym typeface="PT Sans Narrow"/>
                      </a:endParaRPr>
                    </a:p>
                    <a:p>
                      <a:pPr indent="0" lvl="0" marL="0" marR="0" rtl="0" algn="r">
                        <a:spcBef>
                          <a:spcPts val="0"/>
                        </a:spcBef>
                        <a:spcAft>
                          <a:spcPts val="0"/>
                        </a:spcAft>
                        <a:buNone/>
                      </a:pPr>
                      <a:r>
                        <a:rPr i="0" lang="en-US" sz="1100" u="none" cap="none" strike="noStrike">
                          <a:latin typeface="PT Sans Narrow"/>
                          <a:ea typeface="PT Sans Narrow"/>
                          <a:cs typeface="PT Sans Narrow"/>
                          <a:sym typeface="PT Sans Narrow"/>
                        </a:rPr>
                        <a:t>If </a:t>
                      </a:r>
                      <a:r>
                        <a:rPr b="1" i="0" lang="en-US" sz="1100" u="none" cap="none" strike="noStrike">
                          <a:latin typeface="PT Sans Narrow"/>
                          <a:ea typeface="PT Sans Narrow"/>
                          <a:cs typeface="PT Sans Narrow"/>
                          <a:sym typeface="PT Sans Narrow"/>
                        </a:rPr>
                        <a:t>none</a:t>
                      </a:r>
                      <a:r>
                        <a:rPr i="0" lang="en-US" sz="1100" u="none" cap="none" strike="noStrike">
                          <a:latin typeface="PT Sans Narrow"/>
                          <a:ea typeface="PT Sans Narrow"/>
                          <a:cs typeface="PT Sans Narrow"/>
                          <a:sym typeface="PT Sans Narrow"/>
                        </a:rPr>
                        <a:t>, how can I make room, or build time, for more?</a:t>
                      </a:r>
                      <a:endParaRPr>
                        <a:latin typeface="PT Sans Narrow"/>
                        <a:ea typeface="PT Sans Narrow"/>
                        <a:cs typeface="PT Sans Narrow"/>
                        <a:sym typeface="PT Sans Narrow"/>
                      </a:endParaRPr>
                    </a:p>
                    <a:p>
                      <a:pPr indent="0" lvl="0" marL="0" marR="0" rtl="0" algn="r">
                        <a:spcBef>
                          <a:spcPts val="0"/>
                        </a:spcBef>
                        <a:spcAft>
                          <a:spcPts val="0"/>
                        </a:spcAft>
                        <a:buNone/>
                      </a:pPr>
                      <a:r>
                        <a:rPr i="0" lang="en-US" sz="1100" u="none" cap="none" strike="noStrike">
                          <a:latin typeface="PT Sans Narrow"/>
                          <a:ea typeface="PT Sans Narrow"/>
                          <a:cs typeface="PT Sans Narrow"/>
                          <a:sym typeface="PT Sans Narrow"/>
                        </a:rPr>
                        <a:t>If </a:t>
                      </a:r>
                      <a:r>
                        <a:rPr b="1" i="0" lang="en-US" sz="1100" u="none" cap="none" strike="noStrike">
                          <a:latin typeface="PT Sans Narrow"/>
                          <a:ea typeface="PT Sans Narrow"/>
                          <a:cs typeface="PT Sans Narrow"/>
                          <a:sym typeface="PT Sans Narrow"/>
                        </a:rPr>
                        <a:t>some</a:t>
                      </a:r>
                      <a:r>
                        <a:rPr i="0" lang="en-US" sz="1100" u="none" cap="none" strike="noStrike">
                          <a:latin typeface="PT Sans Narrow"/>
                          <a:ea typeface="PT Sans Narrow"/>
                          <a:cs typeface="PT Sans Narrow"/>
                          <a:sym typeface="PT Sans Narrow"/>
                        </a:rPr>
                        <a:t>, how can I deepen, or strengthen, those activities?</a:t>
                      </a:r>
                      <a:endParaRPr>
                        <a:latin typeface="PT Sans Narrow"/>
                        <a:ea typeface="PT Sans Narrow"/>
                        <a:cs typeface="PT Sans Narrow"/>
                        <a:sym typeface="PT Sans Narrow"/>
                      </a:endParaRPr>
                    </a:p>
                    <a:p>
                      <a:pPr indent="0" lvl="0" marL="0" marR="0" rtl="0" algn="r">
                        <a:spcBef>
                          <a:spcPts val="0"/>
                        </a:spcBef>
                        <a:spcAft>
                          <a:spcPts val="0"/>
                        </a:spcAft>
                        <a:buNone/>
                      </a:pPr>
                      <a:r>
                        <a:rPr i="0" lang="en-US" sz="1100" u="none" cap="none" strike="noStrike">
                          <a:latin typeface="PT Sans Narrow"/>
                          <a:ea typeface="PT Sans Narrow"/>
                          <a:cs typeface="PT Sans Narrow"/>
                          <a:sym typeface="PT Sans Narrow"/>
                        </a:rPr>
                        <a:t>If </a:t>
                      </a:r>
                      <a:r>
                        <a:rPr b="1" i="0" lang="en-US" sz="1100" u="none" cap="none" strike="noStrike">
                          <a:latin typeface="PT Sans Narrow"/>
                          <a:ea typeface="PT Sans Narrow"/>
                          <a:cs typeface="PT Sans Narrow"/>
                          <a:sym typeface="PT Sans Narrow"/>
                        </a:rPr>
                        <a:t>lots</a:t>
                      </a:r>
                      <a:r>
                        <a:rPr i="0" lang="en-US" sz="1100" u="none" cap="none" strike="noStrike">
                          <a:latin typeface="PT Sans Narrow"/>
                          <a:ea typeface="PT Sans Narrow"/>
                          <a:cs typeface="PT Sans Narrow"/>
                          <a:sym typeface="PT Sans Narrow"/>
                        </a:rPr>
                        <a:t>, what have I noticed, or learned?</a:t>
                      </a:r>
                      <a:endParaRPr>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p>
                      <a:pPr indent="0" lvl="0" marL="0" marR="0" rtl="0" algn="r">
                        <a:spcBef>
                          <a:spcPts val="0"/>
                        </a:spcBef>
                        <a:spcAft>
                          <a:spcPts val="0"/>
                        </a:spcAft>
                        <a:buNone/>
                      </a:pPr>
                      <a:r>
                        <a:t/>
                      </a:r>
                      <a:endParaRPr i="0" sz="1100" u="none" cap="none" strike="noStrike">
                        <a:latin typeface="PT Sans Narrow"/>
                        <a:ea typeface="PT Sans Narrow"/>
                        <a:cs typeface="PT Sans Narrow"/>
                        <a:sym typeface="PT Sans Narrow"/>
                      </a:endParaRPr>
                    </a:p>
                  </a:txBody>
                  <a:tcPr marT="45725" marB="45725" marR="91450" marL="9145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hMerge="1"/>
                <a:tc hMerge="1"/>
                <a:tc hMerge="1"/>
              </a:tr>
            </a:tbl>
          </a:graphicData>
        </a:graphic>
      </p:graphicFrame>
      <p:sp>
        <p:nvSpPr>
          <p:cNvPr id="4345" name="Google Shape;4345;p162"/>
          <p:cNvSpPr txBox="1"/>
          <p:nvPr/>
        </p:nvSpPr>
        <p:spPr>
          <a:xfrm>
            <a:off x="3887162" y="9517906"/>
            <a:ext cx="3744900" cy="535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145</a:t>
            </a:r>
            <a:endParaRPr b="0" i="0" sz="1200">
              <a:solidFill>
                <a:srgbClr val="888888"/>
              </a:solidFill>
              <a:latin typeface="Carme"/>
              <a:ea typeface="Carme"/>
              <a:cs typeface="Carme"/>
              <a:sym typeface="Carme"/>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9" name="Shape 4349"/>
        <p:cNvGrpSpPr/>
        <p:nvPr/>
      </p:nvGrpSpPr>
      <p:grpSpPr>
        <a:xfrm>
          <a:off x="0" y="0"/>
          <a:ext cx="0" cy="0"/>
          <a:chOff x="0" y="0"/>
          <a:chExt cx="0" cy="0"/>
        </a:xfrm>
      </p:grpSpPr>
      <p:sp>
        <p:nvSpPr>
          <p:cNvPr id="4350" name="Google Shape;4350;p16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146</a:t>
            </a:r>
            <a:endParaRPr b="0" i="0" sz="1200">
              <a:solidFill>
                <a:srgbClr val="888888"/>
              </a:solidFill>
              <a:latin typeface="Carme"/>
              <a:ea typeface="Carme"/>
              <a:cs typeface="Carme"/>
              <a:sym typeface="Carme"/>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4" name="Shape 4354"/>
        <p:cNvGrpSpPr/>
        <p:nvPr/>
      </p:nvGrpSpPr>
      <p:grpSpPr>
        <a:xfrm>
          <a:off x="0" y="0"/>
          <a:ext cx="0" cy="0"/>
          <a:chOff x="0" y="0"/>
          <a:chExt cx="0" cy="0"/>
        </a:xfrm>
      </p:grpSpPr>
      <p:sp>
        <p:nvSpPr>
          <p:cNvPr id="4355" name="Google Shape;4355;p164"/>
          <p:cNvSpPr txBox="1"/>
          <p:nvPr/>
        </p:nvSpPr>
        <p:spPr>
          <a:xfrm>
            <a:off x="576767" y="1849789"/>
            <a:ext cx="6654273" cy="735585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Books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Papert, S. (1980). Mindstorms: Children, computers, and powerful ideas. New York, NY: Basic Books.</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Papert, S. (1993). The children’s machine: Rethinking school in the age of the computer. New York, NY: Basic Books.</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Kafai, Y. B. (1995). Minds in play: Computer game design as a context for children’s learning. Mahwah, NJ: Lawrence Erlbaum. Available at http://www.yasminkafai.com/minds-in-play/ </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Margolis, J., &amp; Fisher, A. (2002). Unlocking the clubhouse: Women in computing. Cambridge, MA: MIT Press.</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Margolis, J., Estrella, R., Goode, J., Holme, J.J., &amp; Nao, K. (2008). Stuck in the shallow end: Education, race, and computing. Cambridge, MA: MIT Press.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Kafai, Y. B., Peppler, K. A., &amp; Chapman, R. N. (2009). The computer clubhouse: Constructionism and creativity in youth communities. New York: Teachers College Press.</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Rushkoff, D. (2010). Program or be programmed: Ten commands for a digital age. New York, NY: OR Books.</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Kafai, Y. B., &amp; Burke, Q. (2014). Connected code: Why children need to learn programming. Cambridge, MA: MIT Press.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b="1" sz="14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Dissertations</a:t>
            </a:r>
            <a:endParaRPr b="1" sz="1400">
              <a:solidFill>
                <a:schemeClr val="dk1"/>
              </a:solidFill>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Monroy-Hernandez, A. (2012). Designing for remixing: Supporting an online community of amateur creators.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Doctoral dissertation, Massachusetts Institute of Technology.</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Brennan, K. (2013). Best of both worlds: Issues of structure and agency in computational creation, in and out of schools.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Doctoral dissertation, Massachusetts Institute of Technology.</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b="1" sz="14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Papers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Brennan, K., &amp; Resnick, M. (2012). New frameworks for studying and assessing the development of computational thinking.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American Educational Research Association meeting, Vancouver, BC, Canada.</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Brennan, K. (2013). Learning computing through creating and connecting. IEEE Computer, Special Issue: Computing in Education.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doi:10.1109/MC.2013.229</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p:txBody>
      </p:sp>
      <p:sp>
        <p:nvSpPr>
          <p:cNvPr id="4356" name="Google Shape;4356;p164"/>
          <p:cNvSpPr/>
          <p:nvPr/>
        </p:nvSpPr>
        <p:spPr>
          <a:xfrm>
            <a:off x="486732" y="1371947"/>
            <a:ext cx="6925733" cy="30777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400">
                <a:solidFill>
                  <a:schemeClr val="dk1"/>
                </a:solidFill>
                <a:latin typeface="PT Sans Narrow"/>
                <a:ea typeface="PT Sans Narrow"/>
                <a:cs typeface="PT Sans Narrow"/>
                <a:sym typeface="PT Sans Narrow"/>
              </a:rPr>
              <a:t>A selection of readings to further support your explorations of creative computing:</a:t>
            </a:r>
            <a:endParaRPr sz="1400">
              <a:solidFill>
                <a:schemeClr val="dk1"/>
              </a:solidFill>
              <a:latin typeface="PT Sans Narrow"/>
              <a:ea typeface="PT Sans Narrow"/>
              <a:cs typeface="PT Sans Narrow"/>
              <a:sym typeface="PT Sans Narrow"/>
            </a:endParaRPr>
          </a:p>
        </p:txBody>
      </p:sp>
      <p:sp>
        <p:nvSpPr>
          <p:cNvPr id="4357" name="Google Shape;4357;p164"/>
          <p:cNvSpPr txBox="1"/>
          <p:nvPr/>
        </p:nvSpPr>
        <p:spPr>
          <a:xfrm>
            <a:off x="457199" y="464006"/>
            <a:ext cx="6747204" cy="9079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FOR FURTHER READING </a:t>
            </a:r>
            <a:endParaRPr b="1" sz="2400">
              <a:solidFill>
                <a:schemeClr val="dk1"/>
              </a:solidFill>
              <a:latin typeface="PT Sans Narrow"/>
              <a:ea typeface="PT Sans Narrow"/>
              <a:cs typeface="PT Sans Narrow"/>
              <a:sym typeface="PT Sans Narrow"/>
            </a:endParaRPr>
          </a:p>
        </p:txBody>
      </p:sp>
      <p:sp>
        <p:nvSpPr>
          <p:cNvPr id="4358" name="Google Shape;4358;p164"/>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147</a:t>
            </a:r>
            <a:endParaRPr b="0" i="0" sz="1200">
              <a:solidFill>
                <a:srgbClr val="888888"/>
              </a:solidFill>
              <a:latin typeface="Carme"/>
              <a:ea typeface="Carme"/>
              <a:cs typeface="Carme"/>
              <a:sym typeface="Carme"/>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2" name="Shape 4362"/>
        <p:cNvGrpSpPr/>
        <p:nvPr/>
      </p:nvGrpSpPr>
      <p:grpSpPr>
        <a:xfrm>
          <a:off x="0" y="0"/>
          <a:ext cx="0" cy="0"/>
          <a:chOff x="0" y="0"/>
          <a:chExt cx="0" cy="0"/>
        </a:xfrm>
      </p:grpSpPr>
      <p:sp>
        <p:nvSpPr>
          <p:cNvPr id="4363" name="Google Shape;4363;p16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148</a:t>
            </a:r>
            <a:endParaRPr b="0" i="0" sz="1200">
              <a:solidFill>
                <a:srgbClr val="888888"/>
              </a:solidFill>
              <a:latin typeface="Carme"/>
              <a:ea typeface="Carme"/>
              <a:cs typeface="Carme"/>
              <a:sym typeface="Carme"/>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7" name="Shape 4367"/>
        <p:cNvGrpSpPr/>
        <p:nvPr/>
      </p:nvGrpSpPr>
      <p:grpSpPr>
        <a:xfrm>
          <a:off x="0" y="0"/>
          <a:ext cx="0" cy="0"/>
          <a:chOff x="0" y="0"/>
          <a:chExt cx="0" cy="0"/>
        </a:xfrm>
      </p:grpSpPr>
      <p:sp>
        <p:nvSpPr>
          <p:cNvPr id="4368" name="Google Shape;4368;p166"/>
          <p:cNvSpPr txBox="1"/>
          <p:nvPr/>
        </p:nvSpPr>
        <p:spPr>
          <a:xfrm>
            <a:off x="457199" y="464006"/>
            <a:ext cx="6791651" cy="9079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LINKS</a:t>
            </a:r>
            <a:endParaRPr b="1" sz="5300">
              <a:solidFill>
                <a:schemeClr val="dk1"/>
              </a:solidFill>
              <a:latin typeface="PT Sans Narrow"/>
              <a:ea typeface="PT Sans Narrow"/>
              <a:cs typeface="PT Sans Narrow"/>
              <a:sym typeface="PT Sans Narrow"/>
            </a:endParaRPr>
          </a:p>
        </p:txBody>
      </p:sp>
      <p:graphicFrame>
        <p:nvGraphicFramePr>
          <p:cNvPr id="4369" name="Google Shape;4369;p166"/>
          <p:cNvGraphicFramePr/>
          <p:nvPr/>
        </p:nvGraphicFramePr>
        <p:xfrm>
          <a:off x="586634" y="1911358"/>
          <a:ext cx="3000000" cy="3000000"/>
        </p:xfrm>
        <a:graphic>
          <a:graphicData uri="http://schemas.openxmlformats.org/drawingml/2006/table">
            <a:tbl>
              <a:tblPr firstRow="1">
                <a:noFill/>
                <a:tableStyleId>{D2A7DA01-D274-481A-BE4B-498D0BB22E76}</a:tableStyleId>
              </a:tblPr>
              <a:tblGrid>
                <a:gridCol w="1142150"/>
                <a:gridCol w="2488700"/>
                <a:gridCol w="3000375"/>
              </a:tblGrid>
              <a:tr h="348475">
                <a:tc>
                  <a:txBody>
                    <a:bodyPr>
                      <a:noAutofit/>
                    </a:bodyPr>
                    <a:lstStyle/>
                    <a:p>
                      <a:pPr indent="0" lvl="0" marL="0" marR="0" rtl="0" algn="l">
                        <a:spcBef>
                          <a:spcPts val="0"/>
                        </a:spcBef>
                        <a:spcAft>
                          <a:spcPts val="0"/>
                        </a:spcAft>
                        <a:buNone/>
                      </a:pPr>
                      <a:r>
                        <a:rPr b="1" i="0" lang="en-US" sz="1800" u="none" cap="none" strike="noStrike">
                          <a:latin typeface="PT Sans Narrow"/>
                          <a:ea typeface="PT Sans Narrow"/>
                          <a:cs typeface="PT Sans Narrow"/>
                          <a:sym typeface="PT Sans Narrow"/>
                        </a:rPr>
                        <a:t>TYPE</a:t>
                      </a:r>
                      <a:endParaRPr b="1" i="0" sz="18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b="1" i="0" lang="en-US" sz="1800">
                          <a:latin typeface="PT Sans Narrow"/>
                          <a:ea typeface="PT Sans Narrow"/>
                          <a:cs typeface="PT Sans Narrow"/>
                          <a:sym typeface="PT Sans Narrow"/>
                        </a:rPr>
                        <a:t>DESCRIPTION</a:t>
                      </a:r>
                      <a:endParaRPr b="1" i="0" sz="18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b="1" i="0" lang="en-US" sz="1800">
                          <a:latin typeface="PT Sans Narrow"/>
                          <a:ea typeface="PT Sans Narrow"/>
                          <a:cs typeface="PT Sans Narrow"/>
                          <a:sym typeface="PT Sans Narrow"/>
                        </a:rPr>
                        <a:t>LINK</a:t>
                      </a:r>
                      <a:endParaRPr b="1" i="0" sz="18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Website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Scratch</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i="0" lang="en-US" sz="1200" u="sng">
                          <a:solidFill>
                            <a:schemeClr val="hlink"/>
                          </a:solidFill>
                          <a:latin typeface="PT Sans Narrow"/>
                          <a:ea typeface="PT Sans Narrow"/>
                          <a:cs typeface="PT Sans Narrow"/>
                          <a:sym typeface="PT Sans Narrow"/>
                          <a:hlinkClick r:id="rId3"/>
                        </a:rPr>
                        <a:t>http://scratch.mit.edu</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a:latin typeface="PT Sans Narrow"/>
                          <a:ea typeface="PT Sans Narrow"/>
                          <a:cs typeface="PT Sans Narrow"/>
                          <a:sym typeface="PT Sans Narrow"/>
                        </a:rPr>
                        <a:t>Website</a:t>
                      </a:r>
                      <a:endParaRPr>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a:latin typeface="PT Sans Narrow"/>
                          <a:ea typeface="PT Sans Narrow"/>
                          <a:cs typeface="PT Sans Narrow"/>
                          <a:sym typeface="PT Sans Narrow"/>
                        </a:rPr>
                        <a:t>ScratchEd </a:t>
                      </a:r>
                      <a:endParaRPr>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u="sng">
                          <a:solidFill>
                            <a:schemeClr val="hlink"/>
                          </a:solidFill>
                          <a:latin typeface="PT Sans Narrow"/>
                          <a:ea typeface="PT Sans Narrow"/>
                          <a:cs typeface="PT Sans Narrow"/>
                          <a:sym typeface="PT Sans Narrow"/>
                          <a:hlinkClick r:id="rId4"/>
                        </a:rPr>
                        <a:t>http://scratched.gse.harvard.edu</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Offline Version of Scratch</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u="sng">
                          <a:solidFill>
                            <a:schemeClr val="hlink"/>
                          </a:solidFill>
                          <a:latin typeface="PT Sans Narrow"/>
                          <a:ea typeface="PT Sans Narrow"/>
                          <a:cs typeface="PT Sans Narrow"/>
                          <a:sym typeface="PT Sans Narrow"/>
                          <a:hlinkClick r:id="rId5"/>
                        </a:rPr>
                        <a:t>http://scratch.mit.edu/scratch2download</a:t>
                      </a:r>
                      <a:endParaRPr>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Scratch</a:t>
                      </a:r>
                      <a:r>
                        <a:rPr i="0" lang="en-US" sz="1200">
                          <a:latin typeface="PT Sans Narrow"/>
                          <a:ea typeface="PT Sans Narrow"/>
                          <a:cs typeface="PT Sans Narrow"/>
                          <a:sym typeface="PT Sans Narrow"/>
                        </a:rPr>
                        <a:t> Cards</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lang="en-US" sz="1200" u="sng">
                          <a:solidFill>
                            <a:schemeClr val="hlink"/>
                          </a:solidFill>
                          <a:latin typeface="PT Sans Narrow"/>
                          <a:ea typeface="PT Sans Narrow"/>
                          <a:cs typeface="PT Sans Narrow"/>
                          <a:sym typeface="PT Sans Narrow"/>
                          <a:hlinkClick r:id="rId6"/>
                        </a:rPr>
                        <a:t>http://scratch.mit.edu/info/cards</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Scratch Community Guidelines</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i="0" lang="en-US" sz="1200" u="sng">
                          <a:solidFill>
                            <a:schemeClr val="hlink"/>
                          </a:solidFill>
                          <a:latin typeface="PT Sans Narrow"/>
                          <a:ea typeface="PT Sans Narrow"/>
                          <a:cs typeface="PT Sans Narrow"/>
                          <a:sym typeface="PT Sans Narrow"/>
                          <a:hlinkClick r:id="rId7"/>
                        </a:rPr>
                        <a:t>http://scratch.mit.edu/community_guidelines</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 </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Scratch Remix FAQ</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lang="en-US" sz="1200" u="sng">
                          <a:solidFill>
                            <a:schemeClr val="hlink"/>
                          </a:solidFill>
                          <a:latin typeface="PT Sans Narrow"/>
                          <a:ea typeface="PT Sans Narrow"/>
                          <a:cs typeface="PT Sans Narrow"/>
                          <a:sym typeface="PT Sans Narrow"/>
                          <a:hlinkClick r:id="rId8"/>
                        </a:rPr>
                        <a:t>https://scratch.mit.edu/info/faq#remix</a:t>
                      </a:r>
                      <a:endParaRPr>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a:latin typeface="PT Sans Narrow"/>
                          <a:ea typeface="PT Sans Narrow"/>
                          <a:cs typeface="PT Sans Narrow"/>
                          <a:sym typeface="PT Sans Narrow"/>
                        </a:rPr>
                        <a:t>Scratch Wiki</a:t>
                      </a:r>
                      <a:endParaRPr>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u="sng">
                          <a:solidFill>
                            <a:schemeClr val="hlink"/>
                          </a:solidFill>
                          <a:latin typeface="PT Sans Narrow"/>
                          <a:ea typeface="PT Sans Narrow"/>
                          <a:cs typeface="PT Sans Narrow"/>
                          <a:sym typeface="PT Sans Narrow"/>
                          <a:hlinkClick r:id="rId9"/>
                        </a:rPr>
                        <a:t>http://wiki.scratch.mit.edu</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Noto Sans Symbols"/>
                        <a:buNone/>
                      </a:pPr>
                      <a:r>
                        <a:rPr i="0" lang="en-US" sz="1200">
                          <a:latin typeface="PT Sans Narrow"/>
                          <a:ea typeface="PT Sans Narrow"/>
                          <a:cs typeface="PT Sans Narrow"/>
                          <a:sym typeface="PT Sans Narrow"/>
                        </a:rPr>
                        <a:t>Scratch Discussion Forums</a:t>
                      </a:r>
                      <a:endParaRPr>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u="sng">
                          <a:solidFill>
                            <a:schemeClr val="hlink"/>
                          </a:solidFill>
                          <a:latin typeface="PT Sans Narrow"/>
                          <a:ea typeface="PT Sans Narrow"/>
                          <a:cs typeface="PT Sans Narrow"/>
                          <a:sym typeface="PT Sans Narrow"/>
                          <a:hlinkClick r:id="rId10"/>
                        </a:rPr>
                        <a:t>http://scratch.mit.edu/discuss</a:t>
                      </a:r>
                      <a:endParaRPr>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a:latin typeface="PT Sans Narrow"/>
                          <a:ea typeface="PT Sans Narrow"/>
                          <a:cs typeface="PT Sans Narrow"/>
                          <a:sym typeface="PT Sans Narrow"/>
                        </a:rPr>
                        <a:t>Scratch FAQ</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lang="en-US" sz="1200" u="sng">
                          <a:solidFill>
                            <a:schemeClr val="hlink"/>
                          </a:solidFill>
                          <a:latin typeface="PT Sans Narrow"/>
                          <a:ea typeface="PT Sans Narrow"/>
                          <a:cs typeface="PT Sans Narrow"/>
                          <a:sym typeface="PT Sans Narrow"/>
                          <a:hlinkClick r:id="rId11"/>
                        </a:rPr>
                        <a:t>http://scratch.mit.edu/info/faq</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a:latin typeface="PT Sans Narrow"/>
                          <a:ea typeface="PT Sans Narrow"/>
                          <a:cs typeface="PT Sans Narrow"/>
                          <a:sym typeface="PT Sans Narrow"/>
                        </a:rPr>
                        <a:t>LEGO WeDo Construction Set</a:t>
                      </a:r>
                      <a:endParaRPr>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u="sng">
                          <a:solidFill>
                            <a:schemeClr val="hlink"/>
                          </a:solidFill>
                          <a:latin typeface="PT Sans Narrow"/>
                          <a:ea typeface="PT Sans Narrow"/>
                          <a:cs typeface="PT Sans Narrow"/>
                          <a:sym typeface="PT Sans Narrow"/>
                          <a:hlinkClick r:id="rId12"/>
                        </a:rPr>
                        <a:t>http://bit.ly/LEGOWeDo</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a:latin typeface="PT Sans Narrow"/>
                          <a:ea typeface="PT Sans Narrow"/>
                          <a:cs typeface="PT Sans Narrow"/>
                          <a:sym typeface="PT Sans Narrow"/>
                        </a:rPr>
                        <a:t>MaKey MaKey</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u="sng">
                          <a:solidFill>
                            <a:schemeClr val="hlink"/>
                          </a:solidFill>
                          <a:latin typeface="PT Sans Narrow"/>
                          <a:ea typeface="PT Sans Narrow"/>
                          <a:cs typeface="PT Sans Narrow"/>
                          <a:sym typeface="PT Sans Narrow"/>
                          <a:hlinkClick r:id="rId13"/>
                        </a:rPr>
                        <a:t>http://makeymakey.com</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a:latin typeface="PT Sans Narrow"/>
                          <a:ea typeface="PT Sans Narrow"/>
                          <a:cs typeface="PT Sans Narrow"/>
                          <a:sym typeface="PT Sans Narrow"/>
                        </a:rPr>
                        <a:t>PicoBoard</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u="sng">
                          <a:solidFill>
                            <a:schemeClr val="hlink"/>
                          </a:solidFill>
                          <a:latin typeface="PT Sans Narrow"/>
                          <a:ea typeface="PT Sans Narrow"/>
                          <a:cs typeface="PT Sans Narrow"/>
                          <a:sym typeface="PT Sans Narrow"/>
                          <a:hlinkClick r:id="rId14"/>
                        </a:rPr>
                        <a:t>https://www.sparkfun.com/products/10311</a:t>
                      </a:r>
                      <a:endParaRPr>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Resource</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Noto Sans Symbols"/>
                        <a:buNone/>
                      </a:pPr>
                      <a:r>
                        <a:rPr i="0" lang="en-US" sz="1200">
                          <a:latin typeface="PT Sans Narrow"/>
                          <a:ea typeface="PT Sans Narrow"/>
                          <a:cs typeface="PT Sans Narrow"/>
                          <a:sym typeface="PT Sans Narrow"/>
                        </a:rPr>
                        <a:t>Scratch Design Studio List</a:t>
                      </a:r>
                      <a:endParaRPr>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Noto Sans Symbols"/>
                        <a:buNone/>
                      </a:pPr>
                      <a:r>
                        <a:rPr i="0" lang="en-US" sz="1200" u="sng">
                          <a:solidFill>
                            <a:schemeClr val="hlink"/>
                          </a:solidFill>
                          <a:latin typeface="PT Sans Narrow"/>
                          <a:ea typeface="PT Sans Narrow"/>
                          <a:cs typeface="PT Sans Narrow"/>
                          <a:sym typeface="PT Sans Narrow"/>
                          <a:hlinkClick r:id="rId15"/>
                        </a:rPr>
                        <a:t>http://scratch.mit.edu/users/ScratchDesignStudio</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Video</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Scratch Overview Video</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u="sng">
                          <a:solidFill>
                            <a:schemeClr val="hlink"/>
                          </a:solidFill>
                          <a:latin typeface="PT Sans Narrow"/>
                          <a:ea typeface="PT Sans Narrow"/>
                          <a:cs typeface="PT Sans Narrow"/>
                          <a:sym typeface="PT Sans Narrow"/>
                          <a:hlinkClick r:id="rId16"/>
                        </a:rPr>
                        <a:t>http://vimeo.com/65583694</a:t>
                      </a:r>
                      <a:br>
                        <a:rPr i="0" lang="en-US" sz="1200">
                          <a:latin typeface="PT Sans Narrow"/>
                          <a:ea typeface="PT Sans Narrow"/>
                          <a:cs typeface="PT Sans Narrow"/>
                          <a:sym typeface="PT Sans Narrow"/>
                        </a:rPr>
                      </a:br>
                      <a:r>
                        <a:rPr i="0" lang="en-US" sz="1200" u="sng">
                          <a:solidFill>
                            <a:schemeClr val="hlink"/>
                          </a:solidFill>
                          <a:latin typeface="PT Sans Narrow"/>
                          <a:ea typeface="PT Sans Narrow"/>
                          <a:cs typeface="PT Sans Narrow"/>
                          <a:sym typeface="PT Sans Narrow"/>
                          <a:hlinkClick r:id="rId17"/>
                        </a:rPr>
                        <a:t>http://youtu.be/-SjuiawRMU4</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Video</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Unit 1 Programmed to Dance Videos</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u="sng">
                          <a:solidFill>
                            <a:schemeClr val="hlink"/>
                          </a:solidFill>
                          <a:latin typeface="PT Sans Narrow"/>
                          <a:ea typeface="PT Sans Narrow"/>
                          <a:cs typeface="PT Sans Narrow"/>
                          <a:sym typeface="PT Sans Narrow"/>
                          <a:hlinkClick r:id="rId18"/>
                        </a:rPr>
                        <a:t>http://vimeo.com/28612347</a:t>
                      </a:r>
                      <a:br>
                        <a:rPr i="0" lang="en-US" sz="1200">
                          <a:latin typeface="PT Sans Narrow"/>
                          <a:ea typeface="PT Sans Narrow"/>
                          <a:cs typeface="PT Sans Narrow"/>
                          <a:sym typeface="PT Sans Narrow"/>
                        </a:rPr>
                      </a:br>
                      <a:r>
                        <a:rPr i="0" lang="en-US" sz="1200" u="sng">
                          <a:solidFill>
                            <a:schemeClr val="hlink"/>
                          </a:solidFill>
                          <a:latin typeface="PT Sans Narrow"/>
                          <a:ea typeface="PT Sans Narrow"/>
                          <a:cs typeface="PT Sans Narrow"/>
                          <a:sym typeface="PT Sans Narrow"/>
                          <a:hlinkClick r:id="rId19"/>
                        </a:rPr>
                        <a:t>http://vimeo.com/28612585</a:t>
                      </a:r>
                      <a:br>
                        <a:rPr i="0" lang="en-US" sz="1200">
                          <a:latin typeface="PT Sans Narrow"/>
                          <a:ea typeface="PT Sans Narrow"/>
                          <a:cs typeface="PT Sans Narrow"/>
                          <a:sym typeface="PT Sans Narrow"/>
                        </a:rPr>
                      </a:br>
                      <a:r>
                        <a:rPr i="0" lang="en-US" sz="1200" u="sng">
                          <a:solidFill>
                            <a:schemeClr val="hlink"/>
                          </a:solidFill>
                          <a:latin typeface="PT Sans Narrow"/>
                          <a:ea typeface="PT Sans Narrow"/>
                          <a:cs typeface="PT Sans Narrow"/>
                          <a:sym typeface="PT Sans Narrow"/>
                          <a:hlinkClick r:id="rId20"/>
                        </a:rPr>
                        <a:t>http://vimeo.com/28612800</a:t>
                      </a:r>
                      <a:br>
                        <a:rPr i="0" lang="en-US" sz="1200">
                          <a:latin typeface="PT Sans Narrow"/>
                          <a:ea typeface="PT Sans Narrow"/>
                          <a:cs typeface="PT Sans Narrow"/>
                          <a:sym typeface="PT Sans Narrow"/>
                        </a:rPr>
                      </a:br>
                      <a:r>
                        <a:rPr i="0" lang="en-US" sz="1200" u="sng">
                          <a:solidFill>
                            <a:schemeClr val="hlink"/>
                          </a:solidFill>
                          <a:latin typeface="PT Sans Narrow"/>
                          <a:ea typeface="PT Sans Narrow"/>
                          <a:cs typeface="PT Sans Narrow"/>
                          <a:sym typeface="PT Sans Narrow"/>
                          <a:hlinkClick r:id="rId21"/>
                        </a:rPr>
                        <a:t>http://vimeo.com/28612970</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Video</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a:latin typeface="PT Sans Narrow"/>
                          <a:ea typeface="PT Sans Narrow"/>
                          <a:cs typeface="PT Sans Narrow"/>
                          <a:sym typeface="PT Sans Narrow"/>
                        </a:rPr>
                        <a:t>Backpack Video Tutorial</a:t>
                      </a:r>
                      <a:endParaRPr>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u="sng">
                          <a:solidFill>
                            <a:schemeClr val="hlink"/>
                          </a:solidFill>
                          <a:latin typeface="PT Sans Narrow"/>
                          <a:ea typeface="PT Sans Narrow"/>
                          <a:cs typeface="PT Sans Narrow"/>
                          <a:sym typeface="PT Sans Narrow"/>
                          <a:hlinkClick r:id="rId22"/>
                        </a:rPr>
                        <a:t>http://bit.ly/scratchbackpack</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Video</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a:latin typeface="PT Sans Narrow"/>
                          <a:ea typeface="PT Sans Narrow"/>
                          <a:cs typeface="PT Sans Narrow"/>
                          <a:sym typeface="PT Sans Narrow"/>
                        </a:rPr>
                        <a:t>Make a Block Video</a:t>
                      </a:r>
                      <a:r>
                        <a:rPr i="0" lang="en-US" sz="1200">
                          <a:latin typeface="PT Sans Narrow"/>
                          <a:ea typeface="PT Sans Narrow"/>
                          <a:cs typeface="PT Sans Narrow"/>
                          <a:sym typeface="PT Sans Narrow"/>
                        </a:rPr>
                        <a:t> Tutorial</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u="sng">
                          <a:solidFill>
                            <a:schemeClr val="hlink"/>
                          </a:solidFill>
                          <a:latin typeface="PT Sans Narrow"/>
                          <a:ea typeface="PT Sans Narrow"/>
                          <a:cs typeface="PT Sans Narrow"/>
                          <a:sym typeface="PT Sans Narrow"/>
                          <a:hlinkClick r:id="rId23"/>
                        </a:rPr>
                        <a:t>http://bit.ly/makeablock</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Video</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a:latin typeface="PT Sans Narrow"/>
                          <a:ea typeface="PT Sans Narrow"/>
                          <a:cs typeface="PT Sans Narrow"/>
                          <a:sym typeface="PT Sans Narrow"/>
                        </a:rPr>
                        <a:t>Variables Video Tutorial</a:t>
                      </a:r>
                      <a:endParaRPr>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rme"/>
                        <a:buNone/>
                      </a:pPr>
                      <a:r>
                        <a:rPr i="0" lang="en-US" sz="1200" u="sng">
                          <a:solidFill>
                            <a:schemeClr val="hlink"/>
                          </a:solidFill>
                          <a:latin typeface="PT Sans Narrow"/>
                          <a:ea typeface="PT Sans Narrow"/>
                          <a:cs typeface="PT Sans Narrow"/>
                          <a:sym typeface="PT Sans Narrow"/>
                          <a:hlinkClick r:id="rId24"/>
                        </a:rPr>
                        <a:t>http://bit.ly/scratchvariables</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Video</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a:latin typeface="PT Sans Narrow"/>
                          <a:ea typeface="PT Sans Narrow"/>
                          <a:cs typeface="PT Sans Narrow"/>
                          <a:sym typeface="PT Sans Narrow"/>
                        </a:rPr>
                        <a:t>How can I connect Scratch with other technologies? Video Playlist</a:t>
                      </a:r>
                      <a:endParaRPr>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u="sng">
                          <a:solidFill>
                            <a:schemeClr val="hlink"/>
                          </a:solidFill>
                          <a:latin typeface="PT Sans Narrow"/>
                          <a:ea typeface="PT Sans Narrow"/>
                          <a:cs typeface="PT Sans Narrow"/>
                          <a:sym typeface="PT Sans Narrow"/>
                          <a:hlinkClick r:id="rId25"/>
                        </a:rPr>
                        <a:t>http://bit.ly/hardwareandextensions</a:t>
                      </a:r>
                      <a:endParaRPr i="0" sz="1200">
                        <a:latin typeface="PT Sans Narrow"/>
                        <a:ea typeface="PT Sans Narrow"/>
                        <a:cs typeface="PT Sans Narrow"/>
                        <a:sym typeface="PT Sans Narrow"/>
                      </a:endParaRPr>
                    </a:p>
                  </a:txBody>
                  <a:tcPr marT="45725" marB="45725" marR="91450" marL="91450"/>
                </a:tc>
              </a:tr>
              <a:tr h="281300">
                <a:tc>
                  <a:txBody>
                    <a:bodyPr>
                      <a:noAutofit/>
                    </a:bodyPr>
                    <a:lstStyle/>
                    <a:p>
                      <a:pPr indent="0" lvl="0" marL="0" marR="0" rtl="0" algn="l">
                        <a:spcBef>
                          <a:spcPts val="0"/>
                        </a:spcBef>
                        <a:spcAft>
                          <a:spcPts val="0"/>
                        </a:spcAft>
                        <a:buNone/>
                      </a:pPr>
                      <a:r>
                        <a:rPr i="0" lang="en-US" sz="1200">
                          <a:latin typeface="PT Sans Narrow"/>
                          <a:ea typeface="PT Sans Narrow"/>
                          <a:cs typeface="PT Sans Narrow"/>
                          <a:sym typeface="PT Sans Narrow"/>
                        </a:rPr>
                        <a:t>Video</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spcBef>
                          <a:spcPts val="0"/>
                        </a:spcBef>
                        <a:spcAft>
                          <a:spcPts val="0"/>
                        </a:spcAft>
                        <a:buClr>
                          <a:schemeClr val="dk1"/>
                        </a:buClr>
                        <a:buSzPts val="1200"/>
                        <a:buFont typeface="Noto Sans Symbols"/>
                        <a:buNone/>
                      </a:pPr>
                      <a:r>
                        <a:rPr i="0" lang="en-US" sz="1200">
                          <a:latin typeface="PT Sans Narrow"/>
                          <a:ea typeface="PT Sans Narrow"/>
                          <a:cs typeface="PT Sans Narrow"/>
                          <a:sym typeface="PT Sans Narrow"/>
                        </a:rPr>
                        <a:t>Scratch Chain Reaction Video</a:t>
                      </a:r>
                      <a:endParaRPr i="0" sz="1200">
                        <a:latin typeface="PT Sans Narrow"/>
                        <a:ea typeface="PT Sans Narrow"/>
                        <a:cs typeface="PT Sans Narrow"/>
                        <a:sym typeface="PT Sans Narrow"/>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Noto Sans Symbols"/>
                        <a:buNone/>
                      </a:pPr>
                      <a:r>
                        <a:rPr i="0" lang="en-US" sz="1200" u="sng">
                          <a:solidFill>
                            <a:schemeClr val="hlink"/>
                          </a:solidFill>
                          <a:latin typeface="PT Sans Narrow"/>
                          <a:ea typeface="PT Sans Narrow"/>
                          <a:cs typeface="PT Sans Narrow"/>
                          <a:sym typeface="PT Sans Narrow"/>
                          <a:hlinkClick r:id="rId26"/>
                        </a:rPr>
                        <a:t>http://bit.ly/ScratchChainReaction</a:t>
                      </a:r>
                      <a:endParaRPr i="0" sz="1200">
                        <a:latin typeface="PT Sans Narrow"/>
                        <a:ea typeface="PT Sans Narrow"/>
                        <a:cs typeface="PT Sans Narrow"/>
                        <a:sym typeface="PT Sans Narrow"/>
                      </a:endParaRPr>
                    </a:p>
                  </a:txBody>
                  <a:tcPr marT="45725" marB="45725" marR="91450" marL="91450"/>
                </a:tc>
              </a:tr>
            </a:tbl>
          </a:graphicData>
        </a:graphic>
      </p:graphicFrame>
      <p:sp>
        <p:nvSpPr>
          <p:cNvPr id="4370" name="Google Shape;4370;p166"/>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149</a:t>
            </a:r>
            <a:endParaRPr b="0" i="0" sz="1200">
              <a:solidFill>
                <a:srgbClr val="888888"/>
              </a:solidFill>
              <a:latin typeface="Carme"/>
              <a:ea typeface="Carme"/>
              <a:cs typeface="Carme"/>
              <a:sym typeface="Carme"/>
            </a:endParaRPr>
          </a:p>
        </p:txBody>
      </p:sp>
      <p:sp>
        <p:nvSpPr>
          <p:cNvPr id="4371" name="Google Shape;4371;p166"/>
          <p:cNvSpPr/>
          <p:nvPr/>
        </p:nvSpPr>
        <p:spPr>
          <a:xfrm>
            <a:off x="486732" y="1371947"/>
            <a:ext cx="6925732" cy="30777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400">
                <a:solidFill>
                  <a:schemeClr val="dk1"/>
                </a:solidFill>
                <a:latin typeface="PT Sans Narrow"/>
                <a:ea typeface="PT Sans Narrow"/>
                <a:cs typeface="PT Sans Narrow"/>
                <a:sym typeface="PT Sans Narrow"/>
              </a:rPr>
              <a:t>Links to helpful creative computing resources:</a:t>
            </a:r>
            <a:endParaRPr sz="1400">
              <a:solidFill>
                <a:schemeClr val="dk1"/>
              </a:solidFill>
              <a:latin typeface="PT Sans Narrow"/>
              <a:ea typeface="PT Sans Narrow"/>
              <a:cs typeface="PT Sans Narrow"/>
              <a:sym typeface="PT Sans Narrow"/>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5" name="Shape 4375"/>
        <p:cNvGrpSpPr/>
        <p:nvPr/>
      </p:nvGrpSpPr>
      <p:grpSpPr>
        <a:xfrm>
          <a:off x="0" y="0"/>
          <a:ext cx="0" cy="0"/>
          <a:chOff x="0" y="0"/>
          <a:chExt cx="0" cy="0"/>
        </a:xfrm>
      </p:grpSpPr>
      <p:pic>
        <p:nvPicPr>
          <p:cNvPr id="4376" name="Google Shape;4376;p167"/>
          <p:cNvPicPr preferRelativeResize="0"/>
          <p:nvPr/>
        </p:nvPicPr>
        <p:blipFill rotWithShape="1">
          <a:blip r:embed="rId3">
            <a:alphaModFix/>
          </a:blip>
          <a:srcRect b="0" l="0" r="0" t="0"/>
          <a:stretch/>
        </p:blipFill>
        <p:spPr>
          <a:xfrm>
            <a:off x="3266536" y="9005526"/>
            <a:ext cx="1114201" cy="392998"/>
          </a:xfrm>
          <a:prstGeom prst="rect">
            <a:avLst/>
          </a:prstGeom>
          <a:noFill/>
          <a:ln>
            <a:noFill/>
          </a:ln>
        </p:spPr>
      </p:pic>
      <p:sp>
        <p:nvSpPr>
          <p:cNvPr id="4377" name="Google Shape;4377;p167"/>
          <p:cNvSpPr/>
          <p:nvPr/>
        </p:nvSpPr>
        <p:spPr>
          <a:xfrm>
            <a:off x="457199" y="8551177"/>
            <a:ext cx="6736274"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PT Sans Narrow"/>
                <a:ea typeface="PT Sans Narrow"/>
                <a:cs typeface="PT Sans Narrow"/>
                <a:sym typeface="PT Sans Narrow"/>
              </a:rPr>
              <a:t>Developed by the ScratchEd team at the Harvard Graduate School of Education </a:t>
            </a:r>
            <a:endParaRPr sz="1200">
              <a:solidFill>
                <a:schemeClr val="dk1"/>
              </a:solidFill>
              <a:latin typeface="PT Sans Narrow"/>
              <a:ea typeface="PT Sans Narrow"/>
              <a:cs typeface="PT Sans Narrow"/>
              <a:sym typeface="PT Sans Narrow"/>
            </a:endParaRPr>
          </a:p>
          <a:p>
            <a:pPr indent="0" lvl="0" marL="0" marR="0" rtl="0" algn="ctr">
              <a:spcBef>
                <a:spcPts val="0"/>
              </a:spcBef>
              <a:spcAft>
                <a:spcPts val="0"/>
              </a:spcAft>
              <a:buNone/>
            </a:pPr>
            <a:r>
              <a:rPr lang="en-US" sz="1200">
                <a:solidFill>
                  <a:schemeClr val="dk1"/>
                </a:solidFill>
                <a:latin typeface="PT Sans Narrow"/>
                <a:ea typeface="PT Sans Narrow"/>
                <a:cs typeface="PT Sans Narrow"/>
                <a:sym typeface="PT Sans Narrow"/>
              </a:rPr>
              <a:t>and released under a Creative Commons license.</a:t>
            </a:r>
            <a:endParaRPr>
              <a:latin typeface="PT Sans Narrow"/>
              <a:ea typeface="PT Sans Narrow"/>
              <a:cs typeface="PT Sans Narrow"/>
              <a:sym typeface="PT Sans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Google Shape;469;p28"/>
          <p:cNvPicPr preferRelativeResize="0"/>
          <p:nvPr/>
        </p:nvPicPr>
        <p:blipFill rotWithShape="1">
          <a:blip r:embed="rId3">
            <a:alphaModFix/>
          </a:blip>
          <a:srcRect b="0" l="15297" r="0" t="0"/>
          <a:stretch/>
        </p:blipFill>
        <p:spPr>
          <a:xfrm>
            <a:off x="0" y="0"/>
            <a:ext cx="7772400" cy="1005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29"/>
          <p:cNvSpPr txBox="1"/>
          <p:nvPr/>
        </p:nvSpPr>
        <p:spPr>
          <a:xfrm>
            <a:off x="551125" y="3328600"/>
            <a:ext cx="3231300" cy="3967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online accounts require an email address. If students cannot provide a personal or school email address, a teacher or parent/guardian email address may be used. Plan in advance if permission slips for online accounts need to be collected.</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navigate to the Scratch website at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a:t>
            </a:r>
            <a:r>
              <a:rPr lang="en-US" sz="1200">
                <a:solidFill>
                  <a:schemeClr val="dk1"/>
                </a:solidFill>
                <a:latin typeface="PT Sans Narrow"/>
                <a:ea typeface="PT Sans Narrow"/>
                <a:cs typeface="PT Sans Narrow"/>
                <a:sym typeface="PT Sans Narrow"/>
              </a:rPr>
              <a:t> and click on “Join Scratch” to get started creating a Scratch account. Optionally, have the Scratch Account handout</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available to guide students. Give students time to register, update their Scratch profile page, and explore the Scratch online community. Encourage students to practice signing in and out of their accounts.</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To make it easier for members of the class to find and follow one another’s Scratch profiles, consider creating a class list of usernames and names.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Examine the Scratch community guidelines as a group to discuss respectful and constructive behavior. Review how to report inappropriate posts on the website.</a:t>
            </a:r>
            <a:endParaRPr sz="1200">
              <a:solidFill>
                <a:schemeClr val="dk1"/>
              </a:solidFill>
              <a:latin typeface="PT Sans Narrow"/>
              <a:ea typeface="PT Sans Narrow"/>
              <a:cs typeface="PT Sans Narrow"/>
              <a:sym typeface="PT Sans Narrow"/>
            </a:endParaRPr>
          </a:p>
        </p:txBody>
      </p:sp>
      <p:sp>
        <p:nvSpPr>
          <p:cNvPr id="476" name="Google Shape;476;p29"/>
          <p:cNvSpPr txBox="1"/>
          <p:nvPr/>
        </p:nvSpPr>
        <p:spPr>
          <a:xfrm>
            <a:off x="457995" y="283065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477" name="Google Shape;477;p29"/>
          <p:cNvCxnSpPr/>
          <p:nvPr/>
        </p:nvCxnSpPr>
        <p:spPr>
          <a:xfrm flipH="1" rot="10800000">
            <a:off x="551129" y="3163605"/>
            <a:ext cx="3231300" cy="8400"/>
          </a:xfrm>
          <a:prstGeom prst="straightConnector1">
            <a:avLst/>
          </a:prstGeom>
          <a:noFill/>
          <a:ln cap="flat" cmpd="sng" w="9525">
            <a:solidFill>
              <a:schemeClr val="dk1"/>
            </a:solidFill>
            <a:prstDash val="solid"/>
            <a:round/>
            <a:headEnd len="sm" w="sm" type="none"/>
            <a:tailEnd len="sm" w="sm" type="none"/>
          </a:ln>
        </p:spPr>
      </p:cxnSp>
      <p:grpSp>
        <p:nvGrpSpPr>
          <p:cNvPr id="478" name="Google Shape;478;p29"/>
          <p:cNvGrpSpPr/>
          <p:nvPr/>
        </p:nvGrpSpPr>
        <p:grpSpPr>
          <a:xfrm>
            <a:off x="4007796" y="2830659"/>
            <a:ext cx="3307500" cy="1144144"/>
            <a:chOff x="4007796" y="2830659"/>
            <a:chExt cx="3307500" cy="1144144"/>
          </a:xfrm>
        </p:grpSpPr>
        <p:sp>
          <p:nvSpPr>
            <p:cNvPr id="479" name="Google Shape;479;p29"/>
            <p:cNvSpPr txBox="1"/>
            <p:nvPr/>
          </p:nvSpPr>
          <p:spPr>
            <a:xfrm>
              <a:off x="4104914" y="3328603"/>
              <a:ext cx="3117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Account handout</a:t>
              </a:r>
              <a:endParaRPr i="1"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community guidelines</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http://scratch.mit.edu/community_guidelines</a:t>
              </a:r>
              <a:endParaRPr i="1" sz="1200">
                <a:solidFill>
                  <a:schemeClr val="dk1"/>
                </a:solidFill>
                <a:latin typeface="PT Sans Narrow"/>
                <a:ea typeface="PT Sans Narrow"/>
                <a:cs typeface="PT Sans Narrow"/>
                <a:sym typeface="PT Sans Narrow"/>
              </a:endParaRPr>
            </a:p>
          </p:txBody>
        </p:sp>
        <p:sp>
          <p:nvSpPr>
            <p:cNvPr id="480" name="Google Shape;480;p29"/>
            <p:cNvSpPr txBox="1"/>
            <p:nvPr/>
          </p:nvSpPr>
          <p:spPr>
            <a:xfrm>
              <a:off x="4007796" y="283065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481" name="Google Shape;481;p29"/>
            <p:cNvCxnSpPr/>
            <p:nvPr/>
          </p:nvCxnSpPr>
          <p:spPr>
            <a:xfrm flipH="1" rot="10800000">
              <a:off x="4104914" y="3163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482" name="Google Shape;482;p29"/>
          <p:cNvGrpSpPr/>
          <p:nvPr/>
        </p:nvGrpSpPr>
        <p:grpSpPr>
          <a:xfrm>
            <a:off x="4007796" y="4056273"/>
            <a:ext cx="3307500" cy="957527"/>
            <a:chOff x="3992282" y="2832776"/>
            <a:chExt cx="3307500" cy="957527"/>
          </a:xfrm>
        </p:grpSpPr>
        <p:sp>
          <p:nvSpPr>
            <p:cNvPr id="483" name="Google Shape;483;p29"/>
            <p:cNvSpPr txBox="1"/>
            <p:nvPr/>
          </p:nvSpPr>
          <p:spPr>
            <a:xfrm>
              <a:off x="4089400" y="3328603"/>
              <a:ext cx="3117300" cy="461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is your Scratch account username?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is a hint to help you remember your password?</a:t>
              </a:r>
              <a:endParaRPr sz="1200">
                <a:solidFill>
                  <a:schemeClr val="dk1"/>
                </a:solidFill>
                <a:latin typeface="PT Sans Narrow"/>
                <a:ea typeface="PT Sans Narrow"/>
                <a:cs typeface="PT Sans Narrow"/>
                <a:sym typeface="PT Sans Narrow"/>
              </a:endParaRPr>
            </a:p>
          </p:txBody>
        </p:sp>
        <p:sp>
          <p:nvSpPr>
            <p:cNvPr id="484" name="Google Shape;484;p29"/>
            <p:cNvSpPr txBox="1"/>
            <p:nvPr/>
          </p:nvSpPr>
          <p:spPr>
            <a:xfrm>
              <a:off x="3992282"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485" name="Google Shape;485;p29"/>
            <p:cNvCxnSpPr/>
            <p:nvPr/>
          </p:nvCxnSpPr>
          <p:spPr>
            <a:xfrm flipH="1" rot="10800000">
              <a:off x="4089400" y="3163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486" name="Google Shape;486;p29"/>
          <p:cNvGrpSpPr/>
          <p:nvPr/>
        </p:nvGrpSpPr>
        <p:grpSpPr>
          <a:xfrm>
            <a:off x="4007796" y="5129203"/>
            <a:ext cx="3307500" cy="957527"/>
            <a:chOff x="3992282" y="2832776"/>
            <a:chExt cx="3307500" cy="957527"/>
          </a:xfrm>
        </p:grpSpPr>
        <p:sp>
          <p:nvSpPr>
            <p:cNvPr id="487" name="Google Shape;487;p29"/>
            <p:cNvSpPr txBox="1"/>
            <p:nvPr/>
          </p:nvSpPr>
          <p:spPr>
            <a:xfrm>
              <a:off x="4089400" y="3328603"/>
              <a:ext cx="3117300" cy="461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create Scratch accounts and successfully sign in and out of the Scratch website?</a:t>
              </a:r>
              <a:endParaRPr sz="1200">
                <a:solidFill>
                  <a:schemeClr val="dk1"/>
                </a:solidFill>
                <a:latin typeface="PT Sans Narrow"/>
                <a:ea typeface="PT Sans Narrow"/>
                <a:cs typeface="PT Sans Narrow"/>
                <a:sym typeface="PT Sans Narrow"/>
              </a:endParaRPr>
            </a:p>
          </p:txBody>
        </p:sp>
        <p:sp>
          <p:nvSpPr>
            <p:cNvPr id="488" name="Google Shape;488;p29"/>
            <p:cNvSpPr txBox="1"/>
            <p:nvPr/>
          </p:nvSpPr>
          <p:spPr>
            <a:xfrm>
              <a:off x="3992282"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489" name="Google Shape;489;p29"/>
            <p:cNvCxnSpPr/>
            <p:nvPr/>
          </p:nvCxnSpPr>
          <p:spPr>
            <a:xfrm flipH="1" rot="10800000">
              <a:off x="4089400" y="3163748"/>
              <a:ext cx="3117300" cy="8400"/>
            </a:xfrm>
            <a:prstGeom prst="straightConnector1">
              <a:avLst/>
            </a:prstGeom>
            <a:noFill/>
            <a:ln cap="flat" cmpd="sng" w="9525">
              <a:solidFill>
                <a:schemeClr val="dk1"/>
              </a:solidFill>
              <a:prstDash val="solid"/>
              <a:round/>
              <a:headEnd len="sm" w="sm" type="none"/>
              <a:tailEnd len="sm" w="sm" type="none"/>
            </a:ln>
          </p:spPr>
        </p:cxnSp>
      </p:grpSp>
      <p:sp>
        <p:nvSpPr>
          <p:cNvPr id="490" name="Google Shape;490;p29"/>
          <p:cNvSpPr txBox="1"/>
          <p:nvPr/>
        </p:nvSpPr>
        <p:spPr>
          <a:xfrm>
            <a:off x="551129" y="8142739"/>
            <a:ext cx="3231300" cy="15696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Teachers may prefer providing their email or creating a class email address, as notifications of any inappropriate behavior on the Scratch website will be sent to the email that is registered with the account.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Check if any students already have an online account.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To remember passwords while maintaining privacy, have students write down their username and password in sealed envelopes that are kept in a secure place in the classroom.</a:t>
            </a:r>
            <a:endParaRPr>
              <a:latin typeface="PT Sans Narrow"/>
              <a:ea typeface="PT Sans Narrow"/>
              <a:cs typeface="PT Sans Narrow"/>
              <a:sym typeface="PT Sans Narrow"/>
            </a:endParaRPr>
          </a:p>
        </p:txBody>
      </p:sp>
      <p:grpSp>
        <p:nvGrpSpPr>
          <p:cNvPr id="491" name="Google Shape;491;p29"/>
          <p:cNvGrpSpPr/>
          <p:nvPr/>
        </p:nvGrpSpPr>
        <p:grpSpPr>
          <a:xfrm>
            <a:off x="457995" y="7630731"/>
            <a:ext cx="6857301" cy="352518"/>
            <a:chOff x="457995" y="7630731"/>
            <a:chExt cx="6857301" cy="352518"/>
          </a:xfrm>
        </p:grpSpPr>
        <p:sp>
          <p:nvSpPr>
            <p:cNvPr id="492" name="Google Shape;492;p29"/>
            <p:cNvSpPr txBox="1"/>
            <p:nvPr/>
          </p:nvSpPr>
          <p:spPr>
            <a:xfrm>
              <a:off x="457995" y="7641903"/>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493" name="Google Shape;493;p29"/>
            <p:cNvCxnSpPr/>
            <p:nvPr/>
          </p:nvCxnSpPr>
          <p:spPr>
            <a:xfrm flipH="1" rot="10800000">
              <a:off x="551129" y="7969149"/>
              <a:ext cx="6670800" cy="14100"/>
            </a:xfrm>
            <a:prstGeom prst="straightConnector1">
              <a:avLst/>
            </a:prstGeom>
            <a:noFill/>
            <a:ln cap="flat" cmpd="sng" w="9525">
              <a:solidFill>
                <a:schemeClr val="dk1"/>
              </a:solidFill>
              <a:prstDash val="solid"/>
              <a:round/>
              <a:headEnd len="sm" w="sm" type="none"/>
              <a:tailEnd len="sm" w="sm" type="none"/>
            </a:ln>
          </p:spPr>
        </p:cxnSp>
        <p:sp>
          <p:nvSpPr>
            <p:cNvPr id="494" name="Google Shape;494;p29"/>
            <p:cNvSpPr txBox="1"/>
            <p:nvPr/>
          </p:nvSpPr>
          <p:spPr>
            <a:xfrm>
              <a:off x="4007796" y="7630731"/>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495" name="Google Shape;495;p29"/>
          <p:cNvCxnSpPr/>
          <p:nvPr/>
        </p:nvCxnSpPr>
        <p:spPr>
          <a:xfrm>
            <a:off x="3857013" y="8086975"/>
            <a:ext cx="0" cy="1805400"/>
          </a:xfrm>
          <a:prstGeom prst="straightConnector1">
            <a:avLst/>
          </a:prstGeom>
          <a:noFill/>
          <a:ln cap="flat" cmpd="sng" w="9525">
            <a:solidFill>
              <a:srgbClr val="7F7F7F"/>
            </a:solidFill>
            <a:prstDash val="dash"/>
            <a:round/>
            <a:headEnd len="sm" w="sm" type="none"/>
            <a:tailEnd len="sm" w="sm" type="none"/>
          </a:ln>
        </p:spPr>
      </p:cxnSp>
      <p:sp>
        <p:nvSpPr>
          <p:cNvPr id="496" name="Google Shape;496;p29"/>
          <p:cNvSpPr txBox="1"/>
          <p:nvPr/>
        </p:nvSpPr>
        <p:spPr>
          <a:xfrm>
            <a:off x="4222219" y="795405"/>
            <a:ext cx="2999700" cy="1046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Scratch account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the Scratch online community and review the Scratch community guidelines</a:t>
            </a:r>
            <a:endParaRPr>
              <a:latin typeface="PT Sans Narrow"/>
              <a:ea typeface="PT Sans Narrow"/>
              <a:cs typeface="PT Sans Narrow"/>
              <a:sym typeface="PT Sans Narrow"/>
            </a:endParaRPr>
          </a:p>
        </p:txBody>
      </p:sp>
      <p:sp>
        <p:nvSpPr>
          <p:cNvPr id="497" name="Google Shape;497;p29"/>
          <p:cNvSpPr txBox="1"/>
          <p:nvPr/>
        </p:nvSpPr>
        <p:spPr>
          <a:xfrm>
            <a:off x="3012442" y="1408302"/>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5–15 MINUTES</a:t>
            </a:r>
            <a:endParaRPr>
              <a:latin typeface="PT Sans Narrow"/>
              <a:ea typeface="PT Sans Narrow"/>
              <a:cs typeface="PT Sans Narrow"/>
              <a:sym typeface="PT Sans Narrow"/>
            </a:endParaRPr>
          </a:p>
        </p:txBody>
      </p:sp>
      <p:pic>
        <p:nvPicPr>
          <p:cNvPr descr="5min.png" id="498" name="Google Shape;498;p29"/>
          <p:cNvPicPr preferRelativeResize="0"/>
          <p:nvPr/>
        </p:nvPicPr>
        <p:blipFill rotWithShape="1">
          <a:blip r:embed="rId5">
            <a:alphaModFix/>
          </a:blip>
          <a:srcRect b="0" l="0" r="0" t="0"/>
          <a:stretch/>
        </p:blipFill>
        <p:spPr>
          <a:xfrm>
            <a:off x="2750994" y="1466449"/>
            <a:ext cx="329112" cy="329112"/>
          </a:xfrm>
          <a:prstGeom prst="rect">
            <a:avLst/>
          </a:prstGeom>
          <a:noFill/>
          <a:ln>
            <a:noFill/>
          </a:ln>
        </p:spPr>
      </p:pic>
      <p:sp>
        <p:nvSpPr>
          <p:cNvPr id="499" name="Google Shape;499;p29"/>
          <p:cNvSpPr txBox="1"/>
          <p:nvPr/>
        </p:nvSpPr>
        <p:spPr>
          <a:xfrm>
            <a:off x="1308426" y="647675"/>
            <a:ext cx="29139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chemeClr val="dk1"/>
                </a:solidFill>
                <a:latin typeface="PT Sans Narrow"/>
                <a:ea typeface="PT Sans Narrow"/>
                <a:cs typeface="PT Sans Narrow"/>
                <a:sym typeface="PT Sans Narrow"/>
              </a:rPr>
              <a:t>SCRATCH ACCOUNT</a:t>
            </a:r>
            <a:endParaRPr b="1">
              <a:latin typeface="PT Sans Narrow"/>
              <a:ea typeface="PT Sans Narrow"/>
              <a:cs typeface="PT Sans Narrow"/>
              <a:sym typeface="PT Sans Narrow"/>
            </a:endParaRPr>
          </a:p>
        </p:txBody>
      </p:sp>
      <p:sp>
        <p:nvSpPr>
          <p:cNvPr id="500" name="Google Shape;500;p29"/>
          <p:cNvSpPr txBox="1"/>
          <p:nvPr>
            <p:ph idx="12" type="sldNum"/>
          </p:nvPr>
        </p:nvSpPr>
        <p:spPr>
          <a:xfrm>
            <a:off x="142398" y="9519711"/>
            <a:ext cx="18135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12</a:t>
            </a:r>
            <a:endParaRPr b="0" i="0" sz="1200">
              <a:solidFill>
                <a:srgbClr val="888888"/>
              </a:solidFill>
              <a:latin typeface="Carme"/>
              <a:ea typeface="Carme"/>
              <a:cs typeface="Carme"/>
              <a:sym typeface="Carme"/>
            </a:endParaRPr>
          </a:p>
        </p:txBody>
      </p:sp>
      <p:grpSp>
        <p:nvGrpSpPr>
          <p:cNvPr id="501" name="Google Shape;501;p29"/>
          <p:cNvGrpSpPr/>
          <p:nvPr/>
        </p:nvGrpSpPr>
        <p:grpSpPr>
          <a:xfrm>
            <a:off x="551129" y="0"/>
            <a:ext cx="493616" cy="2791875"/>
            <a:chOff x="551129" y="0"/>
            <a:chExt cx="493616" cy="2791875"/>
          </a:xfrm>
        </p:grpSpPr>
        <p:pic>
          <p:nvPicPr>
            <p:cNvPr descr="Unit0activity.png" id="502" name="Google Shape;502;p29"/>
            <p:cNvPicPr preferRelativeResize="0"/>
            <p:nvPr/>
          </p:nvPicPr>
          <p:blipFill rotWithShape="1">
            <a:blip r:embed="rId6">
              <a:alphaModFix/>
            </a:blip>
            <a:srcRect b="0" l="0" r="0" t="0"/>
            <a:stretch/>
          </p:blipFill>
          <p:spPr>
            <a:xfrm>
              <a:off x="551129" y="0"/>
              <a:ext cx="493616" cy="2791875"/>
            </a:xfrm>
            <a:prstGeom prst="rect">
              <a:avLst/>
            </a:prstGeom>
            <a:noFill/>
            <a:ln>
              <a:noFill/>
            </a:ln>
          </p:spPr>
        </p:pic>
        <p:sp>
          <p:nvSpPr>
            <p:cNvPr id="503" name="Google Shape;503;p29"/>
            <p:cNvSpPr txBox="1"/>
            <p:nvPr/>
          </p:nvSpPr>
          <p:spPr>
            <a:xfrm rot="5400000">
              <a:off x="-413375" y="996901"/>
              <a:ext cx="24174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0  ACTIVITY</a:t>
              </a:r>
              <a:endParaRPr b="1" sz="2400">
                <a:solidFill>
                  <a:schemeClr val="lt1"/>
                </a:solidFill>
                <a:latin typeface="PT Sans Narrow"/>
                <a:ea typeface="PT Sans Narrow"/>
                <a:cs typeface="PT Sans Narrow"/>
                <a:sym typeface="PT Sans Narrow"/>
              </a:endParaRPr>
            </a:p>
          </p:txBody>
        </p:sp>
      </p:grpSp>
      <p:sp>
        <p:nvSpPr>
          <p:cNvPr id="504" name="Google Shape;504;p29"/>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grpSp>
        <p:nvGrpSpPr>
          <p:cNvPr id="510" name="Google Shape;510;p30"/>
          <p:cNvGrpSpPr/>
          <p:nvPr/>
        </p:nvGrpSpPr>
        <p:grpSpPr>
          <a:xfrm>
            <a:off x="3447847" y="499307"/>
            <a:ext cx="4129843" cy="2883391"/>
            <a:chOff x="3204578" y="588144"/>
            <a:chExt cx="4433064" cy="3095095"/>
          </a:xfrm>
        </p:grpSpPr>
        <p:pic>
          <p:nvPicPr>
            <p:cNvPr descr="Screen Shot 2014-06-13 at 12.02.52 PM.png" id="511" name="Google Shape;511;p30"/>
            <p:cNvPicPr preferRelativeResize="0"/>
            <p:nvPr/>
          </p:nvPicPr>
          <p:blipFill rotWithShape="1">
            <a:blip r:embed="rId3">
              <a:alphaModFix/>
            </a:blip>
            <a:srcRect b="0" l="30901" r="0" t="0"/>
            <a:stretch/>
          </p:blipFill>
          <p:spPr>
            <a:xfrm>
              <a:off x="4660671" y="755849"/>
              <a:ext cx="2976971" cy="2927390"/>
            </a:xfrm>
            <a:prstGeom prst="rect">
              <a:avLst/>
            </a:prstGeom>
            <a:noFill/>
            <a:ln>
              <a:noFill/>
            </a:ln>
          </p:spPr>
        </p:pic>
        <p:pic>
          <p:nvPicPr>
            <p:cNvPr descr="Screen Shot 2014-06-13 at 12.00.41 PM.png" id="512" name="Google Shape;512;p30"/>
            <p:cNvPicPr preferRelativeResize="0"/>
            <p:nvPr/>
          </p:nvPicPr>
          <p:blipFill rotWithShape="1">
            <a:blip r:embed="rId4">
              <a:alphaModFix/>
            </a:blip>
            <a:srcRect b="0" l="0" r="0" t="0"/>
            <a:stretch/>
          </p:blipFill>
          <p:spPr>
            <a:xfrm>
              <a:off x="3204578" y="588144"/>
              <a:ext cx="2698328" cy="2882256"/>
            </a:xfrm>
            <a:prstGeom prst="rect">
              <a:avLst/>
            </a:prstGeom>
            <a:noFill/>
            <a:ln>
              <a:noFill/>
            </a:ln>
          </p:spPr>
        </p:pic>
      </p:grpSp>
      <p:sp>
        <p:nvSpPr>
          <p:cNvPr id="513" name="Google Shape;513;p30"/>
          <p:cNvSpPr txBox="1"/>
          <p:nvPr/>
        </p:nvSpPr>
        <p:spPr>
          <a:xfrm>
            <a:off x="5380715" y="7673819"/>
            <a:ext cx="2874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rme"/>
                <a:ea typeface="Carme"/>
                <a:cs typeface="Carme"/>
                <a:sym typeface="Carme"/>
              </a:rPr>
              <a:t>FINISHED?</a:t>
            </a:r>
            <a:endParaRPr sz="1800">
              <a:solidFill>
                <a:schemeClr val="lt1"/>
              </a:solidFill>
              <a:latin typeface="Carme"/>
              <a:ea typeface="Carme"/>
              <a:cs typeface="Carme"/>
              <a:sym typeface="Carme"/>
            </a:endParaRPr>
          </a:p>
        </p:txBody>
      </p:sp>
      <p:sp>
        <p:nvSpPr>
          <p:cNvPr id="514" name="Google Shape;514;p30"/>
          <p:cNvSpPr txBox="1"/>
          <p:nvPr/>
        </p:nvSpPr>
        <p:spPr>
          <a:xfrm>
            <a:off x="5135956" y="7894426"/>
            <a:ext cx="2874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rme"/>
                <a:ea typeface="Carme"/>
                <a:cs typeface="Carme"/>
                <a:sym typeface="Carme"/>
              </a:rPr>
              <a:t>FINISHED?</a:t>
            </a:r>
            <a:endParaRPr sz="1800">
              <a:solidFill>
                <a:schemeClr val="lt1"/>
              </a:solidFill>
              <a:latin typeface="Carme"/>
              <a:ea typeface="Carme"/>
              <a:cs typeface="Carme"/>
              <a:sym typeface="Carme"/>
            </a:endParaRPr>
          </a:p>
        </p:txBody>
      </p:sp>
      <p:grpSp>
        <p:nvGrpSpPr>
          <p:cNvPr id="515" name="Google Shape;515;p30"/>
          <p:cNvGrpSpPr/>
          <p:nvPr/>
        </p:nvGrpSpPr>
        <p:grpSpPr>
          <a:xfrm>
            <a:off x="444500" y="1612100"/>
            <a:ext cx="2348400" cy="1770674"/>
            <a:chOff x="519774" y="1631687"/>
            <a:chExt cx="2348400" cy="1770674"/>
          </a:xfrm>
        </p:grpSpPr>
        <p:sp>
          <p:nvSpPr>
            <p:cNvPr id="516" name="Google Shape;516;p30"/>
            <p:cNvSpPr txBox="1"/>
            <p:nvPr/>
          </p:nvSpPr>
          <p:spPr>
            <a:xfrm>
              <a:off x="544074" y="1631687"/>
              <a:ext cx="22998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NEW TO SCRATCH? GET STARTED BY CREATING YOUR SCRATCH ACCOUNT!</a:t>
              </a:r>
              <a:endParaRPr b="1" sz="1200">
                <a:solidFill>
                  <a:schemeClr val="dk1"/>
                </a:solidFill>
                <a:latin typeface="PT Sans Narrow"/>
                <a:ea typeface="PT Sans Narrow"/>
                <a:cs typeface="PT Sans Narrow"/>
                <a:sym typeface="PT Sans Narrow"/>
              </a:endParaRPr>
            </a:p>
          </p:txBody>
        </p:sp>
        <p:sp>
          <p:nvSpPr>
            <p:cNvPr id="517" name="Google Shape;517;p30"/>
            <p:cNvSpPr txBox="1"/>
            <p:nvPr/>
          </p:nvSpPr>
          <p:spPr>
            <a:xfrm>
              <a:off x="519774" y="2405761"/>
              <a:ext cx="2348400" cy="99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You will need a Scratch account to create, save, and share your Scratch projects. The steps below will walk you through creating a new account and setting up your profile.</a:t>
              </a:r>
              <a:endParaRPr sz="1200">
                <a:solidFill>
                  <a:schemeClr val="dk1"/>
                </a:solidFill>
                <a:latin typeface="PT Sans Narrow"/>
                <a:ea typeface="PT Sans Narrow"/>
                <a:cs typeface="PT Sans Narrow"/>
                <a:sym typeface="PT Sans Narrow"/>
              </a:endParaRPr>
            </a:p>
          </p:txBody>
        </p:sp>
      </p:grpSp>
      <p:grpSp>
        <p:nvGrpSpPr>
          <p:cNvPr id="518" name="Google Shape;518;p30"/>
          <p:cNvGrpSpPr/>
          <p:nvPr/>
        </p:nvGrpSpPr>
        <p:grpSpPr>
          <a:xfrm>
            <a:off x="428357" y="3857808"/>
            <a:ext cx="2969343" cy="2378760"/>
            <a:chOff x="441661" y="3857808"/>
            <a:chExt cx="2969343" cy="2378760"/>
          </a:xfrm>
        </p:grpSpPr>
        <p:sp>
          <p:nvSpPr>
            <p:cNvPr id="519" name="Google Shape;519;p30"/>
            <p:cNvSpPr txBox="1"/>
            <p:nvPr/>
          </p:nvSpPr>
          <p:spPr>
            <a:xfrm>
              <a:off x="457804"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nvGrpSpPr>
            <p:cNvPr id="520" name="Google Shape;520;p30"/>
            <p:cNvGrpSpPr/>
            <p:nvPr/>
          </p:nvGrpSpPr>
          <p:grpSpPr>
            <a:xfrm>
              <a:off x="441661" y="4194254"/>
              <a:ext cx="2885100" cy="2042314"/>
              <a:chOff x="499401" y="4194254"/>
              <a:chExt cx="2885100" cy="2042314"/>
            </a:xfrm>
          </p:grpSpPr>
          <p:sp>
            <p:nvSpPr>
              <p:cNvPr id="521" name="Google Shape;521;p30"/>
              <p:cNvSpPr txBox="1"/>
              <p:nvPr/>
            </p:nvSpPr>
            <p:spPr>
              <a:xfrm>
                <a:off x="499401" y="4232868"/>
                <a:ext cx="2885100" cy="20037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Open a web browser and navigate to the Scratch website: </a:t>
                </a:r>
                <a:r>
                  <a:rPr lang="en-US" sz="1200" u="sng">
                    <a:solidFill>
                      <a:schemeClr val="hlink"/>
                    </a:solidFill>
                    <a:latin typeface="PT Sans Narrow"/>
                    <a:ea typeface="PT Sans Narrow"/>
                    <a:cs typeface="PT Sans Narrow"/>
                    <a:sym typeface="PT Sans Narrow"/>
                    <a:hlinkClick r:id="rId5"/>
                  </a:rPr>
                  <a:t>http://scratch.mit.edu</a:t>
                </a:r>
                <a:endParaRPr>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On the homepage, click on “Join Scratch” at the top on the right of the page.</a:t>
                </a:r>
                <a:endParaRPr>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Complete the three steps to sign up for your very own Scratch account!</a:t>
                </a:r>
                <a:endParaRPr>
                  <a:latin typeface="PT Sans Narrow"/>
                  <a:ea typeface="PT Sans Narrow"/>
                  <a:cs typeface="PT Sans Narrow"/>
                  <a:sym typeface="PT Sans Narrow"/>
                </a:endParaRPr>
              </a:p>
            </p:txBody>
          </p:sp>
          <p:cxnSp>
            <p:nvCxnSpPr>
              <p:cNvPr id="522" name="Google Shape;522;p30"/>
              <p:cNvCxnSpPr/>
              <p:nvPr/>
            </p:nvCxnSpPr>
            <p:spPr>
              <a:xfrm>
                <a:off x="606263" y="4194254"/>
                <a:ext cx="2717700" cy="0"/>
              </a:xfrm>
              <a:prstGeom prst="straightConnector1">
                <a:avLst/>
              </a:prstGeom>
              <a:noFill/>
              <a:ln cap="flat" cmpd="sng" w="9525">
                <a:solidFill>
                  <a:schemeClr val="dk1"/>
                </a:solidFill>
                <a:prstDash val="solid"/>
                <a:round/>
                <a:headEnd len="sm" w="sm" type="none"/>
                <a:tailEnd len="sm" w="sm" type="none"/>
              </a:ln>
            </p:spPr>
          </p:cxnSp>
        </p:grpSp>
      </p:grpSp>
      <p:sp>
        <p:nvSpPr>
          <p:cNvPr id="523" name="Google Shape;523;p30"/>
          <p:cNvSpPr txBox="1"/>
          <p:nvPr/>
        </p:nvSpPr>
        <p:spPr>
          <a:xfrm>
            <a:off x="428325" y="707650"/>
            <a:ext cx="2969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chemeClr val="dk1"/>
                </a:solidFill>
                <a:latin typeface="PT Sans Narrow"/>
                <a:ea typeface="PT Sans Narrow"/>
                <a:cs typeface="PT Sans Narrow"/>
                <a:sym typeface="PT Sans Narrow"/>
              </a:rPr>
              <a:t>SCRATCH ACCOUNT</a:t>
            </a:r>
            <a:endParaRPr b="1">
              <a:latin typeface="PT Sans Narrow"/>
              <a:ea typeface="PT Sans Narrow"/>
              <a:cs typeface="PT Sans Narrow"/>
              <a:sym typeface="PT Sans Narrow"/>
            </a:endParaRPr>
          </a:p>
        </p:txBody>
      </p:sp>
      <p:pic>
        <p:nvPicPr>
          <p:cNvPr id="524" name="Google Shape;524;p30"/>
          <p:cNvPicPr preferRelativeResize="0"/>
          <p:nvPr/>
        </p:nvPicPr>
        <p:blipFill>
          <a:blip r:embed="rId6">
            <a:alphaModFix/>
          </a:blip>
          <a:stretch>
            <a:fillRect/>
          </a:stretch>
        </p:blipFill>
        <p:spPr>
          <a:xfrm>
            <a:off x="3648125" y="6587975"/>
            <a:ext cx="3710076" cy="2708425"/>
          </a:xfrm>
          <a:prstGeom prst="rect">
            <a:avLst/>
          </a:prstGeom>
          <a:noFill/>
          <a:ln>
            <a:noFill/>
          </a:ln>
        </p:spPr>
      </p:pic>
      <p:pic>
        <p:nvPicPr>
          <p:cNvPr id="525" name="Google Shape;525;p30"/>
          <p:cNvPicPr preferRelativeResize="0"/>
          <p:nvPr/>
        </p:nvPicPr>
        <p:blipFill>
          <a:blip r:embed="rId7">
            <a:alphaModFix/>
          </a:blip>
          <a:stretch>
            <a:fillRect/>
          </a:stretch>
        </p:blipFill>
        <p:spPr>
          <a:xfrm>
            <a:off x="3477825" y="3857808"/>
            <a:ext cx="4069900" cy="19673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31"/>
          <p:cNvSpPr txBox="1"/>
          <p:nvPr/>
        </p:nvSpPr>
        <p:spPr>
          <a:xfrm>
            <a:off x="4104914" y="3328479"/>
            <a:ext cx="3117300" cy="1015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sample design journals</a:t>
            </a:r>
            <a:br>
              <a:rPr i="1" lang="en-US" sz="1200">
                <a:solidFill>
                  <a:srgbClr val="000000"/>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http://bit.ly/designjournal-paper</a:t>
            </a:r>
            <a:br>
              <a:rPr lang="en-US" sz="1200">
                <a:solidFill>
                  <a:srgbClr val="000000"/>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http://bit.ly/design-journal-digital</a:t>
            </a:r>
            <a:br>
              <a:rPr lang="en-US" sz="1200">
                <a:solidFill>
                  <a:srgbClr val="000000"/>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5"/>
              </a:rPr>
              <a:t>http://bit.ly/designjournal-blog</a:t>
            </a:r>
            <a:endParaRPr sz="1200">
              <a:solidFill>
                <a:srgbClr val="000000"/>
              </a:solidFill>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paper and craft materials (for paper journals)</a:t>
            </a:r>
            <a:endParaRPr>
              <a:latin typeface="PT Sans Narrow"/>
              <a:ea typeface="PT Sans Narrow"/>
              <a:cs typeface="PT Sans Narrow"/>
              <a:sym typeface="PT Sans Narrow"/>
            </a:endParaRPr>
          </a:p>
        </p:txBody>
      </p:sp>
      <p:sp>
        <p:nvSpPr>
          <p:cNvPr id="532" name="Google Shape;532;p31"/>
          <p:cNvSpPr txBox="1"/>
          <p:nvPr/>
        </p:nvSpPr>
        <p:spPr>
          <a:xfrm>
            <a:off x="4007796" y="283065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533" name="Google Shape;533;p31"/>
          <p:cNvCxnSpPr/>
          <p:nvPr/>
        </p:nvCxnSpPr>
        <p:spPr>
          <a:xfrm flipH="1" rot="10800000">
            <a:off x="4104914" y="3162740"/>
            <a:ext cx="3117300" cy="8400"/>
          </a:xfrm>
          <a:prstGeom prst="straightConnector1">
            <a:avLst/>
          </a:prstGeom>
          <a:noFill/>
          <a:ln cap="flat" cmpd="sng" w="9525">
            <a:solidFill>
              <a:schemeClr val="dk1"/>
            </a:solidFill>
            <a:prstDash val="solid"/>
            <a:round/>
            <a:headEnd len="sm" w="sm" type="none"/>
            <a:tailEnd len="sm" w="sm" type="none"/>
          </a:ln>
        </p:spPr>
      </p:cxnSp>
      <p:sp>
        <p:nvSpPr>
          <p:cNvPr id="534" name="Google Shape;534;p31"/>
          <p:cNvSpPr txBox="1"/>
          <p:nvPr/>
        </p:nvSpPr>
        <p:spPr>
          <a:xfrm>
            <a:off x="4104914" y="4958507"/>
            <a:ext cx="3117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would you describe Scratch to a friend?</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Write or sketch ideas for three different Scratch projects you are interested in creating.</a:t>
            </a:r>
            <a:endParaRPr sz="1200">
              <a:solidFill>
                <a:schemeClr val="dk1"/>
              </a:solidFill>
              <a:latin typeface="PT Sans Narrow"/>
              <a:ea typeface="PT Sans Narrow"/>
              <a:cs typeface="PT Sans Narrow"/>
              <a:sym typeface="PT Sans Narrow"/>
            </a:endParaRPr>
          </a:p>
        </p:txBody>
      </p:sp>
      <p:sp>
        <p:nvSpPr>
          <p:cNvPr id="535" name="Google Shape;535;p31"/>
          <p:cNvSpPr txBox="1"/>
          <p:nvPr/>
        </p:nvSpPr>
        <p:spPr>
          <a:xfrm>
            <a:off x="4007796" y="4462680"/>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536" name="Google Shape;536;p31"/>
          <p:cNvCxnSpPr/>
          <p:nvPr/>
        </p:nvCxnSpPr>
        <p:spPr>
          <a:xfrm flipH="1" rot="10800000">
            <a:off x="4104914" y="4793652"/>
            <a:ext cx="3117300" cy="8400"/>
          </a:xfrm>
          <a:prstGeom prst="straightConnector1">
            <a:avLst/>
          </a:prstGeom>
          <a:noFill/>
          <a:ln cap="flat" cmpd="sng" w="9525">
            <a:solidFill>
              <a:schemeClr val="dk1"/>
            </a:solidFill>
            <a:prstDash val="solid"/>
            <a:round/>
            <a:headEnd len="sm" w="sm" type="none"/>
            <a:tailEnd len="sm" w="sm" type="none"/>
          </a:ln>
        </p:spPr>
      </p:cxnSp>
      <p:sp>
        <p:nvSpPr>
          <p:cNvPr id="537" name="Google Shape;537;p31"/>
          <p:cNvSpPr txBox="1"/>
          <p:nvPr/>
        </p:nvSpPr>
        <p:spPr>
          <a:xfrm>
            <a:off x="4104925" y="6215700"/>
            <a:ext cx="3117300" cy="11421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the reflection responses tell you about the types of projects students might be interested in pursuing?</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Based on students’ responses, which units in this guide might appeal to your different students? </a:t>
            </a:r>
            <a:endParaRPr sz="1200">
              <a:solidFill>
                <a:schemeClr val="dk1"/>
              </a:solidFill>
              <a:latin typeface="PT Sans Narrow"/>
              <a:ea typeface="PT Sans Narrow"/>
              <a:cs typeface="PT Sans Narrow"/>
              <a:sym typeface="PT Sans Narrow"/>
            </a:endParaRPr>
          </a:p>
        </p:txBody>
      </p:sp>
      <p:sp>
        <p:nvSpPr>
          <p:cNvPr id="538" name="Google Shape;538;p31"/>
          <p:cNvSpPr txBox="1"/>
          <p:nvPr/>
        </p:nvSpPr>
        <p:spPr>
          <a:xfrm>
            <a:off x="4007796" y="571986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539" name="Google Shape;539;p31"/>
          <p:cNvCxnSpPr/>
          <p:nvPr/>
        </p:nvCxnSpPr>
        <p:spPr>
          <a:xfrm flipH="1" rot="10800000">
            <a:off x="4104914" y="6050841"/>
            <a:ext cx="3117300" cy="8400"/>
          </a:xfrm>
          <a:prstGeom prst="straightConnector1">
            <a:avLst/>
          </a:prstGeom>
          <a:noFill/>
          <a:ln cap="flat" cmpd="sng" w="9525">
            <a:solidFill>
              <a:schemeClr val="dk1"/>
            </a:solidFill>
            <a:prstDash val="solid"/>
            <a:round/>
            <a:headEnd len="sm" w="sm" type="none"/>
            <a:tailEnd len="sm" w="sm" type="none"/>
          </a:ln>
        </p:spPr>
      </p:cxnSp>
      <p:sp>
        <p:nvSpPr>
          <p:cNvPr id="540" name="Google Shape;540;p31"/>
          <p:cNvSpPr txBox="1"/>
          <p:nvPr/>
        </p:nvSpPr>
        <p:spPr>
          <a:xfrm>
            <a:off x="551125" y="3328600"/>
            <a:ext cx="3231300" cy="3822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Introduce students to the idea of the design journal, a physical or digital notebook where they can brainstorm ideas and share personal reflections, similar to a personal journal or diary. Explain that students will be prompted to update their design journals throughout their Scratch programming adventures, but encourage them to add to their journals anytime during the process of designing projects to capture ideas, inspiration, notes, sketches, questions, frustrations, triumphs, etc.</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Look through sample design journals to get ideas for what type of design journals (paper or digital) will work best for your students. Give students time to start and personalize their design journals.</a:t>
            </a:r>
            <a:endParaRPr sz="6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create their first design journal post by responding to the reflection prompts on the right.</a:t>
            </a:r>
            <a:endParaRPr>
              <a:latin typeface="PT Sans Narrow"/>
              <a:ea typeface="PT Sans Narrow"/>
              <a:cs typeface="PT Sans Narrow"/>
              <a:sym typeface="PT Sans Narrow"/>
            </a:endParaRPr>
          </a:p>
          <a:p>
            <a:pPr indent="0" lvl="0" marL="0" marR="0" rtl="0" algn="just">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just">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share their design journals and initial reflections with a neighbor.</a:t>
            </a:r>
            <a:endParaRPr sz="600">
              <a:solidFill>
                <a:schemeClr val="dk1"/>
              </a:solidFill>
              <a:latin typeface="PT Sans Narrow"/>
              <a:ea typeface="PT Sans Narrow"/>
              <a:cs typeface="PT Sans Narrow"/>
              <a:sym typeface="PT Sans Narrow"/>
            </a:endParaRPr>
          </a:p>
        </p:txBody>
      </p:sp>
      <p:sp>
        <p:nvSpPr>
          <p:cNvPr id="541" name="Google Shape;541;p31"/>
          <p:cNvSpPr txBox="1"/>
          <p:nvPr/>
        </p:nvSpPr>
        <p:spPr>
          <a:xfrm>
            <a:off x="457995" y="283065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542" name="Google Shape;542;p31"/>
          <p:cNvCxnSpPr/>
          <p:nvPr/>
        </p:nvCxnSpPr>
        <p:spPr>
          <a:xfrm flipH="1" rot="10800000">
            <a:off x="551129" y="3163605"/>
            <a:ext cx="3231300" cy="8400"/>
          </a:xfrm>
          <a:prstGeom prst="straightConnector1">
            <a:avLst/>
          </a:prstGeom>
          <a:noFill/>
          <a:ln cap="flat" cmpd="sng" w="9525">
            <a:solidFill>
              <a:schemeClr val="dk1"/>
            </a:solidFill>
            <a:prstDash val="solid"/>
            <a:round/>
            <a:headEnd len="sm" w="sm" type="none"/>
            <a:tailEnd len="sm" w="sm" type="none"/>
          </a:ln>
        </p:spPr>
      </p:cxnSp>
      <p:sp>
        <p:nvSpPr>
          <p:cNvPr id="543" name="Google Shape;543;p31"/>
          <p:cNvSpPr txBox="1"/>
          <p:nvPr/>
        </p:nvSpPr>
        <p:spPr>
          <a:xfrm>
            <a:off x="457995" y="7641903"/>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544" name="Google Shape;544;p31"/>
          <p:cNvCxnSpPr/>
          <p:nvPr/>
        </p:nvCxnSpPr>
        <p:spPr>
          <a:xfrm flipH="1" rot="10800000">
            <a:off x="551129" y="7969149"/>
            <a:ext cx="6670800" cy="14100"/>
          </a:xfrm>
          <a:prstGeom prst="straightConnector1">
            <a:avLst/>
          </a:prstGeom>
          <a:noFill/>
          <a:ln cap="flat" cmpd="sng" w="9525">
            <a:solidFill>
              <a:schemeClr val="dk1"/>
            </a:solidFill>
            <a:prstDash val="solid"/>
            <a:round/>
            <a:headEnd len="sm" w="sm" type="none"/>
            <a:tailEnd len="sm" w="sm" type="none"/>
          </a:ln>
        </p:spPr>
      </p:cxnSp>
      <p:sp>
        <p:nvSpPr>
          <p:cNvPr id="545" name="Google Shape;545;p31"/>
          <p:cNvSpPr txBox="1"/>
          <p:nvPr/>
        </p:nvSpPr>
        <p:spPr>
          <a:xfrm>
            <a:off x="4007796" y="7630731"/>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cxnSp>
        <p:nvCxnSpPr>
          <p:cNvPr id="546" name="Google Shape;546;p31"/>
          <p:cNvCxnSpPr/>
          <p:nvPr/>
        </p:nvCxnSpPr>
        <p:spPr>
          <a:xfrm>
            <a:off x="3857013" y="8086975"/>
            <a:ext cx="0" cy="1805400"/>
          </a:xfrm>
          <a:prstGeom prst="straightConnector1">
            <a:avLst/>
          </a:prstGeom>
          <a:noFill/>
          <a:ln cap="flat" cmpd="sng" w="9525">
            <a:solidFill>
              <a:srgbClr val="7F7F7F"/>
            </a:solidFill>
            <a:prstDash val="dash"/>
            <a:round/>
            <a:headEnd len="sm" w="sm" type="none"/>
            <a:tailEnd len="sm" w="sm" type="none"/>
          </a:ln>
        </p:spPr>
      </p:cxnSp>
      <p:sp>
        <p:nvSpPr>
          <p:cNvPr id="547" name="Google Shape;547;p31"/>
          <p:cNvSpPr txBox="1"/>
          <p:nvPr/>
        </p:nvSpPr>
        <p:spPr>
          <a:xfrm>
            <a:off x="551129" y="8142739"/>
            <a:ext cx="3231300" cy="13851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During other guide activities, facilitate group discussions around relevant reflection prompts.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Decide whether design journals should be private or public. For example, you could maintain one-on-one feedback with students through private journals or have students leave comments for peers on shared journals. Consider the pros and cons of each option.</a:t>
            </a:r>
            <a:endParaRPr sz="1200">
              <a:solidFill>
                <a:schemeClr val="dk1"/>
              </a:solidFill>
              <a:latin typeface="PT Sans Narrow"/>
              <a:ea typeface="PT Sans Narrow"/>
              <a:cs typeface="PT Sans Narrow"/>
              <a:sym typeface="PT Sans Narrow"/>
            </a:endParaRPr>
          </a:p>
        </p:txBody>
      </p:sp>
      <p:sp>
        <p:nvSpPr>
          <p:cNvPr id="548" name="Google Shape;548;p31"/>
          <p:cNvSpPr txBox="1"/>
          <p:nvPr>
            <p:ph idx="12" type="sldNum"/>
          </p:nvPr>
        </p:nvSpPr>
        <p:spPr>
          <a:xfrm>
            <a:off x="142398" y="9519711"/>
            <a:ext cx="18135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14</a:t>
            </a:r>
            <a:endParaRPr b="0" i="0" sz="1200">
              <a:solidFill>
                <a:srgbClr val="888888"/>
              </a:solidFill>
              <a:latin typeface="Carme"/>
              <a:ea typeface="Carme"/>
              <a:cs typeface="Carme"/>
              <a:sym typeface="Carme"/>
            </a:endParaRPr>
          </a:p>
        </p:txBody>
      </p:sp>
      <p:pic>
        <p:nvPicPr>
          <p:cNvPr descr="Unit0activity.png" id="549" name="Google Shape;549;p31"/>
          <p:cNvPicPr preferRelativeResize="0"/>
          <p:nvPr/>
        </p:nvPicPr>
        <p:blipFill rotWithShape="1">
          <a:blip r:embed="rId6">
            <a:alphaModFix/>
          </a:blip>
          <a:srcRect b="0" l="0" r="0" t="0"/>
          <a:stretch/>
        </p:blipFill>
        <p:spPr>
          <a:xfrm>
            <a:off x="551129" y="0"/>
            <a:ext cx="493616" cy="2791875"/>
          </a:xfrm>
          <a:prstGeom prst="rect">
            <a:avLst/>
          </a:prstGeom>
          <a:noFill/>
          <a:ln>
            <a:noFill/>
          </a:ln>
        </p:spPr>
      </p:pic>
      <p:sp>
        <p:nvSpPr>
          <p:cNvPr id="550" name="Google Shape;550;p31"/>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0  ACTIVITY</a:t>
            </a:r>
            <a:endParaRPr b="1" sz="2400">
              <a:solidFill>
                <a:schemeClr val="lt1"/>
              </a:solidFill>
              <a:latin typeface="PT Sans Narrow"/>
              <a:ea typeface="PT Sans Narrow"/>
              <a:cs typeface="PT Sans Narrow"/>
              <a:sym typeface="PT Sans Narrow"/>
            </a:endParaRPr>
          </a:p>
        </p:txBody>
      </p:sp>
      <p:sp>
        <p:nvSpPr>
          <p:cNvPr id="551" name="Google Shape;551;p31"/>
          <p:cNvSpPr txBox="1"/>
          <p:nvPr/>
        </p:nvSpPr>
        <p:spPr>
          <a:xfrm>
            <a:off x="4216234" y="795405"/>
            <a:ext cx="2999700" cy="861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start a personalized design journal for documenting their design process and reflections</a:t>
            </a:r>
            <a:endParaRPr>
              <a:latin typeface="PT Sans Narrow"/>
              <a:ea typeface="PT Sans Narrow"/>
              <a:cs typeface="PT Sans Narrow"/>
              <a:sym typeface="PT Sans Narrow"/>
            </a:endParaRPr>
          </a:p>
        </p:txBody>
      </p:sp>
      <p:sp>
        <p:nvSpPr>
          <p:cNvPr id="552" name="Google Shape;552;p31"/>
          <p:cNvSpPr txBox="1"/>
          <p:nvPr/>
        </p:nvSpPr>
        <p:spPr>
          <a:xfrm>
            <a:off x="1186900" y="647675"/>
            <a:ext cx="2820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DESIGN JOURNAL</a:t>
            </a:r>
            <a:endParaRPr b="1" sz="3200">
              <a:latin typeface="PT Sans Narrow"/>
              <a:ea typeface="PT Sans Narrow"/>
              <a:cs typeface="PT Sans Narrow"/>
              <a:sym typeface="PT Sans Narrow"/>
            </a:endParaRPr>
          </a:p>
        </p:txBody>
      </p:sp>
      <p:sp>
        <p:nvSpPr>
          <p:cNvPr id="553" name="Google Shape;553;p31"/>
          <p:cNvSpPr txBox="1"/>
          <p:nvPr/>
        </p:nvSpPr>
        <p:spPr>
          <a:xfrm>
            <a:off x="3012632" y="139892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554" name="Google Shape;554;p31"/>
          <p:cNvPicPr preferRelativeResize="0"/>
          <p:nvPr/>
        </p:nvPicPr>
        <p:blipFill rotWithShape="1">
          <a:blip r:embed="rId7">
            <a:alphaModFix/>
          </a:blip>
          <a:srcRect b="0" l="0" r="0" t="0"/>
          <a:stretch/>
        </p:blipFill>
        <p:spPr>
          <a:xfrm>
            <a:off x="2756117" y="1459101"/>
            <a:ext cx="323952" cy="323952"/>
          </a:xfrm>
          <a:prstGeom prst="rect">
            <a:avLst/>
          </a:prstGeom>
          <a:noFill/>
          <a:ln>
            <a:noFill/>
          </a:ln>
        </p:spPr>
      </p:pic>
      <p:sp>
        <p:nvSpPr>
          <p:cNvPr id="555" name="Google Shape;555;p3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grpSp>
        <p:nvGrpSpPr>
          <p:cNvPr id="95" name="Google Shape;95;p14"/>
          <p:cNvGrpSpPr/>
          <p:nvPr/>
        </p:nvGrpSpPr>
        <p:grpSpPr>
          <a:xfrm>
            <a:off x="2899548" y="7872000"/>
            <a:ext cx="3905100" cy="1231775"/>
            <a:chOff x="3537836" y="4702930"/>
            <a:chExt cx="3905100" cy="1231775"/>
          </a:xfrm>
        </p:grpSpPr>
        <p:sp>
          <p:nvSpPr>
            <p:cNvPr id="96" name="Google Shape;96;p14"/>
            <p:cNvSpPr txBox="1"/>
            <p:nvPr/>
          </p:nvSpPr>
          <p:spPr>
            <a:xfrm>
              <a:off x="3537836" y="4702930"/>
              <a:ext cx="3905100" cy="646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n-US" sz="3600" u="none" cap="none" strike="noStrike">
                  <a:solidFill>
                    <a:srgbClr val="000000"/>
                  </a:solidFill>
                  <a:latin typeface="PT Sans Narrow"/>
                  <a:ea typeface="PT Sans Narrow"/>
                  <a:cs typeface="PT Sans Narrow"/>
                  <a:sym typeface="PT Sans Narrow"/>
                </a:rPr>
                <a:t>CREATIVE COMPUTING</a:t>
              </a:r>
              <a:endParaRPr b="1" i="0" sz="3600" u="none" cap="none" strike="noStrike">
                <a:solidFill>
                  <a:srgbClr val="000000"/>
                </a:solidFill>
                <a:latin typeface="PT Sans Narrow"/>
                <a:ea typeface="PT Sans Narrow"/>
                <a:cs typeface="PT Sans Narrow"/>
                <a:sym typeface="PT Sans Narrow"/>
              </a:endParaRPr>
            </a:p>
          </p:txBody>
        </p:sp>
        <p:grpSp>
          <p:nvGrpSpPr>
            <p:cNvPr id="97" name="Google Shape;97;p14"/>
            <p:cNvGrpSpPr/>
            <p:nvPr/>
          </p:nvGrpSpPr>
          <p:grpSpPr>
            <a:xfrm>
              <a:off x="3737786" y="5348080"/>
              <a:ext cx="3705000" cy="586625"/>
              <a:chOff x="3564581" y="5068796"/>
              <a:chExt cx="3705000" cy="586625"/>
            </a:xfrm>
          </p:grpSpPr>
          <p:sp>
            <p:nvSpPr>
              <p:cNvPr id="98" name="Google Shape;98;p14"/>
              <p:cNvSpPr txBox="1"/>
              <p:nvPr/>
            </p:nvSpPr>
            <p:spPr>
              <a:xfrm>
                <a:off x="3564581" y="5068796"/>
                <a:ext cx="37050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1400" u="none" cap="none" strike="noStrike">
                    <a:solidFill>
                      <a:srgbClr val="000000"/>
                    </a:solidFill>
                    <a:latin typeface="PT Sans Narrow"/>
                    <a:ea typeface="PT Sans Narrow"/>
                    <a:cs typeface="PT Sans Narrow"/>
                    <a:sym typeface="PT Sans Narrow"/>
                  </a:rPr>
                  <a:t>Karen Brennan | Christan Balch | Michelle Chung</a:t>
                </a:r>
                <a:endParaRPr>
                  <a:latin typeface="PT Sans Narrow"/>
                  <a:ea typeface="PT Sans Narrow"/>
                  <a:cs typeface="PT Sans Narrow"/>
                  <a:sym typeface="PT Sans Narrow"/>
                </a:endParaRPr>
              </a:p>
            </p:txBody>
          </p:sp>
          <p:sp>
            <p:nvSpPr>
              <p:cNvPr id="99" name="Google Shape;99;p14"/>
              <p:cNvSpPr txBox="1"/>
              <p:nvPr/>
            </p:nvSpPr>
            <p:spPr>
              <a:xfrm>
                <a:off x="4224480" y="5347621"/>
                <a:ext cx="3045000" cy="307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i="0" lang="en-US" sz="1400" u="none" cap="none" strike="noStrike">
                    <a:solidFill>
                      <a:srgbClr val="000000"/>
                    </a:solidFill>
                    <a:latin typeface="PT Sans Narrow"/>
                    <a:ea typeface="PT Sans Narrow"/>
                    <a:cs typeface="PT Sans Narrow"/>
                    <a:sym typeface="PT Sans Narrow"/>
                  </a:rPr>
                  <a:t>Harvard Graduate School of Education</a:t>
                </a:r>
                <a:endParaRPr i="0" sz="1400" u="none" cap="none" strike="noStrike">
                  <a:solidFill>
                    <a:srgbClr val="000000"/>
                  </a:solidFill>
                  <a:latin typeface="PT Sans Narrow"/>
                  <a:ea typeface="PT Sans Narrow"/>
                  <a:cs typeface="PT Sans Narrow"/>
                  <a:sym typeface="PT Sans Narrow"/>
                </a:endParaRPr>
              </a:p>
            </p:txBody>
          </p:sp>
        </p:grpSp>
      </p:grpSp>
      <p:sp>
        <p:nvSpPr>
          <p:cNvPr id="100" name="Google Shape;100;p14"/>
          <p:cNvSpPr/>
          <p:nvPr/>
        </p:nvSpPr>
        <p:spPr>
          <a:xfrm>
            <a:off x="-12519" y="6661857"/>
            <a:ext cx="6707100" cy="1075500"/>
          </a:xfrm>
          <a:custGeom>
            <a:rect b="b" l="l" r="r" t="t"/>
            <a:pathLst>
              <a:path extrusionOk="0" h="120000" w="120000">
                <a:moveTo>
                  <a:pt x="89" y="0"/>
                </a:moveTo>
                <a:lnTo>
                  <a:pt x="119996" y="0"/>
                </a:lnTo>
                <a:cubicBezTo>
                  <a:pt x="120121" y="1673"/>
                  <a:pt x="109449" y="57921"/>
                  <a:pt x="109708" y="59594"/>
                </a:cubicBezTo>
                <a:cubicBezTo>
                  <a:pt x="109359" y="58988"/>
                  <a:pt x="120211" y="119284"/>
                  <a:pt x="119996" y="119469"/>
                </a:cubicBezTo>
                <a:lnTo>
                  <a:pt x="0" y="120000"/>
                </a:lnTo>
                <a:cubicBezTo>
                  <a:pt x="1" y="80176"/>
                  <a:pt x="87" y="39823"/>
                  <a:pt x="89" y="0"/>
                </a:cubicBezTo>
                <a:close/>
              </a:path>
            </a:pathLst>
          </a:custGeom>
          <a:solidFill>
            <a:srgbClr val="E36C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pic>
        <p:nvPicPr>
          <p:cNvPr descr="designjournal.jpg" id="561" name="Google Shape;561;p32"/>
          <p:cNvPicPr preferRelativeResize="0"/>
          <p:nvPr/>
        </p:nvPicPr>
        <p:blipFill rotWithShape="1">
          <a:blip r:embed="rId3">
            <a:alphaModFix/>
          </a:blip>
          <a:srcRect b="0" l="0" r="0" t="2600"/>
          <a:stretch/>
        </p:blipFill>
        <p:spPr>
          <a:xfrm>
            <a:off x="-228600" y="-400812"/>
            <a:ext cx="8210260" cy="105310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grpSp>
        <p:nvGrpSpPr>
          <p:cNvPr id="567" name="Google Shape;567;p33"/>
          <p:cNvGrpSpPr/>
          <p:nvPr/>
        </p:nvGrpSpPr>
        <p:grpSpPr>
          <a:xfrm>
            <a:off x="457200" y="2832776"/>
            <a:ext cx="3324434" cy="4797823"/>
            <a:chOff x="422410" y="2832776"/>
            <a:chExt cx="3324434" cy="4797823"/>
          </a:xfrm>
        </p:grpSpPr>
        <p:sp>
          <p:nvSpPr>
            <p:cNvPr id="568" name="Google Shape;568;p33"/>
            <p:cNvSpPr txBox="1"/>
            <p:nvPr/>
          </p:nvSpPr>
          <p:spPr>
            <a:xfrm>
              <a:off x="515535" y="3328599"/>
              <a:ext cx="3231300" cy="4302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open the Scratch project editor by navigating to the Scratch website at </a:t>
              </a:r>
              <a:r>
                <a:rPr lang="en-US" sz="1200" u="sng">
                  <a:solidFill>
                    <a:schemeClr val="hlink"/>
                  </a:solidFill>
                  <a:latin typeface="PT Sans Narrow"/>
                  <a:ea typeface="PT Sans Narrow"/>
                  <a:cs typeface="PT Sans Narrow"/>
                  <a:sym typeface="PT Sans Narrow"/>
                  <a:hlinkClick r:id="rId3"/>
                </a:rPr>
                <a:t>http://scratch.mit.edu,</a:t>
              </a:r>
              <a:r>
                <a:rPr lang="en-US" sz="1200">
                  <a:solidFill>
                    <a:schemeClr val="dk1"/>
                  </a:solidFill>
                  <a:latin typeface="PT Sans Narrow"/>
                  <a:ea typeface="PT Sans Narrow"/>
                  <a:cs typeface="PT Sans Narrow"/>
                  <a:sym typeface="PT Sans Narrow"/>
                </a:rPr>
                <a:t> signing in to their Scratch accounts, and then clicking on “Create”</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at the top of the page. Optionally, have the Scratch Surprise</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handout and Scratch Cards</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available to guide students during their explorations.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10 minutes to explore the Scratch interface in an open-ended way. Prompt students with, “You have 10 minutes to make something surprising happen to the Scratch cat.” Or, “Take 10 minutes to explore the interface fearlessly. What do you notice?” Encourage students to work together, ask each other for help, and share what they are figuring out.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for 3 or 4 volunteers to share with the entire group one thing that they discovered. Optionally, after the volunteers have shared, offer several challenges to the students:</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 Did anyone figure out how to add sound?</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 Did anyone figure out how to change the background?</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 Did anyone figure out how to get help with blocks?</a:t>
              </a:r>
              <a:endParaRPr>
                <a:latin typeface="PT Sans Narrow"/>
                <a:ea typeface="PT Sans Narrow"/>
                <a:cs typeface="PT Sans Narrow"/>
                <a:sym typeface="PT Sans Narrow"/>
              </a:endParaRPr>
            </a:p>
          </p:txBody>
        </p:sp>
        <p:sp>
          <p:nvSpPr>
            <p:cNvPr id="569" name="Google Shape;569;p33"/>
            <p:cNvSpPr txBox="1"/>
            <p:nvPr/>
          </p:nvSpPr>
          <p:spPr>
            <a:xfrm>
              <a:off x="422410"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sz="1600">
                <a:solidFill>
                  <a:schemeClr val="dk1"/>
                </a:solidFill>
                <a:latin typeface="PT Sans Narrow"/>
                <a:ea typeface="PT Sans Narrow"/>
                <a:cs typeface="PT Sans Narrow"/>
                <a:sym typeface="PT Sans Narrow"/>
              </a:endParaRPr>
            </a:p>
          </p:txBody>
        </p:sp>
        <p:cxnSp>
          <p:nvCxnSpPr>
            <p:cNvPr id="570" name="Google Shape;570;p33"/>
            <p:cNvCxnSpPr/>
            <p:nvPr/>
          </p:nvCxnSpPr>
          <p:spPr>
            <a:xfrm flipH="1" rot="10800000">
              <a:off x="515544" y="3163605"/>
              <a:ext cx="3231300" cy="8400"/>
            </a:xfrm>
            <a:prstGeom prst="straightConnector1">
              <a:avLst/>
            </a:prstGeom>
            <a:noFill/>
            <a:ln cap="flat" cmpd="sng" w="9525">
              <a:solidFill>
                <a:schemeClr val="dk1"/>
              </a:solidFill>
              <a:prstDash val="solid"/>
              <a:round/>
              <a:headEnd len="sm" w="sm" type="none"/>
              <a:tailEnd len="sm" w="sm" type="none"/>
            </a:ln>
          </p:spPr>
        </p:cxnSp>
      </p:grpSp>
      <p:grpSp>
        <p:nvGrpSpPr>
          <p:cNvPr id="571" name="Google Shape;571;p33"/>
          <p:cNvGrpSpPr/>
          <p:nvPr/>
        </p:nvGrpSpPr>
        <p:grpSpPr>
          <a:xfrm>
            <a:off x="4007796" y="2832776"/>
            <a:ext cx="3307500" cy="1142027"/>
            <a:chOff x="3992282" y="2832776"/>
            <a:chExt cx="3307500" cy="1142027"/>
          </a:xfrm>
        </p:grpSpPr>
        <p:sp>
          <p:nvSpPr>
            <p:cNvPr id="572" name="Google Shape;572;p33"/>
            <p:cNvSpPr txBox="1"/>
            <p:nvPr/>
          </p:nvSpPr>
          <p:spPr>
            <a:xfrm>
              <a:off x="4089400" y="3328603"/>
              <a:ext cx="3117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Surprise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Cards</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https://scratch.mit.edu/info/cards/</a:t>
              </a:r>
              <a:endParaRPr>
                <a:latin typeface="PT Sans Narrow"/>
                <a:ea typeface="PT Sans Narrow"/>
                <a:cs typeface="PT Sans Narrow"/>
                <a:sym typeface="PT Sans Narrow"/>
              </a:endParaRPr>
            </a:p>
          </p:txBody>
        </p:sp>
        <p:sp>
          <p:nvSpPr>
            <p:cNvPr id="573" name="Google Shape;573;p33"/>
            <p:cNvSpPr txBox="1"/>
            <p:nvPr/>
          </p:nvSpPr>
          <p:spPr>
            <a:xfrm>
              <a:off x="3992282"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574" name="Google Shape;574;p33"/>
            <p:cNvCxnSpPr/>
            <p:nvPr/>
          </p:nvCxnSpPr>
          <p:spPr>
            <a:xfrm flipH="1" rot="10800000">
              <a:off x="4089400" y="3163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575" name="Google Shape;575;p33"/>
          <p:cNvGrpSpPr/>
          <p:nvPr/>
        </p:nvGrpSpPr>
        <p:grpSpPr>
          <a:xfrm>
            <a:off x="4007796" y="4094681"/>
            <a:ext cx="3307500" cy="957527"/>
            <a:chOff x="3992282" y="2832776"/>
            <a:chExt cx="3307500" cy="957527"/>
          </a:xfrm>
        </p:grpSpPr>
        <p:sp>
          <p:nvSpPr>
            <p:cNvPr id="576" name="Google Shape;576;p33"/>
            <p:cNvSpPr txBox="1"/>
            <p:nvPr/>
          </p:nvSpPr>
          <p:spPr>
            <a:xfrm>
              <a:off x="4089400" y="3328603"/>
              <a:ext cx="3117300" cy="461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did you figure out?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you want to know more about?</a:t>
              </a:r>
              <a:endParaRPr sz="1200">
                <a:solidFill>
                  <a:schemeClr val="dk1"/>
                </a:solidFill>
                <a:latin typeface="PT Sans Narrow"/>
                <a:ea typeface="PT Sans Narrow"/>
                <a:cs typeface="PT Sans Narrow"/>
                <a:sym typeface="PT Sans Narrow"/>
              </a:endParaRPr>
            </a:p>
          </p:txBody>
        </p:sp>
        <p:sp>
          <p:nvSpPr>
            <p:cNvPr id="577" name="Google Shape;577;p33"/>
            <p:cNvSpPr txBox="1"/>
            <p:nvPr/>
          </p:nvSpPr>
          <p:spPr>
            <a:xfrm>
              <a:off x="3992282"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578" name="Google Shape;578;p33"/>
            <p:cNvCxnSpPr/>
            <p:nvPr/>
          </p:nvCxnSpPr>
          <p:spPr>
            <a:xfrm flipH="1" rot="10800000">
              <a:off x="4089400" y="3163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579" name="Google Shape;579;p33"/>
          <p:cNvGrpSpPr/>
          <p:nvPr/>
        </p:nvGrpSpPr>
        <p:grpSpPr>
          <a:xfrm>
            <a:off x="4007796" y="5168891"/>
            <a:ext cx="3307500" cy="1142027"/>
            <a:chOff x="3992282" y="2832776"/>
            <a:chExt cx="3307500" cy="1142027"/>
          </a:xfrm>
        </p:grpSpPr>
        <p:sp>
          <p:nvSpPr>
            <p:cNvPr id="580" name="Google Shape;580;p33"/>
            <p:cNvSpPr txBox="1"/>
            <p:nvPr/>
          </p:nvSpPr>
          <p:spPr>
            <a:xfrm>
              <a:off x="4089400" y="3328603"/>
              <a:ext cx="3117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students know how to initiate a new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students understand the basic mechanism of snapping Scratch blocks together?</a:t>
              </a:r>
              <a:endParaRPr sz="1200">
                <a:solidFill>
                  <a:schemeClr val="dk1"/>
                </a:solidFill>
                <a:latin typeface="PT Sans Narrow"/>
                <a:ea typeface="PT Sans Narrow"/>
                <a:cs typeface="PT Sans Narrow"/>
                <a:sym typeface="PT Sans Narrow"/>
              </a:endParaRPr>
            </a:p>
          </p:txBody>
        </p:sp>
        <p:sp>
          <p:nvSpPr>
            <p:cNvPr id="581" name="Google Shape;581;p33"/>
            <p:cNvSpPr txBox="1"/>
            <p:nvPr/>
          </p:nvSpPr>
          <p:spPr>
            <a:xfrm>
              <a:off x="3992282"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582" name="Google Shape;582;p33"/>
            <p:cNvCxnSpPr/>
            <p:nvPr/>
          </p:nvCxnSpPr>
          <p:spPr>
            <a:xfrm flipH="1" rot="10800000">
              <a:off x="4089400" y="3163748"/>
              <a:ext cx="3117300" cy="8400"/>
            </a:xfrm>
            <a:prstGeom prst="straightConnector1">
              <a:avLst/>
            </a:prstGeom>
            <a:noFill/>
            <a:ln cap="flat" cmpd="sng" w="9525">
              <a:solidFill>
                <a:schemeClr val="dk1"/>
              </a:solidFill>
              <a:prstDash val="solid"/>
              <a:round/>
              <a:headEnd len="sm" w="sm" type="none"/>
              <a:tailEnd len="sm" w="sm" type="none"/>
            </a:ln>
          </p:spPr>
        </p:cxnSp>
      </p:grpSp>
      <p:sp>
        <p:nvSpPr>
          <p:cNvPr id="583" name="Google Shape;583;p33"/>
          <p:cNvSpPr txBox="1"/>
          <p:nvPr/>
        </p:nvSpPr>
        <p:spPr>
          <a:xfrm>
            <a:off x="1181200" y="647675"/>
            <a:ext cx="3231300" cy="584700"/>
          </a:xfrm>
          <a:prstGeom prst="rect">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SCRATCH SURPRISE</a:t>
            </a:r>
            <a:endParaRPr b="1">
              <a:latin typeface="PT Sans Narrow"/>
              <a:ea typeface="PT Sans Narrow"/>
              <a:cs typeface="PT Sans Narrow"/>
              <a:sym typeface="PT Sans Narrow"/>
            </a:endParaRPr>
          </a:p>
        </p:txBody>
      </p:sp>
      <p:sp>
        <p:nvSpPr>
          <p:cNvPr id="584" name="Google Shape;584;p33"/>
          <p:cNvSpPr txBox="1"/>
          <p:nvPr/>
        </p:nvSpPr>
        <p:spPr>
          <a:xfrm>
            <a:off x="4222219" y="810024"/>
            <a:ext cx="2999700" cy="861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engage in an exploratory, hands-on experience with Scratch</a:t>
            </a:r>
            <a:endParaRPr sz="1200">
              <a:solidFill>
                <a:schemeClr val="dk1"/>
              </a:solidFill>
              <a:latin typeface="PT Sans Narrow"/>
              <a:ea typeface="PT Sans Narrow"/>
              <a:cs typeface="PT Sans Narrow"/>
              <a:sym typeface="PT Sans Narrow"/>
            </a:endParaRPr>
          </a:p>
        </p:txBody>
      </p:sp>
      <p:sp>
        <p:nvSpPr>
          <p:cNvPr id="585" name="Google Shape;585;p33"/>
          <p:cNvSpPr txBox="1"/>
          <p:nvPr/>
        </p:nvSpPr>
        <p:spPr>
          <a:xfrm>
            <a:off x="3012442" y="1232373"/>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586" name="Google Shape;586;p33"/>
          <p:cNvPicPr preferRelativeResize="0"/>
          <p:nvPr/>
        </p:nvPicPr>
        <p:blipFill rotWithShape="1">
          <a:blip r:embed="rId5">
            <a:alphaModFix/>
          </a:blip>
          <a:srcRect b="0" l="0" r="0" t="0"/>
          <a:stretch/>
        </p:blipFill>
        <p:spPr>
          <a:xfrm>
            <a:off x="2755927" y="1292545"/>
            <a:ext cx="323952" cy="323952"/>
          </a:xfrm>
          <a:prstGeom prst="rect">
            <a:avLst/>
          </a:prstGeom>
          <a:noFill/>
          <a:ln>
            <a:noFill/>
          </a:ln>
        </p:spPr>
      </p:pic>
      <p:grpSp>
        <p:nvGrpSpPr>
          <p:cNvPr id="587" name="Google Shape;587;p33"/>
          <p:cNvGrpSpPr/>
          <p:nvPr/>
        </p:nvGrpSpPr>
        <p:grpSpPr>
          <a:xfrm>
            <a:off x="457995" y="7630731"/>
            <a:ext cx="6857301" cy="352518"/>
            <a:chOff x="457995" y="7630731"/>
            <a:chExt cx="6857301" cy="352518"/>
          </a:xfrm>
        </p:grpSpPr>
        <p:sp>
          <p:nvSpPr>
            <p:cNvPr id="588" name="Google Shape;588;p33"/>
            <p:cNvSpPr txBox="1"/>
            <p:nvPr/>
          </p:nvSpPr>
          <p:spPr>
            <a:xfrm>
              <a:off x="457995" y="7641903"/>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589" name="Google Shape;589;p33"/>
            <p:cNvCxnSpPr/>
            <p:nvPr/>
          </p:nvCxnSpPr>
          <p:spPr>
            <a:xfrm flipH="1" rot="10800000">
              <a:off x="551129" y="7969149"/>
              <a:ext cx="6670800" cy="14100"/>
            </a:xfrm>
            <a:prstGeom prst="straightConnector1">
              <a:avLst/>
            </a:prstGeom>
            <a:noFill/>
            <a:ln cap="flat" cmpd="sng" w="9525">
              <a:solidFill>
                <a:schemeClr val="dk1"/>
              </a:solidFill>
              <a:prstDash val="solid"/>
              <a:round/>
              <a:headEnd len="sm" w="sm" type="none"/>
              <a:tailEnd len="sm" w="sm" type="none"/>
            </a:ln>
          </p:spPr>
        </p:cxnSp>
        <p:sp>
          <p:nvSpPr>
            <p:cNvPr id="590" name="Google Shape;590;p33"/>
            <p:cNvSpPr txBox="1"/>
            <p:nvPr/>
          </p:nvSpPr>
          <p:spPr>
            <a:xfrm>
              <a:off x="4007796" y="7630731"/>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591" name="Google Shape;591;p33"/>
          <p:cNvCxnSpPr/>
          <p:nvPr/>
        </p:nvCxnSpPr>
        <p:spPr>
          <a:xfrm>
            <a:off x="3857013" y="8086975"/>
            <a:ext cx="0" cy="1805400"/>
          </a:xfrm>
          <a:prstGeom prst="straightConnector1">
            <a:avLst/>
          </a:prstGeom>
          <a:noFill/>
          <a:ln cap="flat" cmpd="sng" w="9525">
            <a:solidFill>
              <a:srgbClr val="7F7F7F"/>
            </a:solidFill>
            <a:prstDash val="dash"/>
            <a:round/>
            <a:headEnd len="sm" w="sm" type="none"/>
            <a:tailEnd len="sm" w="sm" type="none"/>
          </a:ln>
        </p:spPr>
      </p:cxnSp>
      <p:sp>
        <p:nvSpPr>
          <p:cNvPr id="592" name="Google Shape;592;p33"/>
          <p:cNvSpPr txBox="1"/>
          <p:nvPr/>
        </p:nvSpPr>
        <p:spPr>
          <a:xfrm>
            <a:off x="551129" y="8142739"/>
            <a:ext cx="3231300" cy="15696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 major goal of this activity is to establish a culture of fearlessness, exploration, and peer collaboration. It is expected that students (and their teachers!) will not know everything ahead of time – and the environment becomes a space where everyone is learning together.</a:t>
            </a:r>
            <a:endParaRPr sz="1200">
              <a:solidFill>
                <a:schemeClr val="dk1"/>
              </a:solidFill>
              <a:latin typeface="PT Sans Narrow"/>
              <a:ea typeface="PT Sans Narrow"/>
              <a:cs typeface="PT Sans Narrow"/>
              <a:sym typeface="PT Sans Narrow"/>
            </a:endParaRPr>
          </a:p>
        </p:txBody>
      </p:sp>
      <p:grpSp>
        <p:nvGrpSpPr>
          <p:cNvPr id="593" name="Google Shape;593;p33"/>
          <p:cNvGrpSpPr/>
          <p:nvPr/>
        </p:nvGrpSpPr>
        <p:grpSpPr>
          <a:xfrm>
            <a:off x="551130" y="325647"/>
            <a:ext cx="479700" cy="2460411"/>
            <a:chOff x="6742485" y="325647"/>
            <a:chExt cx="479700" cy="2460411"/>
          </a:xfrm>
        </p:grpSpPr>
        <p:sp>
          <p:nvSpPr>
            <p:cNvPr id="594" name="Google Shape;594;p33"/>
            <p:cNvSpPr txBox="1"/>
            <p:nvPr/>
          </p:nvSpPr>
          <p:spPr>
            <a:xfrm rot="5400000">
              <a:off x="5931284" y="1150197"/>
              <a:ext cx="21108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chemeClr val="lt1"/>
                  </a:solidFill>
                  <a:latin typeface="Carme"/>
                  <a:ea typeface="Carme"/>
                  <a:cs typeface="Carme"/>
                  <a:sym typeface="Carme"/>
                </a:rPr>
                <a:t> UIT 0  ACTIVITY</a:t>
              </a:r>
              <a:endParaRPr sz="2400">
                <a:solidFill>
                  <a:schemeClr val="lt1"/>
                </a:solidFill>
                <a:latin typeface="Carme"/>
                <a:ea typeface="Carme"/>
                <a:cs typeface="Carme"/>
                <a:sym typeface="Carme"/>
              </a:endParaRPr>
            </a:p>
          </p:txBody>
        </p:sp>
        <p:sp>
          <p:nvSpPr>
            <p:cNvPr id="595" name="Google Shape;595;p33"/>
            <p:cNvSpPr/>
            <p:nvPr/>
          </p:nvSpPr>
          <p:spPr>
            <a:xfrm>
              <a:off x="6742485" y="2542158"/>
              <a:ext cx="479700" cy="243900"/>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96" name="Google Shape;596;p33"/>
          <p:cNvSpPr txBox="1"/>
          <p:nvPr>
            <p:ph idx="12" type="sldNum"/>
          </p:nvPr>
        </p:nvSpPr>
        <p:spPr>
          <a:xfrm>
            <a:off x="142398" y="9519711"/>
            <a:ext cx="18135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16</a:t>
            </a:r>
            <a:endParaRPr b="0" i="0" sz="1200">
              <a:solidFill>
                <a:srgbClr val="888888"/>
              </a:solidFill>
              <a:latin typeface="Carme"/>
              <a:ea typeface="Carme"/>
              <a:cs typeface="Carme"/>
              <a:sym typeface="Carme"/>
            </a:endParaRPr>
          </a:p>
        </p:txBody>
      </p:sp>
      <p:pic>
        <p:nvPicPr>
          <p:cNvPr descr="Unit0activity.png" id="597" name="Google Shape;597;p33"/>
          <p:cNvPicPr preferRelativeResize="0"/>
          <p:nvPr/>
        </p:nvPicPr>
        <p:blipFill rotWithShape="1">
          <a:blip r:embed="rId6">
            <a:alphaModFix/>
          </a:blip>
          <a:srcRect b="0" l="0" r="0" t="0"/>
          <a:stretch/>
        </p:blipFill>
        <p:spPr>
          <a:xfrm>
            <a:off x="551129" y="0"/>
            <a:ext cx="493616" cy="2791875"/>
          </a:xfrm>
          <a:prstGeom prst="rect">
            <a:avLst/>
          </a:prstGeom>
          <a:noFill/>
          <a:ln>
            <a:noFill/>
          </a:ln>
        </p:spPr>
      </p:pic>
      <p:sp>
        <p:nvSpPr>
          <p:cNvPr id="598" name="Google Shape;598;p33"/>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0  ACTIVITY</a:t>
            </a:r>
            <a:endParaRPr b="1" sz="2400">
              <a:solidFill>
                <a:schemeClr val="lt1"/>
              </a:solidFill>
              <a:latin typeface="PT Sans Narrow"/>
              <a:ea typeface="PT Sans Narrow"/>
              <a:cs typeface="PT Sans Narrow"/>
              <a:sym typeface="PT Sans Narrow"/>
            </a:endParaRPr>
          </a:p>
        </p:txBody>
      </p:sp>
      <p:sp>
        <p:nvSpPr>
          <p:cNvPr id="599" name="Google Shape;599;p3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grpSp>
        <p:nvGrpSpPr>
          <p:cNvPr id="605" name="Google Shape;605;p34"/>
          <p:cNvGrpSpPr/>
          <p:nvPr/>
        </p:nvGrpSpPr>
        <p:grpSpPr>
          <a:xfrm>
            <a:off x="444500" y="1612109"/>
            <a:ext cx="2348507" cy="1605068"/>
            <a:chOff x="519774" y="1631696"/>
            <a:chExt cx="2348507" cy="1605068"/>
          </a:xfrm>
        </p:grpSpPr>
        <p:sp>
          <p:nvSpPr>
            <p:cNvPr id="606" name="Google Shape;606;p34"/>
            <p:cNvSpPr txBox="1"/>
            <p:nvPr/>
          </p:nvSpPr>
          <p:spPr>
            <a:xfrm>
              <a:off x="613831" y="1631696"/>
              <a:ext cx="2159001" cy="553998"/>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spcBef>
                  <a:spcPts val="0"/>
                </a:spcBef>
                <a:spcAft>
                  <a:spcPts val="0"/>
                </a:spcAft>
                <a:buNone/>
              </a:pPr>
              <a:r>
                <a:rPr b="1" lang="en-US" sz="1200">
                  <a:solidFill>
                    <a:schemeClr val="dk1"/>
                  </a:solidFill>
                  <a:latin typeface="PT Sans Narrow"/>
                  <a:ea typeface="PT Sans Narrow"/>
                  <a:cs typeface="PT Sans Narrow"/>
                  <a:sym typeface="PT Sans Narrow"/>
                </a:rPr>
                <a:t>CAN YOU MAKE THE SCRATCH CAT DO SOMETHING SURPRISING?</a:t>
              </a:r>
              <a:endParaRPr b="1" sz="1200">
                <a:solidFill>
                  <a:schemeClr val="dk1"/>
                </a:solidFill>
                <a:latin typeface="PT Sans Narrow"/>
                <a:ea typeface="PT Sans Narrow"/>
                <a:cs typeface="PT Sans Narrow"/>
                <a:sym typeface="PT Sans Narrow"/>
              </a:endParaRPr>
            </a:p>
          </p:txBody>
        </p:sp>
        <p:sp>
          <p:nvSpPr>
            <p:cNvPr id="607" name="Google Shape;607;p34"/>
            <p:cNvSpPr txBox="1"/>
            <p:nvPr/>
          </p:nvSpPr>
          <p:spPr>
            <a:xfrm>
              <a:off x="519774" y="2405767"/>
              <a:ext cx="234850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create a new project with Scratch and explore different Scratch blocks to make the cat do something surprising!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What will you create? </a:t>
              </a:r>
              <a:endParaRPr sz="1200">
                <a:solidFill>
                  <a:schemeClr val="dk1"/>
                </a:solidFill>
                <a:latin typeface="PT Sans Narrow"/>
                <a:ea typeface="PT Sans Narrow"/>
                <a:cs typeface="PT Sans Narrow"/>
                <a:sym typeface="PT Sans Narrow"/>
              </a:endParaRPr>
            </a:p>
          </p:txBody>
        </p:sp>
      </p:grpSp>
      <p:grpSp>
        <p:nvGrpSpPr>
          <p:cNvPr id="608" name="Google Shape;608;p34"/>
          <p:cNvGrpSpPr/>
          <p:nvPr/>
        </p:nvGrpSpPr>
        <p:grpSpPr>
          <a:xfrm>
            <a:off x="428357" y="3857808"/>
            <a:ext cx="2969349" cy="3819080"/>
            <a:chOff x="441661" y="3857808"/>
            <a:chExt cx="2969349" cy="3819080"/>
          </a:xfrm>
        </p:grpSpPr>
        <p:sp>
          <p:nvSpPr>
            <p:cNvPr id="609" name="Google Shape;609;p34"/>
            <p:cNvSpPr txBox="1"/>
            <p:nvPr/>
          </p:nvSpPr>
          <p:spPr>
            <a:xfrm>
              <a:off x="457804"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nvGrpSpPr>
            <p:cNvPr id="610" name="Google Shape;610;p34"/>
            <p:cNvGrpSpPr/>
            <p:nvPr/>
          </p:nvGrpSpPr>
          <p:grpSpPr>
            <a:xfrm>
              <a:off x="441661" y="4194252"/>
              <a:ext cx="2885167" cy="3482636"/>
              <a:chOff x="499401" y="4194252"/>
              <a:chExt cx="2885167" cy="3482636"/>
            </a:xfrm>
          </p:grpSpPr>
          <p:sp>
            <p:nvSpPr>
              <p:cNvPr id="611" name="Google Shape;611;p34"/>
              <p:cNvSpPr txBox="1"/>
              <p:nvPr/>
            </p:nvSpPr>
            <p:spPr>
              <a:xfrm>
                <a:off x="499401" y="4232868"/>
                <a:ext cx="2885167" cy="344402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Go to the Scratch website: </a:t>
                </a:r>
                <a:r>
                  <a:rPr lang="en-US" sz="1200" u="sng">
                    <a:solidFill>
                      <a:schemeClr val="hlink"/>
                    </a:solidFill>
                    <a:latin typeface="PT Sans Narrow"/>
                    <a:ea typeface="PT Sans Narrow"/>
                    <a:cs typeface="PT Sans Narrow"/>
                    <a:sym typeface="PT Sans Narrow"/>
                    <a:hlinkClick r:id="rId3"/>
                  </a:rPr>
                  <a:t>http://scratch.mit.edu </a:t>
                </a:r>
                <a:endParaRPr sz="1200">
                  <a:solidFill>
                    <a:schemeClr val="dk1"/>
                  </a:solidFill>
                  <a:latin typeface="PT Sans Narrow"/>
                  <a:ea typeface="PT Sans Narrow"/>
                  <a:cs typeface="PT Sans Narrow"/>
                  <a:sym typeface="PT Sans Narrow"/>
                </a:endParaRPr>
              </a:p>
              <a:p>
                <a:pPr indent="-95250" lvl="0" marL="171450" marR="0" rtl="0" algn="l">
                  <a:lnSpc>
                    <a:spcPct val="130000"/>
                  </a:lnSpc>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Sign into your account.</a:t>
                </a:r>
                <a:endParaRPr sz="1200">
                  <a:solidFill>
                    <a:schemeClr val="dk1"/>
                  </a:solidFill>
                  <a:latin typeface="PT Sans Narrow"/>
                  <a:ea typeface="PT Sans Narrow"/>
                  <a:cs typeface="PT Sans Narrow"/>
                  <a:sym typeface="PT Sans Narrow"/>
                </a:endParaRPr>
              </a:p>
              <a:p>
                <a:pPr indent="-95250" lvl="0" marL="171450" marR="0" rtl="0" algn="l">
                  <a:lnSpc>
                    <a:spcPct val="130000"/>
                  </a:lnSpc>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Click on the “Create” tab located at the top left of the browser to start a new project. </a:t>
                </a:r>
                <a:endParaRPr>
                  <a:latin typeface="PT Sans Narrow"/>
                  <a:ea typeface="PT Sans Narrow"/>
                  <a:cs typeface="PT Sans Narrow"/>
                  <a:sym typeface="PT Sans Narrow"/>
                </a:endParaRPr>
              </a:p>
              <a:p>
                <a:pPr indent="-95250" lvl="0" marL="171450" marR="0" rtl="0" algn="l">
                  <a:lnSpc>
                    <a:spcPct val="130000"/>
                  </a:lnSpc>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Time to explore! Try clicking on different parts of the Scratch interface to see what happens.</a:t>
                </a:r>
                <a:endParaRPr>
                  <a:latin typeface="PT Sans Narrow"/>
                  <a:ea typeface="PT Sans Narrow"/>
                  <a:cs typeface="PT Sans Narrow"/>
                  <a:sym typeface="PT Sans Narrow"/>
                </a:endParaRPr>
              </a:p>
              <a:p>
                <a:pPr indent="-95250" lvl="0" marL="171450" marR="0" rtl="0" algn="l">
                  <a:lnSpc>
                    <a:spcPct val="130000"/>
                  </a:lnSpc>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Play with different Scratch blocks! Drag and drop Scratch blocks into the scripting area. Experiment by clicking on each block to see what they do or try snapping blocks together.</a:t>
                </a:r>
                <a:endParaRPr>
                  <a:latin typeface="PT Sans Narrow"/>
                  <a:ea typeface="PT Sans Narrow"/>
                  <a:cs typeface="PT Sans Narrow"/>
                  <a:sym typeface="PT Sans Narrow"/>
                </a:endParaRPr>
              </a:p>
            </p:txBody>
          </p:sp>
          <p:cxnSp>
            <p:nvCxnSpPr>
              <p:cNvPr id="612" name="Google Shape;612;p34"/>
              <p:cNvCxnSpPr/>
              <p:nvPr/>
            </p:nvCxnSpPr>
            <p:spPr>
              <a:xfrm flipH="1" rot="10800000">
                <a:off x="606263" y="4194252"/>
                <a:ext cx="2717679" cy="2"/>
              </a:xfrm>
              <a:prstGeom prst="straightConnector1">
                <a:avLst/>
              </a:prstGeom>
              <a:noFill/>
              <a:ln cap="flat" cmpd="sng" w="9525">
                <a:solidFill>
                  <a:schemeClr val="dk1"/>
                </a:solidFill>
                <a:prstDash val="solid"/>
                <a:round/>
                <a:headEnd len="sm" w="sm" type="none"/>
                <a:tailEnd len="sm" w="sm" type="none"/>
              </a:ln>
            </p:spPr>
          </p:cxnSp>
        </p:grpSp>
      </p:grpSp>
      <p:sp>
        <p:nvSpPr>
          <p:cNvPr id="613" name="Google Shape;613;p34"/>
          <p:cNvSpPr txBox="1"/>
          <p:nvPr/>
        </p:nvSpPr>
        <p:spPr>
          <a:xfrm>
            <a:off x="226700" y="755850"/>
            <a:ext cx="3171000" cy="584700"/>
          </a:xfrm>
          <a:prstGeom prst="rect">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SCRATCH SURPRISE</a:t>
            </a:r>
            <a:endParaRPr b="1">
              <a:latin typeface="PT Sans Narrow"/>
              <a:ea typeface="PT Sans Narrow"/>
              <a:cs typeface="PT Sans Narrow"/>
              <a:sym typeface="PT Sans Narrow"/>
            </a:endParaRPr>
          </a:p>
        </p:txBody>
      </p:sp>
      <p:pic>
        <p:nvPicPr>
          <p:cNvPr id="614" name="Google Shape;614;p34"/>
          <p:cNvPicPr preferRelativeResize="0"/>
          <p:nvPr/>
        </p:nvPicPr>
        <p:blipFill rotWithShape="1">
          <a:blip r:embed="rId4">
            <a:alphaModFix/>
          </a:blip>
          <a:srcRect b="35922" l="64853" r="2126" t="23787"/>
          <a:stretch/>
        </p:blipFill>
        <p:spPr>
          <a:xfrm>
            <a:off x="3778838" y="755838"/>
            <a:ext cx="3400423" cy="2593276"/>
          </a:xfrm>
          <a:prstGeom prst="rect">
            <a:avLst/>
          </a:prstGeom>
          <a:noFill/>
          <a:ln>
            <a:noFill/>
          </a:ln>
        </p:spPr>
      </p:pic>
      <p:pic>
        <p:nvPicPr>
          <p:cNvPr id="615" name="Google Shape;615;p34"/>
          <p:cNvPicPr preferRelativeResize="0"/>
          <p:nvPr/>
        </p:nvPicPr>
        <p:blipFill rotWithShape="1">
          <a:blip r:embed="rId5">
            <a:alphaModFix/>
          </a:blip>
          <a:srcRect b="44827" l="3475" r="59935" t="19425"/>
          <a:stretch/>
        </p:blipFill>
        <p:spPr>
          <a:xfrm>
            <a:off x="3769600" y="7715250"/>
            <a:ext cx="3400427" cy="2076451"/>
          </a:xfrm>
          <a:prstGeom prst="rect">
            <a:avLst/>
          </a:prstGeom>
          <a:noFill/>
          <a:ln>
            <a:noFill/>
          </a:ln>
        </p:spPr>
      </p:pic>
      <p:pic>
        <p:nvPicPr>
          <p:cNvPr id="616" name="Google Shape;616;p34"/>
          <p:cNvPicPr preferRelativeResize="0"/>
          <p:nvPr/>
        </p:nvPicPr>
        <p:blipFill rotWithShape="1">
          <a:blip r:embed="rId6">
            <a:alphaModFix/>
          </a:blip>
          <a:srcRect b="11082" l="2912" r="22793" t="13525"/>
          <a:stretch/>
        </p:blipFill>
        <p:spPr>
          <a:xfrm>
            <a:off x="3769601" y="5175150"/>
            <a:ext cx="3507124" cy="2224489"/>
          </a:xfrm>
          <a:prstGeom prst="rect">
            <a:avLst/>
          </a:prstGeom>
          <a:noFill/>
          <a:ln>
            <a:noFill/>
          </a:ln>
        </p:spPr>
      </p:pic>
      <p:pic>
        <p:nvPicPr>
          <p:cNvPr id="617" name="Google Shape;617;p34"/>
          <p:cNvPicPr preferRelativeResize="0"/>
          <p:nvPr/>
        </p:nvPicPr>
        <p:blipFill>
          <a:blip r:embed="rId7">
            <a:alphaModFix/>
          </a:blip>
          <a:stretch>
            <a:fillRect/>
          </a:stretch>
        </p:blipFill>
        <p:spPr>
          <a:xfrm>
            <a:off x="3769600" y="4209788"/>
            <a:ext cx="2152650" cy="419100"/>
          </a:xfrm>
          <a:prstGeom prst="rect">
            <a:avLst/>
          </a:prstGeom>
          <a:noFill/>
          <a:ln>
            <a:noFill/>
          </a:ln>
        </p:spPr>
      </p:pic>
      <p:sp>
        <p:nvSpPr>
          <p:cNvPr id="618" name="Google Shape;618;p34"/>
          <p:cNvSpPr/>
          <p:nvPr/>
        </p:nvSpPr>
        <p:spPr>
          <a:xfrm>
            <a:off x="4619625" y="4252700"/>
            <a:ext cx="666900" cy="333300"/>
          </a:xfrm>
          <a:prstGeom prst="ellipse">
            <a:avLst/>
          </a:prstGeom>
          <a:noFill/>
          <a:ln cap="flat" cmpd="sng" w="19050">
            <a:solidFill>
              <a:srgbClr val="AA28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grpSp>
        <p:nvGrpSpPr>
          <p:cNvPr id="624" name="Google Shape;624;p35"/>
          <p:cNvGrpSpPr/>
          <p:nvPr/>
        </p:nvGrpSpPr>
        <p:grpSpPr>
          <a:xfrm>
            <a:off x="4007796" y="2832530"/>
            <a:ext cx="3307500" cy="1142273"/>
            <a:chOff x="3992282" y="2832530"/>
            <a:chExt cx="3307500" cy="1142273"/>
          </a:xfrm>
        </p:grpSpPr>
        <p:sp>
          <p:nvSpPr>
            <p:cNvPr id="625" name="Google Shape;625;p35"/>
            <p:cNvSpPr txBox="1"/>
            <p:nvPr/>
          </p:nvSpPr>
          <p:spPr>
            <a:xfrm>
              <a:off x="4089400" y="3328603"/>
              <a:ext cx="3117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Studio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Surprise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http://scratch.mit.edu/studios/460431</a:t>
              </a:r>
              <a:endParaRPr>
                <a:latin typeface="PT Sans Narrow"/>
                <a:ea typeface="PT Sans Narrow"/>
                <a:cs typeface="PT Sans Narrow"/>
                <a:sym typeface="PT Sans Narrow"/>
              </a:endParaRPr>
            </a:p>
          </p:txBody>
        </p:sp>
        <p:sp>
          <p:nvSpPr>
            <p:cNvPr id="626" name="Google Shape;626;p35"/>
            <p:cNvSpPr txBox="1"/>
            <p:nvPr/>
          </p:nvSpPr>
          <p:spPr>
            <a:xfrm>
              <a:off x="3992282" y="2832530"/>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627" name="Google Shape;627;p35"/>
            <p:cNvCxnSpPr/>
            <p:nvPr/>
          </p:nvCxnSpPr>
          <p:spPr>
            <a:xfrm flipH="1" rot="10800000">
              <a:off x="4089400" y="3162740"/>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628" name="Google Shape;628;p35"/>
          <p:cNvGrpSpPr/>
          <p:nvPr/>
        </p:nvGrpSpPr>
        <p:grpSpPr>
          <a:xfrm>
            <a:off x="457984" y="2832549"/>
            <a:ext cx="3324434" cy="4702121"/>
            <a:chOff x="422410" y="2832530"/>
            <a:chExt cx="3324434" cy="4004873"/>
          </a:xfrm>
        </p:grpSpPr>
        <p:sp>
          <p:nvSpPr>
            <p:cNvPr id="629" name="Google Shape;629;p35"/>
            <p:cNvSpPr txBox="1"/>
            <p:nvPr/>
          </p:nvSpPr>
          <p:spPr>
            <a:xfrm>
              <a:off x="515544" y="3328603"/>
              <a:ext cx="3231300" cy="3508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studios are one way to collect and organize Scratch projects online. In this activity, help students understand what studios are and how to add a project to a studio. Optionally, have the Scratch Studio handout</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available to guide students.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First, have students navigate to the Scratch website and sign in to their accounts. Next, help students find the Scratch Surprise studio or a class studio you’ve created. Then, let students share their Scratch Surprise</a:t>
              </a:r>
              <a:r>
                <a:rPr i="1"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explorations with others by adding their programs to the studio.</a:t>
              </a:r>
              <a:endParaRPr sz="6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investigate other projects in the studio. Invite them to add a comment on the project page of two projects in the collection that they find particularly interesting or inspiring. Engage the group in a discussion about how to give appropriate and purposeful feedback.</a:t>
              </a:r>
              <a:endParaRPr>
                <a:latin typeface="PT Sans Narrow"/>
                <a:ea typeface="PT Sans Narrow"/>
                <a:cs typeface="PT Sans Narrow"/>
                <a:sym typeface="PT Sans Narrow"/>
              </a:endParaRPr>
            </a:p>
            <a:p>
              <a:pPr indent="-133350" lvl="0" marL="171450" marR="0" rtl="0" algn="just">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their creative explorations by responding to the reflection prompts in their design journals or in a group discussion. </a:t>
              </a:r>
              <a:endParaRPr sz="1200">
                <a:solidFill>
                  <a:schemeClr val="dk1"/>
                </a:solidFill>
                <a:latin typeface="PT Sans Narrow"/>
                <a:ea typeface="PT Sans Narrow"/>
                <a:cs typeface="PT Sans Narrow"/>
                <a:sym typeface="PT Sans Narrow"/>
              </a:endParaRPr>
            </a:p>
          </p:txBody>
        </p:sp>
        <p:sp>
          <p:nvSpPr>
            <p:cNvPr id="630" name="Google Shape;630;p35"/>
            <p:cNvSpPr txBox="1"/>
            <p:nvPr/>
          </p:nvSpPr>
          <p:spPr>
            <a:xfrm>
              <a:off x="422410" y="2832530"/>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631" name="Google Shape;631;p35"/>
            <p:cNvCxnSpPr/>
            <p:nvPr/>
          </p:nvCxnSpPr>
          <p:spPr>
            <a:xfrm flipH="1" rot="10800000">
              <a:off x="515544" y="3163605"/>
              <a:ext cx="3231300" cy="8400"/>
            </a:xfrm>
            <a:prstGeom prst="straightConnector1">
              <a:avLst/>
            </a:prstGeom>
            <a:noFill/>
            <a:ln cap="flat" cmpd="sng" w="9525">
              <a:solidFill>
                <a:schemeClr val="dk1"/>
              </a:solidFill>
              <a:prstDash val="solid"/>
              <a:round/>
              <a:headEnd len="sm" w="sm" type="none"/>
              <a:tailEnd len="sm" w="sm" type="none"/>
            </a:ln>
          </p:spPr>
        </p:cxnSp>
      </p:grpSp>
      <p:grpSp>
        <p:nvGrpSpPr>
          <p:cNvPr id="632" name="Google Shape;632;p35"/>
          <p:cNvGrpSpPr/>
          <p:nvPr/>
        </p:nvGrpSpPr>
        <p:grpSpPr>
          <a:xfrm>
            <a:off x="4000925" y="5675134"/>
            <a:ext cx="3307500" cy="1372706"/>
            <a:chOff x="3992282" y="2832776"/>
            <a:chExt cx="3307500" cy="1372706"/>
          </a:xfrm>
        </p:grpSpPr>
        <p:sp>
          <p:nvSpPr>
            <p:cNvPr id="633" name="Google Shape;633;p35"/>
            <p:cNvSpPr txBox="1"/>
            <p:nvPr/>
          </p:nvSpPr>
          <p:spPr>
            <a:xfrm>
              <a:off x="4089407" y="3328582"/>
              <a:ext cx="3117300" cy="876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students successfully add their projects to the studio?</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students comment appropriately on others’ work?</a:t>
              </a:r>
              <a:endParaRPr sz="1200">
                <a:solidFill>
                  <a:schemeClr val="dk1"/>
                </a:solidFill>
                <a:latin typeface="PT Sans Narrow"/>
                <a:ea typeface="PT Sans Narrow"/>
                <a:cs typeface="PT Sans Narrow"/>
                <a:sym typeface="PT Sans Narrow"/>
              </a:endParaRPr>
            </a:p>
          </p:txBody>
        </p:sp>
        <p:sp>
          <p:nvSpPr>
            <p:cNvPr id="634" name="Google Shape;634;p35"/>
            <p:cNvSpPr txBox="1"/>
            <p:nvPr/>
          </p:nvSpPr>
          <p:spPr>
            <a:xfrm>
              <a:off x="3992282"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635" name="Google Shape;635;p35"/>
            <p:cNvCxnSpPr/>
            <p:nvPr/>
          </p:nvCxnSpPr>
          <p:spPr>
            <a:xfrm flipH="1" rot="10800000">
              <a:off x="4089400" y="3163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636" name="Google Shape;636;p35"/>
          <p:cNvGrpSpPr/>
          <p:nvPr/>
        </p:nvGrpSpPr>
        <p:grpSpPr>
          <a:xfrm>
            <a:off x="4000925" y="4085837"/>
            <a:ext cx="3307500" cy="1511627"/>
            <a:chOff x="3992282" y="2832776"/>
            <a:chExt cx="3307500" cy="1511627"/>
          </a:xfrm>
        </p:grpSpPr>
        <p:sp>
          <p:nvSpPr>
            <p:cNvPr id="637" name="Google Shape;637;p35"/>
            <p:cNvSpPr txBox="1"/>
            <p:nvPr/>
          </p:nvSpPr>
          <p:spPr>
            <a:xfrm>
              <a:off x="4089400" y="3328603"/>
              <a:ext cx="3117300" cy="1015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are Scratch studios for?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did you find interesting or inspiring about looking at other projects?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two comments did you share?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is “good” feedback?</a:t>
              </a:r>
              <a:endParaRPr sz="1200">
                <a:solidFill>
                  <a:schemeClr val="dk1"/>
                </a:solidFill>
                <a:latin typeface="PT Sans Narrow"/>
                <a:ea typeface="PT Sans Narrow"/>
                <a:cs typeface="PT Sans Narrow"/>
                <a:sym typeface="PT Sans Narrow"/>
              </a:endParaRPr>
            </a:p>
          </p:txBody>
        </p:sp>
        <p:sp>
          <p:nvSpPr>
            <p:cNvPr id="638" name="Google Shape;638;p35"/>
            <p:cNvSpPr txBox="1"/>
            <p:nvPr/>
          </p:nvSpPr>
          <p:spPr>
            <a:xfrm>
              <a:off x="3992282" y="2832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639" name="Google Shape;639;p35"/>
            <p:cNvCxnSpPr/>
            <p:nvPr/>
          </p:nvCxnSpPr>
          <p:spPr>
            <a:xfrm flipH="1" rot="10800000">
              <a:off x="4089400" y="3163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640" name="Google Shape;640;p35"/>
          <p:cNvGrpSpPr/>
          <p:nvPr/>
        </p:nvGrpSpPr>
        <p:grpSpPr>
          <a:xfrm>
            <a:off x="457995" y="7630731"/>
            <a:ext cx="6857301" cy="352518"/>
            <a:chOff x="457995" y="7630731"/>
            <a:chExt cx="6857301" cy="352518"/>
          </a:xfrm>
        </p:grpSpPr>
        <p:sp>
          <p:nvSpPr>
            <p:cNvPr id="641" name="Google Shape;641;p35"/>
            <p:cNvSpPr txBox="1"/>
            <p:nvPr/>
          </p:nvSpPr>
          <p:spPr>
            <a:xfrm>
              <a:off x="457995" y="7641903"/>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642" name="Google Shape;642;p35"/>
            <p:cNvCxnSpPr/>
            <p:nvPr/>
          </p:nvCxnSpPr>
          <p:spPr>
            <a:xfrm flipH="1" rot="10800000">
              <a:off x="551129" y="7969149"/>
              <a:ext cx="6670800" cy="14100"/>
            </a:xfrm>
            <a:prstGeom prst="straightConnector1">
              <a:avLst/>
            </a:prstGeom>
            <a:noFill/>
            <a:ln cap="flat" cmpd="sng" w="9525">
              <a:solidFill>
                <a:schemeClr val="dk1"/>
              </a:solidFill>
              <a:prstDash val="solid"/>
              <a:round/>
              <a:headEnd len="sm" w="sm" type="none"/>
              <a:tailEnd len="sm" w="sm" type="none"/>
            </a:ln>
          </p:spPr>
        </p:cxnSp>
        <p:sp>
          <p:nvSpPr>
            <p:cNvPr id="643" name="Google Shape;643;p35"/>
            <p:cNvSpPr txBox="1"/>
            <p:nvPr/>
          </p:nvSpPr>
          <p:spPr>
            <a:xfrm>
              <a:off x="4007796" y="7630731"/>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644" name="Google Shape;644;p35"/>
          <p:cNvCxnSpPr/>
          <p:nvPr/>
        </p:nvCxnSpPr>
        <p:spPr>
          <a:xfrm>
            <a:off x="3857013" y="8086975"/>
            <a:ext cx="0" cy="1805400"/>
          </a:xfrm>
          <a:prstGeom prst="straightConnector1">
            <a:avLst/>
          </a:prstGeom>
          <a:noFill/>
          <a:ln cap="flat" cmpd="sng" w="9525">
            <a:solidFill>
              <a:srgbClr val="7F7F7F"/>
            </a:solidFill>
            <a:prstDash val="dash"/>
            <a:round/>
            <a:headEnd len="sm" w="sm" type="none"/>
            <a:tailEnd len="sm" w="sm" type="none"/>
          </a:ln>
        </p:spPr>
      </p:cxnSp>
      <p:sp>
        <p:nvSpPr>
          <p:cNvPr id="645" name="Google Shape;645;p35"/>
          <p:cNvSpPr txBox="1"/>
          <p:nvPr/>
        </p:nvSpPr>
        <p:spPr>
          <a:xfrm>
            <a:off x="551129" y="8142739"/>
            <a:ext cx="3231300" cy="12003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your own studio(s) to collect student work. Start a class Scratch Surprise studio using your Scratch account and then give students the studio link to “turn in” projects. Create one dedicated studio to gather all class projects or distribute activities across separate studios to track student progress.</a:t>
            </a:r>
            <a:endParaRPr sz="1200">
              <a:solidFill>
                <a:schemeClr val="dk1"/>
              </a:solidFill>
              <a:latin typeface="PT Sans Narrow"/>
              <a:ea typeface="PT Sans Narrow"/>
              <a:cs typeface="PT Sans Narrow"/>
              <a:sym typeface="PT Sans Narrow"/>
            </a:endParaRPr>
          </a:p>
        </p:txBody>
      </p:sp>
      <p:sp>
        <p:nvSpPr>
          <p:cNvPr id="646" name="Google Shape;646;p35"/>
          <p:cNvSpPr txBox="1"/>
          <p:nvPr/>
        </p:nvSpPr>
        <p:spPr>
          <a:xfrm>
            <a:off x="4214625" y="795399"/>
            <a:ext cx="2999700" cy="1042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add a project to a studio</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post comments on other Scratch projects</a:t>
            </a:r>
            <a:endParaRPr>
              <a:latin typeface="PT Sans Narrow"/>
              <a:ea typeface="PT Sans Narrow"/>
              <a:cs typeface="PT Sans Narrow"/>
              <a:sym typeface="PT Sans Narrow"/>
            </a:endParaRPr>
          </a:p>
        </p:txBody>
      </p:sp>
      <p:sp>
        <p:nvSpPr>
          <p:cNvPr id="647" name="Google Shape;647;p35"/>
          <p:cNvSpPr txBox="1"/>
          <p:nvPr/>
        </p:nvSpPr>
        <p:spPr>
          <a:xfrm>
            <a:off x="1181200" y="647675"/>
            <a:ext cx="29355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SCRATCH STUDIO</a:t>
            </a:r>
            <a:endParaRPr b="1" sz="3200">
              <a:latin typeface="PT Sans Narrow"/>
              <a:ea typeface="PT Sans Narrow"/>
              <a:cs typeface="PT Sans Narrow"/>
              <a:sym typeface="PT Sans Narrow"/>
            </a:endParaRPr>
          </a:p>
        </p:txBody>
      </p:sp>
      <p:sp>
        <p:nvSpPr>
          <p:cNvPr id="648" name="Google Shape;648;p35"/>
          <p:cNvSpPr txBox="1"/>
          <p:nvPr/>
        </p:nvSpPr>
        <p:spPr>
          <a:xfrm>
            <a:off x="3024399" y="1404702"/>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5–15 MINUTES</a:t>
            </a:r>
            <a:endParaRPr>
              <a:latin typeface="PT Sans Narrow"/>
              <a:ea typeface="PT Sans Narrow"/>
              <a:cs typeface="PT Sans Narrow"/>
              <a:sym typeface="PT Sans Narrow"/>
            </a:endParaRPr>
          </a:p>
        </p:txBody>
      </p:sp>
      <p:pic>
        <p:nvPicPr>
          <p:cNvPr descr="5min.png" id="649" name="Google Shape;649;p35"/>
          <p:cNvPicPr preferRelativeResize="0"/>
          <p:nvPr/>
        </p:nvPicPr>
        <p:blipFill rotWithShape="1">
          <a:blip r:embed="rId4">
            <a:alphaModFix/>
          </a:blip>
          <a:srcRect b="0" l="0" r="0" t="0"/>
          <a:stretch/>
        </p:blipFill>
        <p:spPr>
          <a:xfrm>
            <a:off x="2762951" y="1462849"/>
            <a:ext cx="329112" cy="329112"/>
          </a:xfrm>
          <a:prstGeom prst="rect">
            <a:avLst/>
          </a:prstGeom>
          <a:noFill/>
          <a:ln>
            <a:noFill/>
          </a:ln>
        </p:spPr>
      </p:pic>
      <p:sp>
        <p:nvSpPr>
          <p:cNvPr id="650" name="Google Shape;650;p35"/>
          <p:cNvSpPr txBox="1"/>
          <p:nvPr>
            <p:ph idx="12" type="sldNum"/>
          </p:nvPr>
        </p:nvSpPr>
        <p:spPr>
          <a:xfrm>
            <a:off x="142398" y="9519711"/>
            <a:ext cx="18135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18</a:t>
            </a:r>
            <a:endParaRPr b="0" i="0" sz="1200">
              <a:solidFill>
                <a:srgbClr val="888888"/>
              </a:solidFill>
              <a:latin typeface="Carme"/>
              <a:ea typeface="Carme"/>
              <a:cs typeface="Carme"/>
              <a:sym typeface="Carme"/>
            </a:endParaRPr>
          </a:p>
        </p:txBody>
      </p:sp>
      <p:pic>
        <p:nvPicPr>
          <p:cNvPr descr="Unit0activity.png" id="651" name="Google Shape;651;p35"/>
          <p:cNvPicPr preferRelativeResize="0"/>
          <p:nvPr/>
        </p:nvPicPr>
        <p:blipFill rotWithShape="1">
          <a:blip r:embed="rId5">
            <a:alphaModFix/>
          </a:blip>
          <a:srcRect b="0" l="0" r="0" t="0"/>
          <a:stretch/>
        </p:blipFill>
        <p:spPr>
          <a:xfrm>
            <a:off x="551129" y="0"/>
            <a:ext cx="493616" cy="2791875"/>
          </a:xfrm>
          <a:prstGeom prst="rect">
            <a:avLst/>
          </a:prstGeom>
          <a:noFill/>
          <a:ln>
            <a:noFill/>
          </a:ln>
        </p:spPr>
      </p:pic>
      <p:sp>
        <p:nvSpPr>
          <p:cNvPr id="652" name="Google Shape;652;p35"/>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0  ACTIVITY</a:t>
            </a:r>
            <a:endParaRPr b="1" sz="2400">
              <a:solidFill>
                <a:schemeClr val="lt1"/>
              </a:solidFill>
              <a:latin typeface="PT Sans Narrow"/>
              <a:ea typeface="PT Sans Narrow"/>
              <a:cs typeface="PT Sans Narrow"/>
              <a:sym typeface="PT Sans Narrow"/>
            </a:endParaRPr>
          </a:p>
        </p:txBody>
      </p:sp>
      <p:sp>
        <p:nvSpPr>
          <p:cNvPr id="653" name="Google Shape;653;p35"/>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pic>
        <p:nvPicPr>
          <p:cNvPr id="659" name="Google Shape;659;p36"/>
          <p:cNvPicPr preferRelativeResize="0"/>
          <p:nvPr/>
        </p:nvPicPr>
        <p:blipFill rotWithShape="1">
          <a:blip r:embed="rId3">
            <a:alphaModFix/>
          </a:blip>
          <a:srcRect b="32777" l="33821" r="25982" t="15781"/>
          <a:stretch/>
        </p:blipFill>
        <p:spPr>
          <a:xfrm>
            <a:off x="4024663" y="464225"/>
            <a:ext cx="3124201" cy="2987300"/>
          </a:xfrm>
          <a:prstGeom prst="rect">
            <a:avLst/>
          </a:prstGeom>
          <a:noFill/>
          <a:ln>
            <a:noFill/>
          </a:ln>
        </p:spPr>
      </p:pic>
      <p:pic>
        <p:nvPicPr>
          <p:cNvPr descr="Screen Shot 2014-06-13 at 1.44.32 PM.png" id="660" name="Google Shape;660;p36"/>
          <p:cNvPicPr preferRelativeResize="0"/>
          <p:nvPr/>
        </p:nvPicPr>
        <p:blipFill rotWithShape="1">
          <a:blip r:embed="rId4">
            <a:alphaModFix/>
          </a:blip>
          <a:srcRect b="2079" l="0" r="0" t="0"/>
          <a:stretch/>
        </p:blipFill>
        <p:spPr>
          <a:xfrm>
            <a:off x="535220" y="7338459"/>
            <a:ext cx="2769777" cy="1387002"/>
          </a:xfrm>
          <a:prstGeom prst="rect">
            <a:avLst/>
          </a:prstGeom>
          <a:noFill/>
          <a:ln>
            <a:noFill/>
          </a:ln>
        </p:spPr>
      </p:pic>
      <p:pic>
        <p:nvPicPr>
          <p:cNvPr descr="Screen Shot 2014-06-13 at 2.05.44 PM.png" id="661" name="Google Shape;661;p36"/>
          <p:cNvPicPr preferRelativeResize="0"/>
          <p:nvPr/>
        </p:nvPicPr>
        <p:blipFill rotWithShape="1">
          <a:blip r:embed="rId5">
            <a:alphaModFix/>
          </a:blip>
          <a:srcRect b="34362" l="0" r="0" t="0"/>
          <a:stretch/>
        </p:blipFill>
        <p:spPr>
          <a:xfrm>
            <a:off x="3648124" y="4196361"/>
            <a:ext cx="3663327" cy="2532748"/>
          </a:xfrm>
          <a:prstGeom prst="rect">
            <a:avLst/>
          </a:prstGeom>
          <a:noFill/>
          <a:ln>
            <a:noFill/>
          </a:ln>
        </p:spPr>
      </p:pic>
      <p:grpSp>
        <p:nvGrpSpPr>
          <p:cNvPr id="662" name="Google Shape;662;p36"/>
          <p:cNvGrpSpPr/>
          <p:nvPr/>
        </p:nvGrpSpPr>
        <p:grpSpPr>
          <a:xfrm>
            <a:off x="426076" y="3857808"/>
            <a:ext cx="2971821" cy="3334709"/>
            <a:chOff x="426076" y="3857808"/>
            <a:chExt cx="2971821" cy="3334709"/>
          </a:xfrm>
        </p:grpSpPr>
        <p:sp>
          <p:nvSpPr>
            <p:cNvPr id="663" name="Google Shape;663;p36"/>
            <p:cNvSpPr txBox="1"/>
            <p:nvPr/>
          </p:nvSpPr>
          <p:spPr>
            <a:xfrm>
              <a:off x="444691"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664" name="Google Shape;664;p36"/>
            <p:cNvCxnSpPr/>
            <p:nvPr/>
          </p:nvCxnSpPr>
          <p:spPr>
            <a:xfrm flipH="1" rot="10800000">
              <a:off x="535219" y="4194252"/>
              <a:ext cx="2717679" cy="2"/>
            </a:xfrm>
            <a:prstGeom prst="straightConnector1">
              <a:avLst/>
            </a:prstGeom>
            <a:noFill/>
            <a:ln cap="flat" cmpd="sng" w="9525">
              <a:solidFill>
                <a:schemeClr val="dk1"/>
              </a:solidFill>
              <a:prstDash val="solid"/>
              <a:round/>
              <a:headEnd len="sm" w="sm" type="none"/>
              <a:tailEnd len="sm" w="sm" type="none"/>
            </a:ln>
          </p:spPr>
        </p:cxnSp>
        <p:sp>
          <p:nvSpPr>
            <p:cNvPr id="665" name="Google Shape;665;p36"/>
            <p:cNvSpPr txBox="1"/>
            <p:nvPr/>
          </p:nvSpPr>
          <p:spPr>
            <a:xfrm>
              <a:off x="426076" y="4228628"/>
              <a:ext cx="2885167" cy="2963889"/>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Go to the Scratch Surprise studio using this link:</a:t>
              </a:r>
              <a:endParaRPr>
                <a:latin typeface="PT Sans Narrow"/>
                <a:ea typeface="PT Sans Narrow"/>
                <a:cs typeface="PT Sans Narrow"/>
                <a:sym typeface="PT Sans Narrow"/>
              </a:endParaRPr>
            </a:p>
            <a:p>
              <a:pPr indent="0" lvl="0" marL="0" marR="0" rtl="0" algn="l">
                <a:lnSpc>
                  <a:spcPct val="130000"/>
                </a:lnSpc>
                <a:spcBef>
                  <a:spcPts val="0"/>
                </a:spcBef>
                <a:spcAft>
                  <a:spcPts val="0"/>
                </a:spcAft>
                <a:buNone/>
              </a:pPr>
              <a:r>
                <a:rPr lang="en-US" sz="1200">
                  <a:solidFill>
                    <a:schemeClr val="dk1"/>
                  </a:solidFill>
                  <a:latin typeface="PT Sans Narrow"/>
                  <a:ea typeface="PT Sans Narrow"/>
                  <a:cs typeface="PT Sans Narrow"/>
                  <a:sym typeface="PT Sans Narrow"/>
                </a:rPr>
                <a:t>      </a:t>
              </a:r>
              <a:r>
                <a:rPr lang="en-US" sz="1200" u="sng">
                  <a:solidFill>
                    <a:schemeClr val="hlink"/>
                  </a:solidFill>
                  <a:latin typeface="PT Sans Narrow"/>
                  <a:ea typeface="PT Sans Narrow"/>
                  <a:cs typeface="PT Sans Narrow"/>
                  <a:sym typeface="PT Sans Narrow"/>
                  <a:hlinkClick r:id="rId6"/>
                </a:rPr>
                <a:t>http://scratch.mit.edu/studios/460431</a:t>
              </a:r>
              <a:endParaRPr>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Sign into your account.</a:t>
              </a:r>
              <a:endParaRPr>
                <a:latin typeface="PT Sans Narrow"/>
                <a:ea typeface="PT Sans Narrow"/>
                <a:cs typeface="PT Sans Narrow"/>
                <a:sym typeface="PT Sans Narrow"/>
              </a:endParaRPr>
            </a:p>
            <a:p>
              <a:pPr indent="-95250" lvl="0" marL="171450" marR="0" rtl="0" algn="l">
                <a:lnSpc>
                  <a:spcPct val="130000"/>
                </a:lnSpc>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Click on “Add Projects” at the bottom of the page to show your your projects, favorite projects, and recently viewed projects.</a:t>
              </a:r>
              <a:endParaRPr>
                <a:latin typeface="PT Sans Narrow"/>
                <a:ea typeface="PT Sans Narrow"/>
                <a:cs typeface="PT Sans Narrow"/>
                <a:sym typeface="PT Sans Narrow"/>
              </a:endParaRPr>
            </a:p>
            <a:p>
              <a:pPr indent="0" lvl="0" marL="0" marR="0" rtl="0" algn="l">
                <a:lnSpc>
                  <a:spcPct val="130000"/>
                </a:lnSpc>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Use the arrows to find your Scratch Surprise project and then click “Add + ” to add your project to the studio.</a:t>
              </a:r>
              <a:endParaRPr>
                <a:latin typeface="PT Sans Narrow"/>
                <a:ea typeface="PT Sans Narrow"/>
                <a:cs typeface="PT Sans Narrow"/>
                <a:sym typeface="PT Sans Narrow"/>
              </a:endParaRPr>
            </a:p>
          </p:txBody>
        </p:sp>
      </p:grpSp>
      <p:grpSp>
        <p:nvGrpSpPr>
          <p:cNvPr id="666" name="Google Shape;666;p36"/>
          <p:cNvGrpSpPr/>
          <p:nvPr/>
        </p:nvGrpSpPr>
        <p:grpSpPr>
          <a:xfrm>
            <a:off x="434690" y="1520725"/>
            <a:ext cx="2518166" cy="1521290"/>
            <a:chOff x="427473" y="1520732"/>
            <a:chExt cx="2357171" cy="1521290"/>
          </a:xfrm>
        </p:grpSpPr>
        <p:sp>
          <p:nvSpPr>
            <p:cNvPr id="667" name="Google Shape;667;p36"/>
            <p:cNvSpPr txBox="1"/>
            <p:nvPr/>
          </p:nvSpPr>
          <p:spPr>
            <a:xfrm>
              <a:off x="538360" y="1520732"/>
              <a:ext cx="20946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LEARN HOW TO ADD YOUR PROJECT TO AN ONLINE SCRATCH STUDIO!</a:t>
              </a:r>
              <a:endParaRPr b="1" sz="1200">
                <a:solidFill>
                  <a:schemeClr val="dk1"/>
                </a:solidFill>
                <a:latin typeface="PT Sans Narrow"/>
                <a:ea typeface="PT Sans Narrow"/>
                <a:cs typeface="PT Sans Narrow"/>
                <a:sym typeface="PT Sans Narrow"/>
              </a:endParaRPr>
            </a:p>
          </p:txBody>
        </p:sp>
        <p:sp>
          <p:nvSpPr>
            <p:cNvPr id="668" name="Google Shape;668;p36"/>
            <p:cNvSpPr txBox="1"/>
            <p:nvPr/>
          </p:nvSpPr>
          <p:spPr>
            <a:xfrm>
              <a:off x="427473" y="2211025"/>
              <a:ext cx="2357171"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PT Sans Narrow"/>
                  <a:ea typeface="PT Sans Narrow"/>
                  <a:cs typeface="PT Sans Narrow"/>
                  <a:sym typeface="PT Sans Narrow"/>
                </a:rPr>
                <a:t>Studios are collections of Scratch projects. Follow along with the steps below to add your Scratch Surprise program to the Scratch Surprise studio on the Scratch website.</a:t>
              </a:r>
              <a:endParaRPr sz="1200">
                <a:solidFill>
                  <a:srgbClr val="000000"/>
                </a:solidFill>
                <a:latin typeface="PT Sans Narrow"/>
                <a:ea typeface="PT Sans Narrow"/>
                <a:cs typeface="PT Sans Narrow"/>
                <a:sym typeface="PT Sans Narrow"/>
              </a:endParaRPr>
            </a:p>
          </p:txBody>
        </p:sp>
      </p:grpSp>
      <p:pic>
        <p:nvPicPr>
          <p:cNvPr descr="Screen Shot 2014-06-13 at 1.29.50 PM.png" id="669" name="Google Shape;669;p36"/>
          <p:cNvPicPr preferRelativeResize="0"/>
          <p:nvPr/>
        </p:nvPicPr>
        <p:blipFill rotWithShape="1">
          <a:blip r:embed="rId7">
            <a:alphaModFix/>
          </a:blip>
          <a:srcRect b="56816" l="0" r="0" t="0"/>
          <a:stretch/>
        </p:blipFill>
        <p:spPr>
          <a:xfrm>
            <a:off x="3853268" y="7245324"/>
            <a:ext cx="3466991" cy="1564790"/>
          </a:xfrm>
          <a:prstGeom prst="rect">
            <a:avLst/>
          </a:prstGeom>
          <a:noFill/>
          <a:ln>
            <a:noFill/>
          </a:ln>
        </p:spPr>
      </p:pic>
      <p:sp>
        <p:nvSpPr>
          <p:cNvPr id="670" name="Google Shape;670;p36"/>
          <p:cNvSpPr txBox="1"/>
          <p:nvPr/>
        </p:nvSpPr>
        <p:spPr>
          <a:xfrm>
            <a:off x="426075" y="747950"/>
            <a:ext cx="29718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400">
                <a:solidFill>
                  <a:schemeClr val="dk1"/>
                </a:solidFill>
                <a:latin typeface="PT Sans Narrow"/>
                <a:ea typeface="PT Sans Narrow"/>
                <a:cs typeface="PT Sans Narrow"/>
                <a:sym typeface="PT Sans Narrow"/>
              </a:rPr>
              <a:t>SCRATCH STUDIO</a:t>
            </a:r>
            <a:endParaRPr b="1">
              <a:latin typeface="PT Sans Narrow"/>
              <a:ea typeface="PT Sans Narrow"/>
              <a:cs typeface="PT Sans Narrow"/>
              <a:sym typeface="PT Sans Narr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37"/>
          <p:cNvSpPr txBox="1"/>
          <p:nvPr/>
        </p:nvSpPr>
        <p:spPr>
          <a:xfrm>
            <a:off x="4220150" y="795399"/>
            <a:ext cx="3000000" cy="1042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divide into small critique groups in order to give and get feedback on design ideas and works-in-progress</a:t>
            </a:r>
            <a:endParaRPr>
              <a:latin typeface="PT Sans Narrow"/>
              <a:ea typeface="PT Sans Narrow"/>
              <a:cs typeface="PT Sans Narrow"/>
              <a:sym typeface="PT Sans Narrow"/>
            </a:endParaRPr>
          </a:p>
        </p:txBody>
      </p:sp>
      <p:grpSp>
        <p:nvGrpSpPr>
          <p:cNvPr id="677" name="Google Shape;677;p37"/>
          <p:cNvGrpSpPr/>
          <p:nvPr/>
        </p:nvGrpSpPr>
        <p:grpSpPr>
          <a:xfrm>
            <a:off x="4007796" y="2830659"/>
            <a:ext cx="3307404" cy="774943"/>
            <a:chOff x="3992282" y="2830659"/>
            <a:chExt cx="3307404" cy="774943"/>
          </a:xfrm>
        </p:grpSpPr>
        <p:sp>
          <p:nvSpPr>
            <p:cNvPr id="678" name="Google Shape;678;p37"/>
            <p:cNvSpPr txBox="1"/>
            <p:nvPr/>
          </p:nvSpPr>
          <p:spPr>
            <a:xfrm>
              <a:off x="4089400" y="3328603"/>
              <a:ext cx="3117152" cy="27699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Critique Group handout</a:t>
              </a:r>
              <a:endParaRPr>
                <a:latin typeface="PT Sans Narrow"/>
                <a:ea typeface="PT Sans Narrow"/>
                <a:cs typeface="PT Sans Narrow"/>
                <a:sym typeface="PT Sans Narrow"/>
              </a:endParaRPr>
            </a:p>
          </p:txBody>
        </p:sp>
        <p:sp>
          <p:nvSpPr>
            <p:cNvPr id="679" name="Google Shape;679;p37"/>
            <p:cNvSpPr txBox="1"/>
            <p:nvPr/>
          </p:nvSpPr>
          <p:spPr>
            <a:xfrm>
              <a:off x="3992282"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680" name="Google Shape;680;p37"/>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681" name="Google Shape;681;p37"/>
          <p:cNvGrpSpPr/>
          <p:nvPr/>
        </p:nvGrpSpPr>
        <p:grpSpPr>
          <a:xfrm>
            <a:off x="457995" y="2830659"/>
            <a:ext cx="3324338" cy="3637264"/>
            <a:chOff x="422410" y="2830659"/>
            <a:chExt cx="3324338" cy="3637264"/>
          </a:xfrm>
        </p:grpSpPr>
        <p:sp>
          <p:nvSpPr>
            <p:cNvPr id="682" name="Google Shape;682;p37"/>
            <p:cNvSpPr txBox="1"/>
            <p:nvPr/>
          </p:nvSpPr>
          <p:spPr>
            <a:xfrm>
              <a:off x="515544" y="3328603"/>
              <a:ext cx="3231204" cy="313932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Introduce students to the idea of a critique group, a small group of designers who share ideas and projects-in-progress with one another in order to get feedback and suggestions for further development.</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have the Critique Group handout available to guide students in giving feedback.</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Divide students in smaller groups of 3-4 people.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In these critique groups, ask students to take turns sharing their ideas, drafts, or prototypes, for example, Scratch Surprise projects.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Let students gather feedback by having their critique group members respond to the Red, Yellow, Green reflection prompts or using the Critique Group handout. Encourage students to record other notes, feedback, and suggestions in their design journals.</a:t>
              </a:r>
              <a:endParaRPr sz="600">
                <a:solidFill>
                  <a:schemeClr val="dk1"/>
                </a:solidFill>
                <a:latin typeface="PT Sans Narrow"/>
                <a:ea typeface="PT Sans Narrow"/>
                <a:cs typeface="PT Sans Narrow"/>
                <a:sym typeface="PT Sans Narrow"/>
              </a:endParaRPr>
            </a:p>
          </p:txBody>
        </p:sp>
        <p:sp>
          <p:nvSpPr>
            <p:cNvPr id="683" name="Google Shape;683;p37"/>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684" name="Google Shape;684;p37"/>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685" name="Google Shape;685;p37"/>
          <p:cNvGrpSpPr/>
          <p:nvPr/>
        </p:nvGrpSpPr>
        <p:grpSpPr>
          <a:xfrm>
            <a:off x="4007796" y="3727881"/>
            <a:ext cx="3307404" cy="1696156"/>
            <a:chOff x="3992282" y="2832776"/>
            <a:chExt cx="3307404" cy="1696156"/>
          </a:xfrm>
        </p:grpSpPr>
        <p:sp>
          <p:nvSpPr>
            <p:cNvPr id="686" name="Google Shape;686;p37"/>
            <p:cNvSpPr txBox="1"/>
            <p:nvPr/>
          </p:nvSpPr>
          <p:spPr>
            <a:xfrm>
              <a:off x="4089400" y="3328603"/>
              <a:ext cx="3117152" cy="120032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RED: What is something that doesn’t work or could be improved?</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YELLOW: What is something that is confusing or could be done differently?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GREEN: What is something that works well or you really like about the project?</a:t>
              </a:r>
              <a:endParaRPr sz="1200">
                <a:solidFill>
                  <a:schemeClr val="dk1"/>
                </a:solidFill>
                <a:latin typeface="PT Sans Narrow"/>
                <a:ea typeface="PT Sans Narrow"/>
                <a:cs typeface="PT Sans Narrow"/>
                <a:sym typeface="PT Sans Narrow"/>
              </a:endParaRPr>
            </a:p>
          </p:txBody>
        </p:sp>
        <p:sp>
          <p:nvSpPr>
            <p:cNvPr id="687" name="Google Shape;687;p37"/>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688" name="Google Shape;688;p37"/>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689" name="Google Shape;689;p37"/>
          <p:cNvGrpSpPr/>
          <p:nvPr/>
        </p:nvGrpSpPr>
        <p:grpSpPr>
          <a:xfrm>
            <a:off x="4023802" y="5536602"/>
            <a:ext cx="3307404" cy="957492"/>
            <a:chOff x="3992282" y="2832776"/>
            <a:chExt cx="3307404" cy="957492"/>
          </a:xfrm>
        </p:grpSpPr>
        <p:sp>
          <p:nvSpPr>
            <p:cNvPr id="690" name="Google Shape;690;p37"/>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all students have a chance to share their work and get feedback?</a:t>
              </a:r>
              <a:endParaRPr sz="1200">
                <a:solidFill>
                  <a:schemeClr val="dk1"/>
                </a:solidFill>
                <a:latin typeface="PT Sans Narrow"/>
                <a:ea typeface="PT Sans Narrow"/>
                <a:cs typeface="PT Sans Narrow"/>
                <a:sym typeface="PT Sans Narrow"/>
              </a:endParaRPr>
            </a:p>
          </p:txBody>
        </p:sp>
        <p:sp>
          <p:nvSpPr>
            <p:cNvPr id="691" name="Google Shape;691;p37"/>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692" name="Google Shape;692;p37"/>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693" name="Google Shape;693;p37"/>
          <p:cNvSpPr txBox="1"/>
          <p:nvPr/>
        </p:nvSpPr>
        <p:spPr>
          <a:xfrm>
            <a:off x="1175500" y="647675"/>
            <a:ext cx="29139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CRITIQUE GROUP</a:t>
            </a:r>
            <a:endParaRPr b="1" sz="3200">
              <a:latin typeface="PT Sans Narrow"/>
              <a:ea typeface="PT Sans Narrow"/>
              <a:cs typeface="PT Sans Narrow"/>
              <a:sym typeface="PT Sans Narrow"/>
            </a:endParaRPr>
          </a:p>
        </p:txBody>
      </p:sp>
      <p:grpSp>
        <p:nvGrpSpPr>
          <p:cNvPr id="694" name="Google Shape;694;p37"/>
          <p:cNvGrpSpPr/>
          <p:nvPr/>
        </p:nvGrpSpPr>
        <p:grpSpPr>
          <a:xfrm>
            <a:off x="457995" y="7630731"/>
            <a:ext cx="6857205" cy="352518"/>
            <a:chOff x="457995" y="7630731"/>
            <a:chExt cx="6857205" cy="352518"/>
          </a:xfrm>
        </p:grpSpPr>
        <p:sp>
          <p:nvSpPr>
            <p:cNvPr id="695" name="Google Shape;695;p37"/>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696" name="Google Shape;696;p37"/>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697" name="Google Shape;697;p37"/>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698" name="Google Shape;698;p37"/>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699" name="Google Shape;699;p37"/>
          <p:cNvSpPr txBox="1"/>
          <p:nvPr/>
        </p:nvSpPr>
        <p:spPr>
          <a:xfrm>
            <a:off x="551129" y="8142739"/>
            <a:ext cx="3231204" cy="830997"/>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It can be valuable to have a dedicated group of peers to give you encouragement and feedback on your design iterations. Provide opportunities for students to continue meeting with their critique groups during Units 1-6.</a:t>
            </a:r>
            <a:endParaRPr sz="1200">
              <a:solidFill>
                <a:schemeClr val="dk1"/>
              </a:solidFill>
              <a:latin typeface="PT Sans Narrow"/>
              <a:ea typeface="PT Sans Narrow"/>
              <a:cs typeface="PT Sans Narrow"/>
              <a:sym typeface="PT Sans Narrow"/>
            </a:endParaRPr>
          </a:p>
        </p:txBody>
      </p:sp>
      <p:sp>
        <p:nvSpPr>
          <p:cNvPr id="700" name="Google Shape;700;p37"/>
          <p:cNvSpPr txBox="1"/>
          <p:nvPr/>
        </p:nvSpPr>
        <p:spPr>
          <a:xfrm>
            <a:off x="3012548" y="140475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701" name="Google Shape;701;p37"/>
          <p:cNvPicPr preferRelativeResize="0"/>
          <p:nvPr/>
        </p:nvPicPr>
        <p:blipFill rotWithShape="1">
          <a:blip r:embed="rId3">
            <a:alphaModFix/>
          </a:blip>
          <a:srcRect b="0" l="0" r="0" t="0"/>
          <a:stretch/>
        </p:blipFill>
        <p:spPr>
          <a:xfrm>
            <a:off x="2756033" y="1464926"/>
            <a:ext cx="323952" cy="323952"/>
          </a:xfrm>
          <a:prstGeom prst="rect">
            <a:avLst/>
          </a:prstGeom>
          <a:noFill/>
          <a:ln>
            <a:noFill/>
          </a:ln>
        </p:spPr>
      </p:pic>
      <p:sp>
        <p:nvSpPr>
          <p:cNvPr id="702" name="Google Shape;702;p3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20</a:t>
            </a:r>
            <a:endParaRPr b="0" i="0" sz="1200">
              <a:solidFill>
                <a:srgbClr val="888888"/>
              </a:solidFill>
              <a:latin typeface="Carme"/>
              <a:ea typeface="Carme"/>
              <a:cs typeface="Carme"/>
              <a:sym typeface="Carme"/>
            </a:endParaRPr>
          </a:p>
        </p:txBody>
      </p:sp>
      <p:pic>
        <p:nvPicPr>
          <p:cNvPr descr="Unit0activity.png" id="703" name="Google Shape;703;p37"/>
          <p:cNvPicPr preferRelativeResize="0"/>
          <p:nvPr/>
        </p:nvPicPr>
        <p:blipFill rotWithShape="1">
          <a:blip r:embed="rId4">
            <a:alphaModFix/>
          </a:blip>
          <a:srcRect b="0" l="0" r="0" t="0"/>
          <a:stretch/>
        </p:blipFill>
        <p:spPr>
          <a:xfrm>
            <a:off x="551129" y="0"/>
            <a:ext cx="493616" cy="2791875"/>
          </a:xfrm>
          <a:prstGeom prst="rect">
            <a:avLst/>
          </a:prstGeom>
          <a:noFill/>
          <a:ln>
            <a:noFill/>
          </a:ln>
        </p:spPr>
      </p:pic>
      <p:sp>
        <p:nvSpPr>
          <p:cNvPr id="704" name="Google Shape;704;p37"/>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0  ACTIVITY</a:t>
            </a:r>
            <a:endParaRPr b="1" sz="2400">
              <a:solidFill>
                <a:schemeClr val="lt1"/>
              </a:solidFill>
              <a:latin typeface="PT Sans Narrow"/>
              <a:ea typeface="PT Sans Narrow"/>
              <a:cs typeface="PT Sans Narrow"/>
              <a:sym typeface="PT Sans Narrow"/>
            </a:endParaRPr>
          </a:p>
        </p:txBody>
      </p:sp>
      <p:sp>
        <p:nvSpPr>
          <p:cNvPr id="705" name="Google Shape;705;p37"/>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38"/>
          <p:cNvSpPr txBox="1"/>
          <p:nvPr/>
        </p:nvSpPr>
        <p:spPr>
          <a:xfrm flipH="1">
            <a:off x="448698" y="2152277"/>
            <a:ext cx="27762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arme"/>
                <a:ea typeface="Carme"/>
                <a:cs typeface="Carme"/>
                <a:sym typeface="Carme"/>
              </a:rPr>
              <a:t>PROJECT FEEDBACK</a:t>
            </a:r>
            <a:endParaRPr sz="2400">
              <a:solidFill>
                <a:schemeClr val="lt1"/>
              </a:solidFill>
              <a:latin typeface="Carme"/>
              <a:ea typeface="Carme"/>
              <a:cs typeface="Carme"/>
              <a:sym typeface="Carme"/>
            </a:endParaRPr>
          </a:p>
        </p:txBody>
      </p:sp>
      <p:sp>
        <p:nvSpPr>
          <p:cNvPr id="712" name="Google Shape;712;p38"/>
          <p:cNvSpPr txBox="1"/>
          <p:nvPr/>
        </p:nvSpPr>
        <p:spPr>
          <a:xfrm>
            <a:off x="447989" y="8330329"/>
            <a:ext cx="6942600" cy="923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PARTS OF THE PROJECT THAT MIGHT BE HELPFUL TO THINK ABOUT: </a:t>
            </a:r>
            <a:endParaRPr b="1">
              <a:latin typeface="PT Sans Narrow"/>
              <a:ea typeface="PT Sans Narrow"/>
              <a:cs typeface="PT Sans Narrow"/>
              <a:sym typeface="PT Sans Narrow"/>
            </a:endParaRPr>
          </a:p>
          <a:p>
            <a:pPr indent="0" lvl="0" marL="0" marR="0" rtl="0" algn="l">
              <a:spcBef>
                <a:spcPts val="0"/>
              </a:spcBef>
              <a:spcAft>
                <a:spcPts val="0"/>
              </a:spcAft>
              <a:buNone/>
            </a:pPr>
            <a:r>
              <a:t/>
            </a:r>
            <a:endParaRPr sz="3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Clarity: Did you understand what the project is supposed to do?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Features: What features does the project have? Does the project work as expected?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Appeal: How engaging is the project? Is it interactive, original, sophisticated, funny, or interesting? How did you feel as you interacted with it?</a:t>
            </a:r>
            <a:endParaRPr sz="1100">
              <a:solidFill>
                <a:schemeClr val="dk1"/>
              </a:solidFill>
              <a:latin typeface="PT Sans Narrow"/>
              <a:ea typeface="PT Sans Narrow"/>
              <a:cs typeface="PT Sans Narrow"/>
              <a:sym typeface="PT Sans Narrow"/>
            </a:endParaRPr>
          </a:p>
        </p:txBody>
      </p:sp>
      <p:sp>
        <p:nvSpPr>
          <p:cNvPr id="713" name="Google Shape;713;p38"/>
          <p:cNvSpPr txBox="1"/>
          <p:nvPr/>
        </p:nvSpPr>
        <p:spPr>
          <a:xfrm>
            <a:off x="551120" y="1971562"/>
            <a:ext cx="6508500" cy="7938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n-US" sz="1100">
                <a:solidFill>
                  <a:schemeClr val="dk1"/>
                </a:solidFill>
                <a:latin typeface="PT Sans Narrow"/>
                <a:ea typeface="PT Sans Narrow"/>
                <a:cs typeface="PT Sans Narrow"/>
                <a:sym typeface="PT Sans Narrow"/>
              </a:rPr>
              <a:t>FEEDBACK FOR:  ______________________________________________________________________</a:t>
            </a:r>
            <a:endParaRPr b="1" sz="1100">
              <a:solidFill>
                <a:schemeClr val="dk1"/>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t/>
            </a:r>
            <a:endParaRPr b="1" sz="500">
              <a:solidFill>
                <a:schemeClr val="dk1"/>
              </a:solidFill>
              <a:latin typeface="PT Sans Narrow"/>
              <a:ea typeface="PT Sans Narrow"/>
              <a:cs typeface="PT Sans Narrow"/>
              <a:sym typeface="PT Sans Narrow"/>
            </a:endParaRPr>
          </a:p>
          <a:p>
            <a:pPr indent="0" lvl="0" marL="0" marR="0" rtl="0" algn="l">
              <a:lnSpc>
                <a:spcPct val="150000"/>
              </a:lnSpc>
              <a:spcBef>
                <a:spcPts val="0"/>
              </a:spcBef>
              <a:spcAft>
                <a:spcPts val="0"/>
              </a:spcAft>
              <a:buNone/>
            </a:pPr>
            <a:r>
              <a:rPr b="1" lang="en-US" sz="1100">
                <a:solidFill>
                  <a:schemeClr val="dk1"/>
                </a:solidFill>
                <a:latin typeface="PT Sans Narrow"/>
                <a:ea typeface="PT Sans Narrow"/>
                <a:cs typeface="PT Sans Narrow"/>
                <a:sym typeface="PT Sans Narrow"/>
              </a:rPr>
              <a:t>PROJECT TITLE:   ______________________________________________________________________</a:t>
            </a:r>
            <a:endParaRPr b="1" sz="1100">
              <a:solidFill>
                <a:schemeClr val="dk1"/>
              </a:solidFill>
              <a:latin typeface="PT Sans Narrow"/>
              <a:ea typeface="PT Sans Narrow"/>
              <a:cs typeface="PT Sans Narrow"/>
              <a:sym typeface="PT Sans Narrow"/>
            </a:endParaRPr>
          </a:p>
        </p:txBody>
      </p:sp>
      <p:grpSp>
        <p:nvGrpSpPr>
          <p:cNvPr id="714" name="Google Shape;714;p38"/>
          <p:cNvGrpSpPr/>
          <p:nvPr/>
        </p:nvGrpSpPr>
        <p:grpSpPr>
          <a:xfrm>
            <a:off x="539756" y="3206939"/>
            <a:ext cx="6694222" cy="4666506"/>
            <a:chOff x="539756" y="2570487"/>
            <a:chExt cx="6694222" cy="4666506"/>
          </a:xfrm>
        </p:grpSpPr>
        <p:grpSp>
          <p:nvGrpSpPr>
            <p:cNvPr id="715" name="Google Shape;715;p38"/>
            <p:cNvGrpSpPr/>
            <p:nvPr/>
          </p:nvGrpSpPr>
          <p:grpSpPr>
            <a:xfrm>
              <a:off x="539756" y="2570487"/>
              <a:ext cx="6694222" cy="4666506"/>
              <a:chOff x="539756" y="2756196"/>
              <a:chExt cx="6694222" cy="4524000"/>
            </a:xfrm>
          </p:grpSpPr>
          <p:sp>
            <p:nvSpPr>
              <p:cNvPr id="716" name="Google Shape;716;p38"/>
              <p:cNvSpPr/>
              <p:nvPr/>
            </p:nvSpPr>
            <p:spPr>
              <a:xfrm>
                <a:off x="1680370" y="2756196"/>
                <a:ext cx="1851300" cy="4524000"/>
              </a:xfrm>
              <a:prstGeom prst="rect">
                <a:avLst/>
              </a:prstGeom>
              <a:solidFill>
                <a:srgbClr val="FFC2BC"/>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38"/>
              <p:cNvSpPr/>
              <p:nvPr/>
            </p:nvSpPr>
            <p:spPr>
              <a:xfrm>
                <a:off x="3531524" y="2756196"/>
                <a:ext cx="1851300" cy="4524000"/>
              </a:xfrm>
              <a:prstGeom prst="rect">
                <a:avLst/>
              </a:prstGeom>
              <a:solidFill>
                <a:srgbClr val="FFFFCA"/>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38"/>
              <p:cNvSpPr/>
              <p:nvPr/>
            </p:nvSpPr>
            <p:spPr>
              <a:xfrm>
                <a:off x="5382678" y="2756196"/>
                <a:ext cx="1851300" cy="4524000"/>
              </a:xfrm>
              <a:prstGeom prst="rect">
                <a:avLst/>
              </a:prstGeom>
              <a:solidFill>
                <a:srgbClr val="C3FFC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719" name="Google Shape;719;p38"/>
              <p:cNvGrpSpPr/>
              <p:nvPr/>
            </p:nvGrpSpPr>
            <p:grpSpPr>
              <a:xfrm>
                <a:off x="539756" y="2756196"/>
                <a:ext cx="6694200" cy="4524000"/>
                <a:chOff x="539756" y="2833941"/>
                <a:chExt cx="6694200" cy="4524000"/>
              </a:xfrm>
            </p:grpSpPr>
            <p:sp>
              <p:nvSpPr>
                <p:cNvPr id="720" name="Google Shape;720;p38"/>
                <p:cNvSpPr/>
                <p:nvPr/>
              </p:nvSpPr>
              <p:spPr>
                <a:xfrm>
                  <a:off x="549584" y="2833941"/>
                  <a:ext cx="1130700" cy="45240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721" name="Google Shape;721;p38"/>
                <p:cNvGrpSpPr/>
                <p:nvPr/>
              </p:nvGrpSpPr>
              <p:grpSpPr>
                <a:xfrm>
                  <a:off x="539756" y="4607350"/>
                  <a:ext cx="6694200" cy="2750545"/>
                  <a:chOff x="539756" y="4787650"/>
                  <a:chExt cx="6694200" cy="2750545"/>
                </a:xfrm>
              </p:grpSpPr>
              <p:cxnSp>
                <p:nvCxnSpPr>
                  <p:cNvPr id="722" name="Google Shape;722;p38"/>
                  <p:cNvCxnSpPr/>
                  <p:nvPr/>
                </p:nvCxnSpPr>
                <p:spPr>
                  <a:xfrm>
                    <a:off x="551119" y="4787650"/>
                    <a:ext cx="6682800" cy="0"/>
                  </a:xfrm>
                  <a:prstGeom prst="straightConnector1">
                    <a:avLst/>
                  </a:prstGeom>
                  <a:noFill/>
                  <a:ln cap="flat" cmpd="sng" w="9525">
                    <a:solidFill>
                      <a:schemeClr val="dk1"/>
                    </a:solidFill>
                    <a:prstDash val="solid"/>
                    <a:round/>
                    <a:headEnd len="sm" w="sm" type="none"/>
                    <a:tailEnd len="sm" w="sm" type="none"/>
                  </a:ln>
                </p:spPr>
              </p:cxnSp>
              <p:cxnSp>
                <p:nvCxnSpPr>
                  <p:cNvPr id="723" name="Google Shape;723;p38"/>
                  <p:cNvCxnSpPr/>
                  <p:nvPr/>
                </p:nvCxnSpPr>
                <p:spPr>
                  <a:xfrm>
                    <a:off x="551119" y="6162922"/>
                    <a:ext cx="6682800" cy="0"/>
                  </a:xfrm>
                  <a:prstGeom prst="straightConnector1">
                    <a:avLst/>
                  </a:prstGeom>
                  <a:noFill/>
                  <a:ln cap="flat" cmpd="sng" w="9525">
                    <a:solidFill>
                      <a:schemeClr val="dk1"/>
                    </a:solidFill>
                    <a:prstDash val="solid"/>
                    <a:round/>
                    <a:headEnd len="sm" w="sm" type="none"/>
                    <a:tailEnd len="sm" w="sm" type="none"/>
                  </a:ln>
                </p:spPr>
              </p:cxnSp>
              <p:cxnSp>
                <p:nvCxnSpPr>
                  <p:cNvPr id="724" name="Google Shape;724;p38"/>
                  <p:cNvCxnSpPr/>
                  <p:nvPr/>
                </p:nvCxnSpPr>
                <p:spPr>
                  <a:xfrm>
                    <a:off x="539756" y="7538195"/>
                    <a:ext cx="6694200" cy="0"/>
                  </a:xfrm>
                  <a:prstGeom prst="straightConnector1">
                    <a:avLst/>
                  </a:prstGeom>
                  <a:noFill/>
                  <a:ln cap="flat" cmpd="sng" w="9525">
                    <a:solidFill>
                      <a:schemeClr val="dk1"/>
                    </a:solidFill>
                    <a:prstDash val="solid"/>
                    <a:round/>
                    <a:headEnd len="sm" w="sm" type="none"/>
                    <a:tailEnd len="sm" w="sm" type="none"/>
                  </a:ln>
                </p:spPr>
              </p:cxnSp>
            </p:grpSp>
          </p:grpSp>
        </p:grpSp>
        <p:cxnSp>
          <p:nvCxnSpPr>
            <p:cNvPr id="725" name="Google Shape;725;p38"/>
            <p:cNvCxnSpPr/>
            <p:nvPr/>
          </p:nvCxnSpPr>
          <p:spPr>
            <a:xfrm>
              <a:off x="551120" y="3134630"/>
              <a:ext cx="6682800" cy="0"/>
            </a:xfrm>
            <a:prstGeom prst="straightConnector1">
              <a:avLst/>
            </a:prstGeom>
            <a:noFill/>
            <a:ln cap="flat" cmpd="sng" w="9525">
              <a:solidFill>
                <a:schemeClr val="dk1"/>
              </a:solidFill>
              <a:prstDash val="solid"/>
              <a:round/>
              <a:headEnd len="sm" w="sm" type="none"/>
              <a:tailEnd len="sm" w="sm" type="none"/>
            </a:ln>
          </p:spPr>
        </p:cxnSp>
      </p:grpSp>
      <p:sp>
        <p:nvSpPr>
          <p:cNvPr id="726" name="Google Shape;726;p38"/>
          <p:cNvSpPr txBox="1"/>
          <p:nvPr/>
        </p:nvSpPr>
        <p:spPr>
          <a:xfrm flipH="1">
            <a:off x="539750" y="3395476"/>
            <a:ext cx="1129200" cy="19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FEEDBACK BY</a:t>
            </a:r>
            <a:endParaRPr b="1" sz="1100">
              <a:solidFill>
                <a:schemeClr val="dk1"/>
              </a:solidFill>
              <a:latin typeface="PT Sans Narrow"/>
              <a:ea typeface="PT Sans Narrow"/>
              <a:cs typeface="PT Sans Narrow"/>
              <a:sym typeface="PT Sans Narrow"/>
            </a:endParaRPr>
          </a:p>
        </p:txBody>
      </p:sp>
      <p:sp>
        <p:nvSpPr>
          <p:cNvPr id="727" name="Google Shape;727;p38"/>
          <p:cNvSpPr txBox="1"/>
          <p:nvPr/>
        </p:nvSpPr>
        <p:spPr>
          <a:xfrm flipH="1">
            <a:off x="3501077" y="3216977"/>
            <a:ext cx="18816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chemeClr val="dk1"/>
                </a:solidFill>
                <a:latin typeface="PT Sans Narrow"/>
                <a:ea typeface="PT Sans Narrow"/>
                <a:cs typeface="PT Sans Narrow"/>
                <a:sym typeface="PT Sans Narrow"/>
              </a:rPr>
              <a:t>[YELLOW] </a:t>
            </a:r>
            <a:br>
              <a:rPr b="1" lang="en-US" sz="1000">
                <a:solidFill>
                  <a:schemeClr val="dk1"/>
                </a:solidFill>
                <a:latin typeface="PT Sans Narrow"/>
                <a:ea typeface="PT Sans Narrow"/>
                <a:cs typeface="PT Sans Narrow"/>
                <a:sym typeface="PT Sans Narrow"/>
              </a:rPr>
            </a:br>
            <a:r>
              <a:rPr lang="en-US" sz="1000">
                <a:solidFill>
                  <a:schemeClr val="dk1"/>
                </a:solidFill>
                <a:latin typeface="PT Sans Narrow"/>
                <a:ea typeface="PT Sans Narrow"/>
                <a:cs typeface="PT Sans Narrow"/>
                <a:sym typeface="PT Sans Narrow"/>
              </a:rPr>
              <a:t>What is something that is confusing or could be done differently?</a:t>
            </a:r>
            <a:endParaRPr sz="1000">
              <a:solidFill>
                <a:schemeClr val="dk1"/>
              </a:solidFill>
              <a:latin typeface="PT Sans Narrow"/>
              <a:ea typeface="PT Sans Narrow"/>
              <a:cs typeface="PT Sans Narrow"/>
              <a:sym typeface="PT Sans Narrow"/>
            </a:endParaRPr>
          </a:p>
        </p:txBody>
      </p:sp>
      <p:sp>
        <p:nvSpPr>
          <p:cNvPr id="728" name="Google Shape;728;p38"/>
          <p:cNvSpPr txBox="1"/>
          <p:nvPr/>
        </p:nvSpPr>
        <p:spPr>
          <a:xfrm flipH="1">
            <a:off x="1646410" y="3222506"/>
            <a:ext cx="19263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chemeClr val="dk1"/>
                </a:solidFill>
                <a:latin typeface="PT Sans Narrow"/>
                <a:ea typeface="PT Sans Narrow"/>
                <a:cs typeface="PT Sans Narrow"/>
                <a:sym typeface="PT Sans Narrow"/>
              </a:rPr>
              <a:t>[RED]</a:t>
            </a:r>
            <a:r>
              <a:rPr lang="en-US" sz="1000">
                <a:solidFill>
                  <a:schemeClr val="dk1"/>
                </a:solidFill>
                <a:latin typeface="PT Sans Narrow"/>
                <a:ea typeface="PT Sans Narrow"/>
                <a:cs typeface="PT Sans Narrow"/>
                <a:sym typeface="PT Sans Narrow"/>
              </a:rPr>
              <a:t> </a:t>
            </a:r>
            <a:br>
              <a:rPr lang="en-US" sz="1000">
                <a:solidFill>
                  <a:schemeClr val="dk1"/>
                </a:solidFill>
                <a:latin typeface="PT Sans Narrow"/>
                <a:ea typeface="PT Sans Narrow"/>
                <a:cs typeface="PT Sans Narrow"/>
                <a:sym typeface="PT Sans Narrow"/>
              </a:rPr>
            </a:br>
            <a:r>
              <a:rPr lang="en-US" sz="1000">
                <a:solidFill>
                  <a:schemeClr val="dk1"/>
                </a:solidFill>
                <a:latin typeface="PT Sans Narrow"/>
                <a:ea typeface="PT Sans Narrow"/>
                <a:cs typeface="PT Sans Narrow"/>
                <a:sym typeface="PT Sans Narrow"/>
              </a:rPr>
              <a:t>What is something that doesn’t work or could be improved?</a:t>
            </a:r>
            <a:endParaRPr sz="1000">
              <a:solidFill>
                <a:schemeClr val="dk1"/>
              </a:solidFill>
              <a:latin typeface="PT Sans Narrow"/>
              <a:ea typeface="PT Sans Narrow"/>
              <a:cs typeface="PT Sans Narrow"/>
              <a:sym typeface="PT Sans Narrow"/>
            </a:endParaRPr>
          </a:p>
        </p:txBody>
      </p:sp>
      <p:sp>
        <p:nvSpPr>
          <p:cNvPr id="729" name="Google Shape;729;p38"/>
          <p:cNvSpPr txBox="1"/>
          <p:nvPr/>
        </p:nvSpPr>
        <p:spPr>
          <a:xfrm flipH="1">
            <a:off x="5362431" y="3216977"/>
            <a:ext cx="18714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chemeClr val="dk1"/>
                </a:solidFill>
                <a:latin typeface="PT Sans Narrow"/>
                <a:ea typeface="PT Sans Narrow"/>
                <a:cs typeface="PT Sans Narrow"/>
                <a:sym typeface="PT Sans Narrow"/>
              </a:rPr>
              <a:t>[GREEN] </a:t>
            </a:r>
            <a:br>
              <a:rPr b="1" lang="en-US" sz="1000">
                <a:solidFill>
                  <a:schemeClr val="dk1"/>
                </a:solidFill>
                <a:latin typeface="PT Sans Narrow"/>
                <a:ea typeface="PT Sans Narrow"/>
                <a:cs typeface="PT Sans Narrow"/>
                <a:sym typeface="PT Sans Narrow"/>
              </a:rPr>
            </a:br>
            <a:r>
              <a:rPr lang="en-US" sz="1000">
                <a:solidFill>
                  <a:schemeClr val="dk1"/>
                </a:solidFill>
                <a:latin typeface="PT Sans Narrow"/>
                <a:ea typeface="PT Sans Narrow"/>
                <a:cs typeface="PT Sans Narrow"/>
                <a:sym typeface="PT Sans Narrow"/>
              </a:rPr>
              <a:t>What is something that works well or you really like about the project?</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000">
              <a:solidFill>
                <a:schemeClr val="dk1"/>
              </a:solidFill>
              <a:latin typeface="PT Sans Narrow"/>
              <a:ea typeface="PT Sans Narrow"/>
              <a:cs typeface="PT Sans Narrow"/>
              <a:sym typeface="PT Sans Narrow"/>
            </a:endParaRPr>
          </a:p>
        </p:txBody>
      </p:sp>
      <p:sp>
        <p:nvSpPr>
          <p:cNvPr id="730" name="Google Shape;730;p38"/>
          <p:cNvSpPr txBox="1"/>
          <p:nvPr/>
        </p:nvSpPr>
        <p:spPr>
          <a:xfrm>
            <a:off x="458001" y="654325"/>
            <a:ext cx="31014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300">
                <a:solidFill>
                  <a:schemeClr val="dk1"/>
                </a:solidFill>
                <a:latin typeface="PT Sans Narrow"/>
                <a:ea typeface="PT Sans Narrow"/>
                <a:cs typeface="PT Sans Narrow"/>
                <a:sym typeface="PT Sans Narrow"/>
              </a:rPr>
              <a:t>CRITIQUE GROUP</a:t>
            </a:r>
            <a:endParaRPr b="1">
              <a:latin typeface="PT Sans Narrow"/>
              <a:ea typeface="PT Sans Narrow"/>
              <a:cs typeface="PT Sans Narrow"/>
              <a:sym typeface="PT Sans Narr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39"/>
          <p:cNvSpPr txBox="1"/>
          <p:nvPr>
            <p:ph idx="12" type="sldNum"/>
          </p:nvPr>
        </p:nvSpPr>
        <p:spPr>
          <a:xfrm>
            <a:off x="142398" y="9519711"/>
            <a:ext cx="18135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22</a:t>
            </a:r>
            <a:endParaRPr b="0" i="0" sz="1200">
              <a:solidFill>
                <a:srgbClr val="888888"/>
              </a:solidFill>
              <a:latin typeface="Carme"/>
              <a:ea typeface="Carme"/>
              <a:cs typeface="Carme"/>
              <a:sym typeface="Carm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40"/>
          <p:cNvSpPr/>
          <p:nvPr/>
        </p:nvSpPr>
        <p:spPr>
          <a:xfrm>
            <a:off x="-2" y="0"/>
            <a:ext cx="7772401" cy="10058400"/>
          </a:xfrm>
          <a:prstGeom prst="rect">
            <a:avLst/>
          </a:prstGeom>
          <a:solidFill>
            <a:srgbClr val="BFBFBF">
              <a:alpha val="3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40"/>
          <p:cNvSpPr txBox="1"/>
          <p:nvPr/>
        </p:nvSpPr>
        <p:spPr>
          <a:xfrm>
            <a:off x="4732867" y="8276920"/>
            <a:ext cx="2514173"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PROGRAMMED TO DANCE	   26</a:t>
            </a:r>
            <a:endParaRPr b="1"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STEP-BY-STEP	      		   28</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10 BLOCKS   			   30</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MY STUDIO			   32</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DEBUG IT!	      		   34</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ABOUT ME			   36</a:t>
            </a:r>
            <a:endParaRPr b="1">
              <a:latin typeface="PT Sans Narrow"/>
              <a:ea typeface="PT Sans Narrow"/>
              <a:cs typeface="PT Sans Narrow"/>
              <a:sym typeface="PT Sans Narrow"/>
            </a:endParaRPr>
          </a:p>
        </p:txBody>
      </p:sp>
      <p:grpSp>
        <p:nvGrpSpPr>
          <p:cNvPr id="743" name="Google Shape;743;p40"/>
          <p:cNvGrpSpPr/>
          <p:nvPr/>
        </p:nvGrpSpPr>
        <p:grpSpPr>
          <a:xfrm>
            <a:off x="-1" y="7559351"/>
            <a:ext cx="7772401" cy="650551"/>
            <a:chOff x="-1" y="7378700"/>
            <a:chExt cx="7772401" cy="650551"/>
          </a:xfrm>
        </p:grpSpPr>
        <p:sp>
          <p:nvSpPr>
            <p:cNvPr id="744" name="Google Shape;744;p40"/>
            <p:cNvSpPr/>
            <p:nvPr/>
          </p:nvSpPr>
          <p:spPr>
            <a:xfrm>
              <a:off x="-1" y="7406951"/>
              <a:ext cx="7772401" cy="479582"/>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 name="Google Shape;745;p40"/>
            <p:cNvSpPr/>
            <p:nvPr/>
          </p:nvSpPr>
          <p:spPr>
            <a:xfrm>
              <a:off x="2108219" y="7648251"/>
              <a:ext cx="381000" cy="3810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 name="Google Shape;746;p40"/>
            <p:cNvSpPr/>
            <p:nvPr/>
          </p:nvSpPr>
          <p:spPr>
            <a:xfrm>
              <a:off x="5681688" y="7648251"/>
              <a:ext cx="384162" cy="3810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7" name="Google Shape;747;p40"/>
            <p:cNvSpPr txBox="1"/>
            <p:nvPr/>
          </p:nvSpPr>
          <p:spPr>
            <a:xfrm>
              <a:off x="4279937" y="7378700"/>
              <a:ext cx="3187664"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WHAT’S INCLUDED</a:t>
              </a:r>
              <a:endParaRPr b="1" sz="2800">
                <a:solidFill>
                  <a:schemeClr val="lt1"/>
                </a:solidFill>
                <a:latin typeface="PT Sans Narrow"/>
                <a:ea typeface="PT Sans Narrow"/>
                <a:cs typeface="PT Sans Narrow"/>
                <a:sym typeface="PT Sans Narrow"/>
              </a:endParaRPr>
            </a:p>
          </p:txBody>
        </p:sp>
        <p:sp>
          <p:nvSpPr>
            <p:cNvPr id="748" name="Google Shape;748;p40"/>
            <p:cNvSpPr txBox="1"/>
            <p:nvPr/>
          </p:nvSpPr>
          <p:spPr>
            <a:xfrm>
              <a:off x="317500" y="7378700"/>
              <a:ext cx="3962438"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YOU ARE HERE</a:t>
              </a:r>
              <a:endParaRPr b="1" sz="2800">
                <a:solidFill>
                  <a:schemeClr val="lt1"/>
                </a:solidFill>
                <a:latin typeface="PT Sans Narrow"/>
                <a:ea typeface="PT Sans Narrow"/>
                <a:cs typeface="PT Sans Narrow"/>
                <a:sym typeface="PT Sans Narrow"/>
              </a:endParaRPr>
            </a:p>
          </p:txBody>
        </p:sp>
      </p:grpSp>
      <p:grpSp>
        <p:nvGrpSpPr>
          <p:cNvPr id="749" name="Google Shape;749;p40"/>
          <p:cNvGrpSpPr/>
          <p:nvPr/>
        </p:nvGrpSpPr>
        <p:grpSpPr>
          <a:xfrm>
            <a:off x="605328" y="8345538"/>
            <a:ext cx="3674608" cy="863857"/>
            <a:chOff x="634075" y="8257005"/>
            <a:chExt cx="3674608" cy="863857"/>
          </a:xfrm>
        </p:grpSpPr>
        <p:grpSp>
          <p:nvGrpSpPr>
            <p:cNvPr id="750" name="Google Shape;750;p40"/>
            <p:cNvGrpSpPr/>
            <p:nvPr/>
          </p:nvGrpSpPr>
          <p:grpSpPr>
            <a:xfrm>
              <a:off x="634075" y="8257005"/>
              <a:ext cx="3674608" cy="863857"/>
              <a:chOff x="634075" y="8341121"/>
              <a:chExt cx="3674608" cy="863857"/>
            </a:xfrm>
          </p:grpSpPr>
          <p:grpSp>
            <p:nvGrpSpPr>
              <p:cNvPr id="751" name="Google Shape;751;p40"/>
              <p:cNvGrpSpPr/>
              <p:nvPr/>
            </p:nvGrpSpPr>
            <p:grpSpPr>
              <a:xfrm>
                <a:off x="853841" y="8748598"/>
                <a:ext cx="3218710" cy="456380"/>
                <a:chOff x="1699218" y="4842934"/>
                <a:chExt cx="3218710" cy="456380"/>
              </a:xfrm>
            </p:grpSpPr>
            <p:cxnSp>
              <p:nvCxnSpPr>
                <p:cNvPr id="752" name="Google Shape;752;p40"/>
                <p:cNvCxnSpPr/>
                <p:nvPr/>
              </p:nvCxnSpPr>
              <p:spPr>
                <a:xfrm>
                  <a:off x="1699218" y="4849283"/>
                  <a:ext cx="0" cy="450031"/>
                </a:xfrm>
                <a:prstGeom prst="straightConnector1">
                  <a:avLst/>
                </a:prstGeom>
                <a:noFill/>
                <a:ln cap="flat" cmpd="sng" w="12700">
                  <a:solidFill>
                    <a:srgbClr val="A5A5A5"/>
                  </a:solidFill>
                  <a:prstDash val="solid"/>
                  <a:round/>
                  <a:headEnd len="sm" w="sm" type="none"/>
                  <a:tailEnd len="sm" w="sm" type="none"/>
                </a:ln>
              </p:spPr>
            </p:cxnSp>
            <p:cxnSp>
              <p:nvCxnSpPr>
                <p:cNvPr id="753" name="Google Shape;753;p40"/>
                <p:cNvCxnSpPr/>
                <p:nvPr/>
              </p:nvCxnSpPr>
              <p:spPr>
                <a:xfrm>
                  <a:off x="1699218" y="5292964"/>
                  <a:ext cx="3218710" cy="0"/>
                </a:xfrm>
                <a:prstGeom prst="straightConnector1">
                  <a:avLst/>
                </a:prstGeom>
                <a:noFill/>
                <a:ln cap="flat" cmpd="sng" w="12700">
                  <a:solidFill>
                    <a:srgbClr val="A5A5A5"/>
                  </a:solidFill>
                  <a:prstDash val="solid"/>
                  <a:round/>
                  <a:headEnd len="sm" w="sm" type="none"/>
                  <a:tailEnd len="sm" w="sm" type="none"/>
                </a:ln>
              </p:spPr>
            </p:cxnSp>
            <p:cxnSp>
              <p:nvCxnSpPr>
                <p:cNvPr id="754" name="Google Shape;754;p40"/>
                <p:cNvCxnSpPr/>
                <p:nvPr/>
              </p:nvCxnSpPr>
              <p:spPr>
                <a:xfrm>
                  <a:off x="2248625"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755" name="Google Shape;755;p40"/>
                <p:cNvCxnSpPr/>
                <p:nvPr/>
              </p:nvCxnSpPr>
              <p:spPr>
                <a:xfrm>
                  <a:off x="2777846"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756" name="Google Shape;756;p40"/>
                <p:cNvCxnSpPr/>
                <p:nvPr/>
              </p:nvCxnSpPr>
              <p:spPr>
                <a:xfrm>
                  <a:off x="3328397"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757" name="Google Shape;757;p40"/>
                <p:cNvCxnSpPr/>
                <p:nvPr/>
              </p:nvCxnSpPr>
              <p:spPr>
                <a:xfrm>
                  <a:off x="3850843"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758" name="Google Shape;758;p40"/>
                <p:cNvCxnSpPr/>
                <p:nvPr/>
              </p:nvCxnSpPr>
              <p:spPr>
                <a:xfrm>
                  <a:off x="4394979"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759" name="Google Shape;759;p40"/>
                <p:cNvCxnSpPr/>
                <p:nvPr/>
              </p:nvCxnSpPr>
              <p:spPr>
                <a:xfrm>
                  <a:off x="4917928" y="4846108"/>
                  <a:ext cx="0" cy="452556"/>
                </a:xfrm>
                <a:prstGeom prst="straightConnector1">
                  <a:avLst/>
                </a:prstGeom>
                <a:noFill/>
                <a:ln cap="flat" cmpd="sng" w="12700">
                  <a:solidFill>
                    <a:srgbClr val="A5A5A5"/>
                  </a:solidFill>
                  <a:prstDash val="solid"/>
                  <a:round/>
                  <a:headEnd len="sm" w="sm" type="none"/>
                  <a:tailEnd len="sm" w="sm" type="none"/>
                </a:ln>
              </p:spPr>
            </p:cxnSp>
          </p:grpSp>
          <p:grpSp>
            <p:nvGrpSpPr>
              <p:cNvPr id="760" name="Google Shape;760;p40"/>
              <p:cNvGrpSpPr/>
              <p:nvPr/>
            </p:nvGrpSpPr>
            <p:grpSpPr>
              <a:xfrm>
                <a:off x="634075" y="8341121"/>
                <a:ext cx="3674608" cy="730032"/>
                <a:chOff x="1998752" y="6308191"/>
                <a:chExt cx="3674608" cy="730032"/>
              </a:xfrm>
            </p:grpSpPr>
            <p:sp>
              <p:nvSpPr>
                <p:cNvPr id="761" name="Google Shape;761;p40"/>
                <p:cNvSpPr/>
                <p:nvPr/>
              </p:nvSpPr>
              <p:spPr>
                <a:xfrm>
                  <a:off x="1998752" y="6567823"/>
                  <a:ext cx="470399" cy="470399"/>
                </a:xfrm>
                <a:prstGeom prst="ellipse">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0</a:t>
                  </a:r>
                  <a:endParaRPr b="1" sz="1600">
                    <a:latin typeface="PT Sans Narrow"/>
                    <a:ea typeface="PT Sans Narrow"/>
                    <a:cs typeface="PT Sans Narrow"/>
                    <a:sym typeface="PT Sans Narrow"/>
                  </a:endParaRPr>
                </a:p>
              </p:txBody>
            </p:sp>
            <p:sp>
              <p:nvSpPr>
                <p:cNvPr id="762" name="Google Shape;762;p40"/>
                <p:cNvSpPr/>
                <p:nvPr/>
              </p:nvSpPr>
              <p:spPr>
                <a:xfrm rot="8075815">
                  <a:off x="2508322" y="6415095"/>
                  <a:ext cx="516223" cy="516223"/>
                </a:xfrm>
                <a:prstGeom prst="teardrop">
                  <a:avLst>
                    <a:gd fmla="val 100000" name="adj"/>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40"/>
                <p:cNvSpPr/>
                <p:nvPr/>
              </p:nvSpPr>
              <p:spPr>
                <a:xfrm>
                  <a:off x="3061508"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2</a:t>
                  </a:r>
                  <a:endParaRPr b="1" sz="1600">
                    <a:latin typeface="PT Sans Narrow"/>
                    <a:ea typeface="PT Sans Narrow"/>
                    <a:cs typeface="PT Sans Narrow"/>
                    <a:sym typeface="PT Sans Narrow"/>
                  </a:endParaRPr>
                </a:p>
              </p:txBody>
            </p:sp>
            <p:sp>
              <p:nvSpPr>
                <p:cNvPr id="764" name="Google Shape;764;p40"/>
                <p:cNvSpPr/>
                <p:nvPr/>
              </p:nvSpPr>
              <p:spPr>
                <a:xfrm>
                  <a:off x="3596453"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3</a:t>
                  </a:r>
                  <a:endParaRPr b="1" sz="1600">
                    <a:latin typeface="PT Sans Narrow"/>
                    <a:ea typeface="PT Sans Narrow"/>
                    <a:cs typeface="PT Sans Narrow"/>
                    <a:sym typeface="PT Sans Narrow"/>
                  </a:endParaRPr>
                </a:p>
              </p:txBody>
            </p:sp>
            <p:sp>
              <p:nvSpPr>
                <p:cNvPr id="765" name="Google Shape;765;p40"/>
                <p:cNvSpPr/>
                <p:nvPr/>
              </p:nvSpPr>
              <p:spPr>
                <a:xfrm>
                  <a:off x="4131784"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4</a:t>
                  </a:r>
                  <a:endParaRPr b="1" sz="1600">
                    <a:latin typeface="PT Sans Narrow"/>
                    <a:ea typeface="PT Sans Narrow"/>
                    <a:cs typeface="PT Sans Narrow"/>
                    <a:sym typeface="PT Sans Narrow"/>
                  </a:endParaRPr>
                </a:p>
              </p:txBody>
            </p:sp>
            <p:sp>
              <p:nvSpPr>
                <p:cNvPr id="766" name="Google Shape;766;p40"/>
                <p:cNvSpPr/>
                <p:nvPr/>
              </p:nvSpPr>
              <p:spPr>
                <a:xfrm>
                  <a:off x="4666729"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5</a:t>
                  </a:r>
                  <a:endParaRPr b="1" sz="1600">
                    <a:solidFill>
                      <a:srgbClr val="F2F2F2"/>
                    </a:solidFill>
                    <a:latin typeface="PT Sans Narrow"/>
                    <a:ea typeface="PT Sans Narrow"/>
                    <a:cs typeface="PT Sans Narrow"/>
                    <a:sym typeface="PT Sans Narrow"/>
                  </a:endParaRPr>
                </a:p>
              </p:txBody>
            </p:sp>
            <p:sp>
              <p:nvSpPr>
                <p:cNvPr id="767" name="Google Shape;767;p40"/>
                <p:cNvSpPr/>
                <p:nvPr/>
              </p:nvSpPr>
              <p:spPr>
                <a:xfrm>
                  <a:off x="5202961"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6</a:t>
                  </a:r>
                  <a:endParaRPr b="1" sz="1600">
                    <a:solidFill>
                      <a:srgbClr val="F2F2F2"/>
                    </a:solidFill>
                    <a:latin typeface="PT Sans Narrow"/>
                    <a:ea typeface="PT Sans Narrow"/>
                    <a:cs typeface="PT Sans Narrow"/>
                    <a:sym typeface="PT Sans Narrow"/>
                  </a:endParaRPr>
                </a:p>
              </p:txBody>
            </p:sp>
          </p:grpSp>
        </p:grpSp>
        <p:sp>
          <p:nvSpPr>
            <p:cNvPr id="768" name="Google Shape;768;p40"/>
            <p:cNvSpPr/>
            <p:nvPr/>
          </p:nvSpPr>
          <p:spPr>
            <a:xfrm>
              <a:off x="1212748" y="8422066"/>
              <a:ext cx="38100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1</a:t>
              </a:r>
              <a:endParaRPr b="1" sz="1800">
                <a:solidFill>
                  <a:schemeClr val="lt1"/>
                </a:solidFill>
                <a:latin typeface="PT Sans Narrow"/>
                <a:ea typeface="PT Sans Narrow"/>
                <a:cs typeface="PT Sans Narrow"/>
                <a:sym typeface="PT Sans Narrow"/>
              </a:endParaRPr>
            </a:p>
          </p:txBody>
        </p:sp>
      </p:grpSp>
      <p:sp>
        <p:nvSpPr>
          <p:cNvPr id="769" name="Google Shape;769;p40"/>
          <p:cNvSpPr txBox="1"/>
          <p:nvPr/>
        </p:nvSpPr>
        <p:spPr>
          <a:xfrm>
            <a:off x="457200" y="464000"/>
            <a:ext cx="4154700" cy="172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1</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EXPLORING</a:t>
            </a:r>
            <a:endParaRPr b="1" sz="5300">
              <a:solidFill>
                <a:schemeClr val="dk1"/>
              </a:solidFill>
              <a:latin typeface="PT Sans Narrow"/>
              <a:ea typeface="PT Sans Narrow"/>
              <a:cs typeface="PT Sans Narrow"/>
              <a:sym typeface="PT Sans Narrow"/>
            </a:endParaRPr>
          </a:p>
        </p:txBody>
      </p:sp>
      <p:sp>
        <p:nvSpPr>
          <p:cNvPr id="770" name="Google Shape;770;p40"/>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23</a:t>
            </a:r>
            <a:endParaRPr b="0" i="0" sz="1200">
              <a:solidFill>
                <a:srgbClr val="888888"/>
              </a:solidFill>
              <a:latin typeface="Carme"/>
              <a:ea typeface="Carme"/>
              <a:cs typeface="Carme"/>
              <a:sym typeface="Carme"/>
            </a:endParaRPr>
          </a:p>
        </p:txBody>
      </p:sp>
      <p:pic>
        <p:nvPicPr>
          <p:cNvPr id="771" name="Google Shape;771;p40"/>
          <p:cNvPicPr preferRelativeResize="0"/>
          <p:nvPr/>
        </p:nvPicPr>
        <p:blipFill>
          <a:blip r:embed="rId3">
            <a:alphaModFix/>
          </a:blip>
          <a:stretch>
            <a:fillRect/>
          </a:stretch>
        </p:blipFill>
        <p:spPr>
          <a:xfrm>
            <a:off x="414338" y="3586163"/>
            <a:ext cx="6943725" cy="2886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grpSp>
        <p:nvGrpSpPr>
          <p:cNvPr id="777" name="Google Shape;777;p41"/>
          <p:cNvGrpSpPr/>
          <p:nvPr/>
        </p:nvGrpSpPr>
        <p:grpSpPr>
          <a:xfrm>
            <a:off x="176400" y="2285710"/>
            <a:ext cx="7596000" cy="479700"/>
            <a:chOff x="176400" y="2285710"/>
            <a:chExt cx="7596000" cy="479700"/>
          </a:xfrm>
        </p:grpSpPr>
        <p:sp>
          <p:nvSpPr>
            <p:cNvPr id="778" name="Google Shape;778;p41"/>
            <p:cNvSpPr/>
            <p:nvPr/>
          </p:nvSpPr>
          <p:spPr>
            <a:xfrm flipH="1">
              <a:off x="176400" y="2285710"/>
              <a:ext cx="75960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1B93D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779" name="Google Shape;779;p41"/>
            <p:cNvSpPr txBox="1"/>
            <p:nvPr/>
          </p:nvSpPr>
          <p:spPr>
            <a:xfrm flipH="1">
              <a:off x="452268" y="2303627"/>
              <a:ext cx="21108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THE “BIG IDEA”</a:t>
              </a:r>
              <a:endParaRPr b="1" sz="2400">
                <a:solidFill>
                  <a:schemeClr val="lt1"/>
                </a:solidFill>
                <a:latin typeface="PT Sans Narrow"/>
                <a:ea typeface="PT Sans Narrow"/>
                <a:cs typeface="PT Sans Narrow"/>
                <a:sym typeface="PT Sans Narrow"/>
              </a:endParaRPr>
            </a:p>
          </p:txBody>
        </p:sp>
      </p:grpSp>
      <p:sp>
        <p:nvSpPr>
          <p:cNvPr id="780" name="Google Shape;780;p41"/>
          <p:cNvSpPr txBox="1"/>
          <p:nvPr/>
        </p:nvSpPr>
        <p:spPr>
          <a:xfrm>
            <a:off x="476485" y="2884274"/>
            <a:ext cx="3130200" cy="544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100">
                <a:solidFill>
                  <a:schemeClr val="dk1"/>
                </a:solidFill>
                <a:latin typeface="PT Sans Narrow"/>
                <a:ea typeface="PT Sans Narrow"/>
                <a:cs typeface="PT Sans Narrow"/>
                <a:sym typeface="PT Sans Narrow"/>
              </a:rPr>
              <a:t>Many of the educators that we have worked with over the years wrestle with two questions when getting started with creative computing: “What’s the best way of helping learners get started?” and “What do I, as teacher, need to know?” The writings of Seymour Papert (a renowned mathematician, educator, and major influence on the development of Scratch through the Logo programming language) serve as inspiration for thinking about these questions.</a:t>
            </a:r>
            <a:endParaRPr sz="1100">
              <a:latin typeface="PT Sans Narrow"/>
              <a:ea typeface="PT Sans Narrow"/>
              <a:cs typeface="PT Sans Narrow"/>
              <a:sym typeface="PT Sans Narrow"/>
            </a:endParaRPr>
          </a:p>
          <a:p>
            <a:pPr indent="0" lvl="0" marL="0" marR="0" rtl="0" algn="l">
              <a:lnSpc>
                <a:spcPct val="100000"/>
              </a:lnSpc>
              <a:spcBef>
                <a:spcPts val="0"/>
              </a:spcBef>
              <a:spcAft>
                <a:spcPts val="0"/>
              </a:spcAft>
              <a:buNone/>
            </a:pPr>
            <a:r>
              <a:t/>
            </a:r>
            <a:endParaRPr sz="1100">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None/>
            </a:pPr>
            <a:r>
              <a:rPr lang="en-US" sz="1100">
                <a:solidFill>
                  <a:schemeClr val="dk1"/>
                </a:solidFill>
                <a:latin typeface="PT Sans Narrow"/>
                <a:ea typeface="PT Sans Narrow"/>
                <a:cs typeface="PT Sans Narrow"/>
                <a:sym typeface="PT Sans Narrow"/>
              </a:rPr>
              <a:t>With respect to the first question, two extreme positions tend to be taken up. Either learners need to be told what to do and should have highly structured experiences – or learners need to be left totally alone to explore under their own direction. Papert, a proponent of the notion that young learners should act as advocates for and explorers of their own thinking and learning, encouraged teachers to seek a balance between teaching and learning. Throughout the guide, we vary the amount of structure in the activities in an effort to provide balance.</a:t>
            </a:r>
            <a:endParaRPr sz="1100">
              <a:latin typeface="PT Sans Narrow"/>
              <a:ea typeface="PT Sans Narrow"/>
              <a:cs typeface="PT Sans Narrow"/>
              <a:sym typeface="PT Sans Narrow"/>
            </a:endParaRPr>
          </a:p>
          <a:p>
            <a:pPr indent="0" lvl="0" marL="0" marR="0" rtl="0" algn="l">
              <a:lnSpc>
                <a:spcPct val="100000"/>
              </a:lnSpc>
              <a:spcBef>
                <a:spcPts val="0"/>
              </a:spcBef>
              <a:spcAft>
                <a:spcPts val="0"/>
              </a:spcAft>
              <a:buNone/>
            </a:pPr>
            <a:r>
              <a:t/>
            </a:r>
            <a:endParaRPr sz="1100">
              <a:solidFill>
                <a:schemeClr val="dk1"/>
              </a:solidFill>
              <a:latin typeface="PT Sans Narrow"/>
              <a:ea typeface="PT Sans Narrow"/>
              <a:cs typeface="PT Sans Narrow"/>
              <a:sym typeface="PT Sans Narrow"/>
            </a:endParaRPr>
          </a:p>
          <a:p>
            <a:pPr indent="0" lvl="0" marL="0" marR="0" rtl="0" algn="l">
              <a:lnSpc>
                <a:spcPct val="100000"/>
              </a:lnSpc>
              <a:spcBef>
                <a:spcPts val="0"/>
              </a:spcBef>
              <a:spcAft>
                <a:spcPts val="0"/>
              </a:spcAft>
              <a:buNone/>
            </a:pPr>
            <a:r>
              <a:rPr lang="en-US" sz="1100">
                <a:solidFill>
                  <a:schemeClr val="dk1"/>
                </a:solidFill>
                <a:latin typeface="PT Sans Narrow"/>
                <a:ea typeface="PT Sans Narrow"/>
                <a:cs typeface="PT Sans Narrow"/>
                <a:sym typeface="PT Sans Narrow"/>
              </a:rPr>
              <a:t>With respect to the second question, educators sometimes worry that they don’t “know” enough about Scratch to be able to help others. We encourage you to take a broad view of what it means to “know” Scratch. You don’t need to know everything about the Scratch interface or how to solve every problem that a learner encounters. But, as Papert noted, educators can serve as cognitive guides, asking questions and helping break down problems into manageable pieces.</a:t>
            </a:r>
            <a:endParaRPr sz="1100">
              <a:latin typeface="PT Sans Narrow"/>
              <a:ea typeface="PT Sans Narrow"/>
              <a:cs typeface="PT Sans Narrow"/>
              <a:sym typeface="PT Sans Narrow"/>
            </a:endParaRPr>
          </a:p>
        </p:txBody>
      </p:sp>
      <p:sp>
        <p:nvSpPr>
          <p:cNvPr id="781" name="Google Shape;781;p41"/>
          <p:cNvSpPr txBox="1"/>
          <p:nvPr/>
        </p:nvSpPr>
        <p:spPr>
          <a:xfrm>
            <a:off x="457200" y="464006"/>
            <a:ext cx="2815800" cy="172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1</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OVERVIEW</a:t>
            </a:r>
            <a:endParaRPr b="1" sz="5300">
              <a:solidFill>
                <a:schemeClr val="dk1"/>
              </a:solidFill>
              <a:latin typeface="PT Sans Narrow"/>
              <a:ea typeface="PT Sans Narrow"/>
              <a:cs typeface="PT Sans Narrow"/>
              <a:sym typeface="PT Sans Narrow"/>
            </a:endParaRPr>
          </a:p>
        </p:txBody>
      </p:sp>
      <p:sp>
        <p:nvSpPr>
          <p:cNvPr id="782" name="Google Shape;782;p41"/>
          <p:cNvSpPr/>
          <p:nvPr/>
        </p:nvSpPr>
        <p:spPr>
          <a:xfrm rot="631212">
            <a:off x="3767048" y="2978795"/>
            <a:ext cx="3726541" cy="3591034"/>
          </a:xfrm>
          <a:prstGeom prst="wedgeEllipseCallout">
            <a:avLst>
              <a:gd fmla="val -41492" name="adj1"/>
              <a:gd fmla="val 52914" name="adj2"/>
            </a:avLst>
          </a:prstGeom>
          <a:noFill/>
          <a:ln cap="flat" cmpd="sng" w="9525">
            <a:solidFill>
              <a:srgbClr val="1B93DD"/>
            </a:solidFill>
            <a:prstDash val="dash"/>
            <a:round/>
            <a:headEnd len="sm" w="sm" type="none"/>
            <a:tailEnd len="sm" w="sm" type="none"/>
          </a:ln>
        </p:spPr>
        <p:txBody>
          <a:bodyPr anchorCtr="0" anchor="ctr" bIns="45700" lIns="91425" spcFirstLastPara="1" rIns="91425" wrap="square" tIns="45700">
            <a:noAutofit/>
          </a:bodyPr>
          <a:lstStyle/>
          <a:p>
            <a:pPr indent="0" lvl="1" marL="0" marR="0" rtl="0" algn="just">
              <a:spcBef>
                <a:spcPts val="0"/>
              </a:spcBef>
              <a:spcAft>
                <a:spcPts val="0"/>
              </a:spcAft>
              <a:buNone/>
            </a:pPr>
            <a:r>
              <a:rPr i="0" lang="en-US" sz="1100" u="none" cap="none" strike="noStrike">
                <a:solidFill>
                  <a:schemeClr val="dk1"/>
                </a:solidFill>
                <a:latin typeface="PT Sans Narrow"/>
                <a:ea typeface="PT Sans Narrow"/>
                <a:cs typeface="PT Sans Narrow"/>
                <a:sym typeface="PT Sans Narrow"/>
              </a:rPr>
              <a:t>As they puzzled together the child had a revelation: “Do you mean,” he said, “that you really don’t know how to fix it?” The child did not yet know how to say it, but what had been revealed to him was that he and the teacher had been engaged together in a research project. The incident is poignant. It speaks of all the times this child entered into teachers’ games of “let’s do that together” all the while knowing that the collaboration was a fiction. Discovery cannot be a setup; invention cannot be scheduled.</a:t>
            </a:r>
            <a:endParaRPr sz="1100">
              <a:latin typeface="PT Sans Narrow"/>
              <a:ea typeface="PT Sans Narrow"/>
              <a:cs typeface="PT Sans Narrow"/>
              <a:sym typeface="PT Sans Narrow"/>
            </a:endParaRPr>
          </a:p>
          <a:p>
            <a:pPr indent="0" lvl="1" marL="0" marR="0" rtl="0" algn="r">
              <a:spcBef>
                <a:spcPts val="0"/>
              </a:spcBef>
              <a:spcAft>
                <a:spcPts val="0"/>
              </a:spcAft>
              <a:buNone/>
            </a:pPr>
            <a:r>
              <a:rPr i="0" lang="en-US" sz="1100" u="none" cap="none" strike="noStrike">
                <a:solidFill>
                  <a:schemeClr val="dk1"/>
                </a:solidFill>
                <a:latin typeface="PT Sans Narrow"/>
                <a:ea typeface="PT Sans Narrow"/>
                <a:cs typeface="PT Sans Narrow"/>
                <a:sym typeface="PT Sans Narrow"/>
              </a:rPr>
              <a:t>(Papert, 1980, p. 115)</a:t>
            </a:r>
            <a:endParaRPr sz="1100">
              <a:latin typeface="PT Sans Narrow"/>
              <a:ea typeface="PT Sans Narrow"/>
              <a:cs typeface="PT Sans Narrow"/>
              <a:sym typeface="PT Sans Narrow"/>
            </a:endParaRPr>
          </a:p>
        </p:txBody>
      </p:sp>
      <p:sp>
        <p:nvSpPr>
          <p:cNvPr id="783" name="Google Shape;783;p41"/>
          <p:cNvSpPr txBox="1"/>
          <p:nvPr/>
        </p:nvSpPr>
        <p:spPr>
          <a:xfrm>
            <a:off x="457200" y="8201227"/>
            <a:ext cx="3307500" cy="27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LEARNING OBJECTIVES</a:t>
            </a:r>
            <a:endParaRPr b="1" sz="1400">
              <a:solidFill>
                <a:schemeClr val="dk1"/>
              </a:solidFill>
              <a:latin typeface="PT Sans Narrow"/>
              <a:ea typeface="PT Sans Narrow"/>
              <a:cs typeface="PT Sans Narrow"/>
              <a:sym typeface="PT Sans Narrow"/>
            </a:endParaRPr>
          </a:p>
        </p:txBody>
      </p:sp>
      <p:sp>
        <p:nvSpPr>
          <p:cNvPr id="784" name="Google Shape;784;p41"/>
          <p:cNvSpPr txBox="1"/>
          <p:nvPr/>
        </p:nvSpPr>
        <p:spPr>
          <a:xfrm>
            <a:off x="457200" y="8538294"/>
            <a:ext cx="3231300" cy="1245834"/>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Students will:</a:t>
            </a:r>
            <a:endParaRPr sz="1100">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build on initial explorations of the Scratch environment by creating an interactive Scratch project </a:t>
            </a:r>
            <a:endParaRPr sz="1100">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 introduced to a wider range of Scratch blocks</a:t>
            </a:r>
            <a:endParaRPr sz="1100">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become familiar with the concept of sequence</a:t>
            </a:r>
            <a:endParaRPr sz="1100">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practice experimenting and iterating while creating projects</a:t>
            </a:r>
            <a:endParaRPr sz="1100">
              <a:latin typeface="PT Sans Narrow"/>
              <a:ea typeface="PT Sans Narrow"/>
              <a:cs typeface="PT Sans Narrow"/>
              <a:sym typeface="PT Sans Narrow"/>
            </a:endParaRPr>
          </a:p>
        </p:txBody>
      </p:sp>
      <p:cxnSp>
        <p:nvCxnSpPr>
          <p:cNvPr id="785" name="Google Shape;785;p41"/>
          <p:cNvCxnSpPr/>
          <p:nvPr/>
        </p:nvCxnSpPr>
        <p:spPr>
          <a:xfrm>
            <a:off x="555984" y="8464034"/>
            <a:ext cx="3110400" cy="0"/>
          </a:xfrm>
          <a:prstGeom prst="straightConnector1">
            <a:avLst/>
          </a:prstGeom>
          <a:noFill/>
          <a:ln cap="flat" cmpd="sng" w="9525">
            <a:solidFill>
              <a:schemeClr val="dk1"/>
            </a:solidFill>
            <a:prstDash val="solid"/>
            <a:round/>
            <a:headEnd len="sm" w="sm" type="none"/>
            <a:tailEnd len="sm" w="sm" type="none"/>
          </a:ln>
        </p:spPr>
      </p:cxnSp>
      <p:sp>
        <p:nvSpPr>
          <p:cNvPr id="786" name="Google Shape;786;p41"/>
          <p:cNvSpPr txBox="1"/>
          <p:nvPr/>
        </p:nvSpPr>
        <p:spPr>
          <a:xfrm>
            <a:off x="4127947" y="8759035"/>
            <a:ext cx="3117300" cy="861900"/>
          </a:xfrm>
          <a:prstGeom prst="rect">
            <a:avLst/>
          </a:prstGeom>
          <a:noFill/>
          <a:ln>
            <a:noFill/>
          </a:ln>
        </p:spPr>
        <p:txBody>
          <a:bodyPr anchorCtr="0" anchor="b" bIns="45700" lIns="91425" spcFirstLastPara="1" rIns="91425" wrap="square" tIns="45700">
            <a:noAutofit/>
          </a:bodyPr>
          <a:lstStyle/>
          <a:p>
            <a:pPr indent="-171450" lvl="0" marL="171450" marR="0" rtl="0" algn="l">
              <a:spcBef>
                <a:spcPts val="0"/>
              </a:spcBef>
              <a:spcAft>
                <a:spcPts val="0"/>
              </a:spcAft>
              <a:buClr>
                <a:schemeClr val="dk1"/>
              </a:buClr>
              <a:buSzPts val="1000"/>
              <a:buFont typeface="PT Sans Narrow"/>
              <a:buChar char="+"/>
            </a:pPr>
            <a:r>
              <a:rPr lang="en-US" sz="1000">
                <a:solidFill>
                  <a:schemeClr val="dk1"/>
                </a:solidFill>
                <a:latin typeface="PT Sans Narrow"/>
                <a:ea typeface="PT Sans Narrow"/>
                <a:cs typeface="PT Sans Narrow"/>
                <a:sym typeface="PT Sans Narrow"/>
              </a:rPr>
              <a:t>Make sure students already have a Scratch account for saving and sharing their projects online.</a:t>
            </a:r>
            <a:endParaRPr sz="10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000"/>
              <a:buFont typeface="PT Sans Narrow"/>
              <a:buChar char="+"/>
            </a:pPr>
            <a:r>
              <a:rPr lang="en-US" sz="1000">
                <a:solidFill>
                  <a:schemeClr val="dk1"/>
                </a:solidFill>
                <a:latin typeface="PT Sans Narrow"/>
                <a:ea typeface="PT Sans Narrow"/>
                <a:cs typeface="PT Sans Narrow"/>
                <a:sym typeface="PT Sans Narrow"/>
              </a:rPr>
              <a:t>Think about how you plan to access your students’ work. For example, you can create class studios to collect projects, have students email you project links, or start a class blog.</a:t>
            </a:r>
            <a:endParaRPr>
              <a:latin typeface="PT Sans Narrow"/>
              <a:ea typeface="PT Sans Narrow"/>
              <a:cs typeface="PT Sans Narrow"/>
              <a:sym typeface="PT Sans Narrow"/>
            </a:endParaRPr>
          </a:p>
        </p:txBody>
      </p:sp>
      <p:sp>
        <p:nvSpPr>
          <p:cNvPr id="787" name="Google Shape;787;p41"/>
          <p:cNvSpPr txBox="1"/>
          <p:nvPr/>
        </p:nvSpPr>
        <p:spPr>
          <a:xfrm>
            <a:off x="4127947" y="8384333"/>
            <a:ext cx="3307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NOTES</a:t>
            </a:r>
            <a:endParaRPr b="1" sz="1400">
              <a:solidFill>
                <a:schemeClr val="dk1"/>
              </a:solidFill>
              <a:latin typeface="PT Sans Narrow"/>
              <a:ea typeface="PT Sans Narrow"/>
              <a:cs typeface="PT Sans Narrow"/>
              <a:sym typeface="PT Sans Narrow"/>
            </a:endParaRPr>
          </a:p>
        </p:txBody>
      </p:sp>
      <p:cxnSp>
        <p:nvCxnSpPr>
          <p:cNvPr id="788" name="Google Shape;788;p41"/>
          <p:cNvCxnSpPr/>
          <p:nvPr/>
        </p:nvCxnSpPr>
        <p:spPr>
          <a:xfrm>
            <a:off x="4204147" y="8686759"/>
            <a:ext cx="3110400" cy="0"/>
          </a:xfrm>
          <a:prstGeom prst="straightConnector1">
            <a:avLst/>
          </a:prstGeom>
          <a:noFill/>
          <a:ln cap="flat" cmpd="sng" w="9525">
            <a:solidFill>
              <a:srgbClr val="000000"/>
            </a:solidFill>
            <a:prstDash val="solid"/>
            <a:round/>
            <a:headEnd len="sm" w="sm" type="none"/>
            <a:tailEnd len="sm" w="sm" type="none"/>
          </a:ln>
        </p:spPr>
      </p:cxnSp>
      <p:sp>
        <p:nvSpPr>
          <p:cNvPr id="789" name="Google Shape;789;p41"/>
          <p:cNvSpPr txBox="1"/>
          <p:nvPr/>
        </p:nvSpPr>
        <p:spPr>
          <a:xfrm>
            <a:off x="4165011" y="7337625"/>
            <a:ext cx="1682400" cy="979800"/>
          </a:xfrm>
          <a:prstGeom prst="rect">
            <a:avLst/>
          </a:prstGeom>
          <a:noFill/>
          <a:ln>
            <a:noFill/>
          </a:ln>
        </p:spPr>
        <p:txBody>
          <a:bodyPr anchorCtr="0" anchor="b"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experimenting and iterating</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testing and debugging</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sequence</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sprite</a:t>
            </a:r>
            <a:endParaRPr sz="1100">
              <a:solidFill>
                <a:schemeClr val="dk1"/>
              </a:solidFill>
              <a:latin typeface="PT Sans Narrow"/>
              <a:ea typeface="PT Sans Narrow"/>
              <a:cs typeface="PT Sans Narrow"/>
              <a:sym typeface="PT Sans Narrow"/>
            </a:endParaRPr>
          </a:p>
        </p:txBody>
      </p:sp>
      <p:sp>
        <p:nvSpPr>
          <p:cNvPr id="790" name="Google Shape;790;p41"/>
          <p:cNvSpPr txBox="1"/>
          <p:nvPr/>
        </p:nvSpPr>
        <p:spPr>
          <a:xfrm>
            <a:off x="4127947" y="7009886"/>
            <a:ext cx="3307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KEY WORDS, CONCEPTS, &amp; PRACTICES</a:t>
            </a:r>
            <a:endParaRPr b="1" sz="1400">
              <a:solidFill>
                <a:schemeClr val="dk1"/>
              </a:solidFill>
              <a:latin typeface="PT Sans Narrow"/>
              <a:ea typeface="PT Sans Narrow"/>
              <a:cs typeface="PT Sans Narrow"/>
              <a:sym typeface="PT Sans Narrow"/>
            </a:endParaRPr>
          </a:p>
        </p:txBody>
      </p:sp>
      <p:cxnSp>
        <p:nvCxnSpPr>
          <p:cNvPr id="791" name="Google Shape;791;p41"/>
          <p:cNvCxnSpPr/>
          <p:nvPr/>
        </p:nvCxnSpPr>
        <p:spPr>
          <a:xfrm>
            <a:off x="4204147" y="7311370"/>
            <a:ext cx="3108600" cy="0"/>
          </a:xfrm>
          <a:prstGeom prst="straightConnector1">
            <a:avLst/>
          </a:prstGeom>
          <a:noFill/>
          <a:ln cap="flat" cmpd="sng" w="9525">
            <a:solidFill>
              <a:srgbClr val="000000"/>
            </a:solidFill>
            <a:prstDash val="solid"/>
            <a:round/>
            <a:headEnd len="sm" w="sm" type="none"/>
            <a:tailEnd len="sm" w="sm" type="none"/>
          </a:ln>
        </p:spPr>
      </p:cxnSp>
      <p:sp>
        <p:nvSpPr>
          <p:cNvPr id="792" name="Google Shape;792;p41"/>
          <p:cNvSpPr txBox="1"/>
          <p:nvPr>
            <p:ph idx="12" type="sldNum"/>
          </p:nvPr>
        </p:nvSpPr>
        <p:spPr>
          <a:xfrm>
            <a:off x="142398" y="9519711"/>
            <a:ext cx="18135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24</a:t>
            </a:r>
            <a:endParaRPr b="0" i="0" sz="1200">
              <a:solidFill>
                <a:srgbClr val="888888"/>
              </a:solidFill>
              <a:latin typeface="Carme"/>
              <a:ea typeface="Carme"/>
              <a:cs typeface="Carme"/>
              <a:sym typeface="Carme"/>
            </a:endParaRPr>
          </a:p>
        </p:txBody>
      </p:sp>
      <p:sp>
        <p:nvSpPr>
          <p:cNvPr id="793" name="Google Shape;793;p41"/>
          <p:cNvSpPr txBox="1"/>
          <p:nvPr/>
        </p:nvSpPr>
        <p:spPr>
          <a:xfrm>
            <a:off x="5485363" y="7434375"/>
            <a:ext cx="981000" cy="866400"/>
          </a:xfrm>
          <a:prstGeom prst="rect">
            <a:avLst/>
          </a:prstGeom>
          <a:noFill/>
          <a:ln>
            <a:noFill/>
          </a:ln>
        </p:spPr>
        <p:txBody>
          <a:bodyPr anchorCtr="0" anchor="ctr" bIns="91425" lIns="91425" spcFirstLastPara="1" rIns="91425" wrap="square" tIns="91425">
            <a:noAutofit/>
          </a:bodyPr>
          <a:lstStyle/>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motion</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looks</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sound</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costume</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backdrop</a:t>
            </a:r>
            <a:endParaRPr sz="1100">
              <a:solidFill>
                <a:schemeClr val="dk1"/>
              </a:solidFill>
              <a:latin typeface="PT Sans Narrow"/>
              <a:ea typeface="PT Sans Narrow"/>
              <a:cs typeface="PT Sans Narrow"/>
              <a:sym typeface="PT Sans Narrow"/>
            </a:endParaRPr>
          </a:p>
        </p:txBody>
      </p:sp>
      <p:sp>
        <p:nvSpPr>
          <p:cNvPr id="794" name="Google Shape;794;p41"/>
          <p:cNvSpPr txBox="1"/>
          <p:nvPr/>
        </p:nvSpPr>
        <p:spPr>
          <a:xfrm>
            <a:off x="6417388" y="7377075"/>
            <a:ext cx="981000" cy="981000"/>
          </a:xfrm>
          <a:prstGeom prst="rect">
            <a:avLst/>
          </a:prstGeom>
          <a:noFill/>
          <a:ln>
            <a:noFill/>
          </a:ln>
        </p:spPr>
        <p:txBody>
          <a:bodyPr anchorCtr="0" anchor="ctr" bIns="91425" lIns="91425" spcFirstLastPara="1" rIns="91425" wrap="square" tIns="91425">
            <a:noAutofit/>
          </a:bodyPr>
          <a:lstStyle/>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tips window</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remix</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interactive collage</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pair-share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5"/>
          <p:cNvSpPr/>
          <p:nvPr/>
        </p:nvSpPr>
        <p:spPr>
          <a:xfrm flipH="1">
            <a:off x="176494" y="2285709"/>
            <a:ext cx="7601700" cy="479700"/>
          </a:xfrm>
          <a:custGeom>
            <a:rect b="b" l="l" r="r" t="t"/>
            <a:pathLst>
              <a:path extrusionOk="0" h="120000" w="120000">
                <a:moveTo>
                  <a:pt x="24" y="0"/>
                </a:moveTo>
                <a:lnTo>
                  <a:pt x="119998" y="0"/>
                </a:lnTo>
                <a:cubicBezTo>
                  <a:pt x="120047" y="1680"/>
                  <a:pt x="115830" y="58178"/>
                  <a:pt x="115932" y="59859"/>
                </a:cubicBezTo>
                <a:cubicBezTo>
                  <a:pt x="115794" y="59250"/>
                  <a:pt x="120083" y="119814"/>
                  <a:pt x="119998" y="120000"/>
                </a:cubicBezTo>
                <a:lnTo>
                  <a:pt x="0" y="120000"/>
                </a:lnTo>
                <a:cubicBezTo>
                  <a:pt x="8" y="79999"/>
                  <a:pt x="16" y="40000"/>
                  <a:pt x="2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5"/>
          <p:cNvSpPr txBox="1"/>
          <p:nvPr/>
        </p:nvSpPr>
        <p:spPr>
          <a:xfrm>
            <a:off x="17800" y="3045025"/>
            <a:ext cx="7772400" cy="6792600"/>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None/>
            </a:pPr>
            <a:r>
              <a:rPr b="1" lang="en-US" sz="1200">
                <a:solidFill>
                  <a:schemeClr val="dk1"/>
                </a:solidFill>
                <a:latin typeface="PT Sans Narrow"/>
                <a:ea typeface="PT Sans Narrow"/>
                <a:cs typeface="PT Sans Narrow"/>
                <a:sym typeface="PT Sans Narrow"/>
              </a:rPr>
              <a:t>BACKGROUND . . . . . . . . . . . . . . . . . . . . . . . . . . . . . . . . . . . . . . . . . . . . . . . . . . . . . . . . . . . . . . . . . . . . . . . . . . . . . . . . . . . . . . . . . . . . . . . . 1</a:t>
            </a:r>
            <a:endParaRPr>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What is Creative Computing? . . . . . . . . . . . . . . . . . . . . . . . . . . . . . . . . . . . . . . </a:t>
            </a:r>
            <a:r>
              <a:rPr lang="en-US" sz="1200">
                <a:solidFill>
                  <a:schemeClr val="dk1"/>
                </a:solidFill>
                <a:latin typeface="PT Sans Narrow"/>
                <a:ea typeface="PT Sans Narrow"/>
                <a:cs typeface="PT Sans Narrow"/>
                <a:sym typeface="PT Sans Narrow"/>
              </a:rPr>
              <a:t>. . . . . . . . . . . . . . . . </a:t>
            </a:r>
            <a:r>
              <a:rPr i="0" lang="en-US" sz="1200" u="none" cap="none" strike="noStrike">
                <a:solidFill>
                  <a:schemeClr val="dk1"/>
                </a:solidFill>
                <a:latin typeface="PT Sans Narrow"/>
                <a:ea typeface="PT Sans Narrow"/>
                <a:cs typeface="PT Sans Narrow"/>
                <a:sym typeface="PT Sans Narrow"/>
              </a:rPr>
              <a:t>. . . . . . . . . . . . . . . . . . . . . . . . . . . . 1</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What is Scratch?  . . . . . . . . . . . . . . . . . . . </a:t>
            </a:r>
            <a:r>
              <a:rPr lang="en-US" sz="1200">
                <a:solidFill>
                  <a:schemeClr val="dk1"/>
                </a:solidFill>
                <a:latin typeface="PT Sans Narrow"/>
                <a:ea typeface="PT Sans Narrow"/>
                <a:cs typeface="PT Sans Narrow"/>
                <a:sym typeface="PT Sans Narrow"/>
              </a:rPr>
              <a:t>. . . . . . . . . . . . . . . </a:t>
            </a:r>
            <a:r>
              <a:rPr i="0" lang="en-US" sz="1200" u="none" cap="none" strike="noStrike">
                <a:solidFill>
                  <a:schemeClr val="dk1"/>
                </a:solidFill>
                <a:latin typeface="PT Sans Narrow"/>
                <a:ea typeface="PT Sans Narrow"/>
                <a:cs typeface="PT Sans Narrow"/>
                <a:sym typeface="PT Sans Narrow"/>
              </a:rPr>
              <a:t>. . . . . . . . . . . . . . . . . . . . . . . . . . . . . . . . . . . . . . . . . . . . . . . . . . . . . . . . . . . 2</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What is this guide? . . . . . . . . . . . . . . . . . . . . . . . . . . . . . . . . . . . . . . . . . . . . . . . . . . . . . . . . . . . . . . . . . . . . </a:t>
            </a:r>
            <a:r>
              <a:rPr lang="en-US" sz="1200">
                <a:solidFill>
                  <a:schemeClr val="dk1"/>
                </a:solidFill>
                <a:latin typeface="PT Sans Narrow"/>
                <a:ea typeface="PT Sans Narrow"/>
                <a:cs typeface="PT Sans Narrow"/>
                <a:sym typeface="PT Sans Narrow"/>
              </a:rPr>
              <a:t>. . . . . . . . . . . . . . . </a:t>
            </a:r>
            <a:r>
              <a:rPr i="0" lang="en-US" sz="1200" u="none" cap="none" strike="noStrike">
                <a:solidFill>
                  <a:schemeClr val="dk1"/>
                </a:solidFill>
                <a:latin typeface="PT Sans Narrow"/>
                <a:ea typeface="PT Sans Narrow"/>
                <a:cs typeface="PT Sans Narrow"/>
                <a:sym typeface="PT Sans Narrow"/>
              </a:rPr>
              <a:t>. . . . . . .</a:t>
            </a:r>
            <a:r>
              <a:rPr lang="en-US" sz="1200">
                <a:solidFill>
                  <a:schemeClr val="dk1"/>
                </a:solidFill>
                <a:latin typeface="PT Sans Narrow"/>
                <a:ea typeface="PT Sans Narrow"/>
                <a:cs typeface="PT Sans Narrow"/>
                <a:sym typeface="PT Sans Narrow"/>
              </a:rPr>
              <a:t> </a:t>
            </a:r>
            <a:r>
              <a:rPr i="0" lang="en-US" sz="1200" u="none" cap="none" strike="noStrike">
                <a:solidFill>
                  <a:schemeClr val="dk1"/>
                </a:solidFill>
                <a:latin typeface="PT Sans Narrow"/>
                <a:ea typeface="PT Sans Narrow"/>
                <a:cs typeface="PT Sans Narrow"/>
                <a:sym typeface="PT Sans Narrow"/>
              </a:rPr>
              <a:t>. 2</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Who is this guide for? . . . . . . . . . . . . . . . . . . . . . . . . . . . . . . . . . . . . </a:t>
            </a:r>
            <a:r>
              <a:rPr lang="en-US" sz="1200">
                <a:solidFill>
                  <a:schemeClr val="dk1"/>
                </a:solidFill>
                <a:latin typeface="PT Sans Narrow"/>
                <a:ea typeface="PT Sans Narrow"/>
                <a:cs typeface="PT Sans Narrow"/>
                <a:sym typeface="PT Sans Narrow"/>
              </a:rPr>
              <a:t>. . . . . . . . . . . . . . . . </a:t>
            </a:r>
            <a:r>
              <a:rPr i="0" lang="en-US" sz="1200" u="none" cap="none" strike="noStrike">
                <a:solidFill>
                  <a:schemeClr val="dk1"/>
                </a:solidFill>
                <a:latin typeface="PT Sans Narrow"/>
                <a:ea typeface="PT Sans Narrow"/>
                <a:cs typeface="PT Sans Narrow"/>
                <a:sym typeface="PT Sans Narrow"/>
              </a:rPr>
              <a:t>. . . . . . . . . . . . . . . . . . . . . . . . . . . . . . . . . . . .  3</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What do I need in order to use this guide? . . . . . . . . . . . . . . . . . . . . . . . . . . . . . . . . . . . . . . . . . . . </a:t>
            </a:r>
            <a:r>
              <a:rPr lang="en-US" sz="1200">
                <a:solidFill>
                  <a:schemeClr val="dk1"/>
                </a:solidFill>
                <a:latin typeface="PT Sans Narrow"/>
                <a:ea typeface="PT Sans Narrow"/>
                <a:cs typeface="PT Sans Narrow"/>
                <a:sym typeface="PT Sans Narrow"/>
              </a:rPr>
              <a:t>. . . . . . . . . . . . . . . . . . </a:t>
            </a:r>
            <a:r>
              <a:rPr i="0" lang="en-US" sz="1200" u="none" cap="none" strike="noStrike">
                <a:solidFill>
                  <a:schemeClr val="dk1"/>
                </a:solidFill>
                <a:latin typeface="PT Sans Narrow"/>
                <a:ea typeface="PT Sans Narrow"/>
                <a:cs typeface="PT Sans Narrow"/>
                <a:sym typeface="PT Sans Narrow"/>
              </a:rPr>
              <a:t>. . . . . . . . . </a:t>
            </a:r>
            <a:r>
              <a:rPr lang="en-US" sz="1200">
                <a:solidFill>
                  <a:schemeClr val="dk1"/>
                </a:solidFill>
                <a:latin typeface="PT Sans Narrow"/>
                <a:ea typeface="PT Sans Narrow"/>
                <a:cs typeface="PT Sans Narrow"/>
                <a:sym typeface="PT Sans Narrow"/>
              </a:rPr>
              <a:t> </a:t>
            </a:r>
            <a:r>
              <a:rPr i="0" lang="en-US" sz="1200" u="none" cap="none" strike="noStrike">
                <a:solidFill>
                  <a:schemeClr val="dk1"/>
                </a:solidFill>
                <a:latin typeface="PT Sans Narrow"/>
                <a:ea typeface="PT Sans Narrow"/>
                <a:cs typeface="PT Sans Narrow"/>
                <a:sym typeface="PT Sans Narrow"/>
              </a:rPr>
              <a:t>3</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What is included in this guide? . . . . . . . . . . . . . . . . . . . . . . . . . . . . . . . . . . . . . . . . . . . . . . . . . . . . . . . . . . . .</a:t>
            </a:r>
            <a:r>
              <a:rPr lang="en-US" sz="1200">
                <a:solidFill>
                  <a:schemeClr val="dk1"/>
                </a:solidFill>
                <a:latin typeface="PT Sans Narrow"/>
                <a:ea typeface="PT Sans Narrow"/>
                <a:cs typeface="PT Sans Narrow"/>
                <a:sym typeface="PT Sans Narrow"/>
              </a:rPr>
              <a:t> . . . . . . . . . . . . . . . . . . </a:t>
            </a:r>
            <a:r>
              <a:rPr i="0" lang="en-US" sz="1200" u="none" cap="none" strike="noStrike">
                <a:solidFill>
                  <a:schemeClr val="dk1"/>
                </a:solidFill>
                <a:latin typeface="PT Sans Narrow"/>
                <a:ea typeface="PT Sans Narrow"/>
                <a:cs typeface="PT Sans Narrow"/>
                <a:sym typeface="PT Sans Narrow"/>
              </a:rPr>
              <a:t>. . 4</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How should I use this guide? . . . . . . . . . . . . . . . . . . . . . . . . . . . . . . . . . . . . . . . . . . . . . . . . . . . . . . . . . . . . . . . . .</a:t>
            </a:r>
            <a:r>
              <a:rPr lang="en-US" sz="1200">
                <a:solidFill>
                  <a:schemeClr val="dk1"/>
                </a:solidFill>
                <a:latin typeface="PT Sans Narrow"/>
                <a:ea typeface="PT Sans Narrow"/>
                <a:cs typeface="PT Sans Narrow"/>
                <a:sym typeface="PT Sans Narrow"/>
              </a:rPr>
              <a:t> . . . . . . . . . . . . . . .</a:t>
            </a:r>
            <a:r>
              <a:rPr i="0" lang="en-US" sz="1200" u="none" cap="none" strike="noStrike">
                <a:solidFill>
                  <a:schemeClr val="dk1"/>
                </a:solidFill>
                <a:latin typeface="PT Sans Narrow"/>
                <a:ea typeface="PT Sans Narrow"/>
                <a:cs typeface="PT Sans Narrow"/>
                <a:sym typeface="PT Sans Narrow"/>
              </a:rPr>
              <a:t> . . 5</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Where did this guide come from? . . . . . . . . . . . . . . . . . . . . . . . . . . . . . . . . . . . . . . . . . . . . . . . . . . . . . . . . . . . . . .</a:t>
            </a:r>
            <a:r>
              <a:rPr lang="en-US" sz="1200">
                <a:solidFill>
                  <a:schemeClr val="dk1"/>
                </a:solidFill>
                <a:latin typeface="PT Sans Narrow"/>
                <a:ea typeface="PT Sans Narrow"/>
                <a:cs typeface="PT Sans Narrow"/>
                <a:sym typeface="PT Sans Narrow"/>
              </a:rPr>
              <a:t> . . . . . . . . . . . . . . . .</a:t>
            </a:r>
            <a:r>
              <a:rPr i="0" lang="en-US" sz="1200" u="none" cap="none" strike="noStrike">
                <a:solidFill>
                  <a:schemeClr val="dk1"/>
                </a:solidFill>
                <a:latin typeface="PT Sans Narrow"/>
                <a:ea typeface="PT Sans Narrow"/>
                <a:cs typeface="PT Sans Narrow"/>
                <a:sym typeface="PT Sans Narrow"/>
              </a:rPr>
              <a:t> 5</a:t>
            </a:r>
            <a:endParaRPr b="1" i="0" sz="700" u="none" cap="none" strike="noStrike">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rPr b="1" lang="en-US" sz="1200">
                <a:solidFill>
                  <a:schemeClr val="dk1"/>
                </a:solidFill>
                <a:latin typeface="PT Sans Narrow"/>
                <a:ea typeface="PT Sans Narrow"/>
                <a:cs typeface="PT Sans Narrow"/>
                <a:sym typeface="PT Sans Narrow"/>
              </a:rPr>
              <a:t>UNIT 0 – GETTING STARTED . . . . . . . . . . . . . . . . . . . . . . . . . . . . . . . . . . . . . . . . . . . . . . . . . . . . . . . . . . . . . . . . . . . . . . . . . . . . . . . . . . . 7</a:t>
            </a:r>
            <a:endParaRPr b="1" sz="1200">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Introducing Scratch . . . . . . . . . . . . . . . . . . . . . . . . . . . . . . . . . . . . . . . . . . . . . . . . . . . . . </a:t>
            </a:r>
            <a:r>
              <a:rPr lang="en-US" sz="1200">
                <a:solidFill>
                  <a:schemeClr val="dk1"/>
                </a:solidFill>
                <a:latin typeface="PT Sans Narrow"/>
                <a:ea typeface="PT Sans Narrow"/>
                <a:cs typeface="PT Sans Narrow"/>
                <a:sym typeface="PT Sans Narrow"/>
              </a:rPr>
              <a:t>. . . . . . . . . . . . . . . . . . . . </a:t>
            </a:r>
            <a:r>
              <a:rPr i="0" lang="en-US" sz="1200" u="none" cap="none" strike="noStrike">
                <a:solidFill>
                  <a:schemeClr val="dk1"/>
                </a:solidFill>
                <a:latin typeface="PT Sans Narrow"/>
                <a:ea typeface="PT Sans Narrow"/>
                <a:cs typeface="PT Sans Narrow"/>
                <a:sym typeface="PT Sans Narrow"/>
              </a:rPr>
              <a:t>. . . . . . . . . . . . . . . .  10</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Scratch Account . . . . . . . . . . . . . . . . . . . . . . . . . . . . . . . . . . . . . . . . . . . . . . . . . . . . . . . . . . . . . . . . . </a:t>
            </a:r>
            <a:r>
              <a:rPr lang="en-US" sz="1200">
                <a:solidFill>
                  <a:schemeClr val="dk1"/>
                </a:solidFill>
                <a:latin typeface="PT Sans Narrow"/>
                <a:ea typeface="PT Sans Narrow"/>
                <a:cs typeface="PT Sans Narrow"/>
                <a:sym typeface="PT Sans Narrow"/>
              </a:rPr>
              <a:t>. . . . . . . . . . . . . . . . . . . . . . </a:t>
            </a:r>
            <a:r>
              <a:rPr i="0" lang="en-US" sz="1200" u="none" cap="none" strike="noStrike">
                <a:solidFill>
                  <a:schemeClr val="dk1"/>
                </a:solidFill>
                <a:latin typeface="PT Sans Narrow"/>
                <a:ea typeface="PT Sans Narrow"/>
                <a:cs typeface="PT Sans Narrow"/>
                <a:sym typeface="PT Sans Narrow"/>
              </a:rPr>
              <a:t>. . . . . . 12</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Design Journal . . . . . . . . . . . . . . . . . . . . . . . . . . . . . . . . . . . . . . . . . . . . . . . . . . . . . . . . . . . . . . . . . . </a:t>
            </a:r>
            <a:r>
              <a:rPr lang="en-US" sz="1200">
                <a:solidFill>
                  <a:schemeClr val="dk1"/>
                </a:solidFill>
                <a:latin typeface="PT Sans Narrow"/>
                <a:ea typeface="PT Sans Narrow"/>
                <a:cs typeface="PT Sans Narrow"/>
                <a:sym typeface="PT Sans Narrow"/>
              </a:rPr>
              <a:t>. . . . . . . . . . . . . . . . . . . . . . . </a:t>
            </a:r>
            <a:r>
              <a:rPr i="0" lang="en-US" sz="1200" u="none" cap="none" strike="noStrike">
                <a:solidFill>
                  <a:schemeClr val="dk1"/>
                </a:solidFill>
                <a:latin typeface="PT Sans Narrow"/>
                <a:ea typeface="PT Sans Narrow"/>
                <a:cs typeface="PT Sans Narrow"/>
                <a:sym typeface="PT Sans Narrow"/>
              </a:rPr>
              <a:t>. . . . . 14</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Scratch Surprise . . . . . . . . . . . . . . . . . . . . . . . . . . . . . . . . . . . . . . . . . . . . . . . . . . . . . . . . . . . . . . . . . </a:t>
            </a:r>
            <a:r>
              <a:rPr lang="en-US" sz="1200">
                <a:solidFill>
                  <a:schemeClr val="dk1"/>
                </a:solidFill>
                <a:latin typeface="PT Sans Narrow"/>
                <a:ea typeface="PT Sans Narrow"/>
                <a:cs typeface="PT Sans Narrow"/>
                <a:sym typeface="PT Sans Narrow"/>
              </a:rPr>
              <a:t>. . . . . . . . . . . . . . . . . . . . . . </a:t>
            </a:r>
            <a:r>
              <a:rPr i="0" lang="en-US" sz="1200" u="none" cap="none" strike="noStrike">
                <a:solidFill>
                  <a:schemeClr val="dk1"/>
                </a:solidFill>
                <a:latin typeface="PT Sans Narrow"/>
                <a:ea typeface="PT Sans Narrow"/>
                <a:cs typeface="PT Sans Narrow"/>
                <a:sym typeface="PT Sans Narrow"/>
              </a:rPr>
              <a:t>. . . . . </a:t>
            </a:r>
            <a:r>
              <a:rPr lang="en-US" sz="1200">
                <a:solidFill>
                  <a:schemeClr val="dk1"/>
                </a:solidFill>
                <a:latin typeface="PT Sans Narrow"/>
                <a:ea typeface="PT Sans Narrow"/>
                <a:cs typeface="PT Sans Narrow"/>
                <a:sym typeface="PT Sans Narrow"/>
              </a:rPr>
              <a:t> </a:t>
            </a:r>
            <a:r>
              <a:rPr i="0" lang="en-US" sz="1200" u="none" cap="none" strike="noStrike">
                <a:solidFill>
                  <a:schemeClr val="dk1"/>
                </a:solidFill>
                <a:latin typeface="PT Sans Narrow"/>
                <a:ea typeface="PT Sans Narrow"/>
                <a:cs typeface="PT Sans Narrow"/>
                <a:sym typeface="PT Sans Narrow"/>
              </a:rPr>
              <a:t>16</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Scratch Studio . . . . . . . . . . . . . . . . . . . . . . . . . . . . . . . . . . . . . . . . . . . . . . . . . . . . . . . . . . . . . . </a:t>
            </a:r>
            <a:r>
              <a:rPr lang="en-US" sz="1200">
                <a:solidFill>
                  <a:schemeClr val="dk1"/>
                </a:solidFill>
                <a:latin typeface="PT Sans Narrow"/>
                <a:ea typeface="PT Sans Narrow"/>
                <a:cs typeface="PT Sans Narrow"/>
                <a:sym typeface="PT Sans Narrow"/>
              </a:rPr>
              <a:t>. . . . . . . . . . . . . . . . . . . . . . . </a:t>
            </a:r>
            <a:r>
              <a:rPr i="0" lang="en-US" sz="1200" u="none" cap="none" strike="noStrike">
                <a:solidFill>
                  <a:schemeClr val="dk1"/>
                </a:solidFill>
                <a:latin typeface="PT Sans Narrow"/>
                <a:ea typeface="PT Sans Narrow"/>
                <a:cs typeface="PT Sans Narrow"/>
                <a:sym typeface="PT Sans Narrow"/>
              </a:rPr>
              <a:t>. . . . . . . . .  18</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Critique Group  . .</a:t>
            </a:r>
            <a:r>
              <a:rPr lang="en-US" sz="1200">
                <a:solidFill>
                  <a:schemeClr val="dk1"/>
                </a:solidFill>
                <a:latin typeface="PT Sans Narrow"/>
                <a:ea typeface="PT Sans Narrow"/>
                <a:cs typeface="PT Sans Narrow"/>
                <a:sym typeface="PT Sans Narrow"/>
              </a:rPr>
              <a:t> .</a:t>
            </a:r>
            <a:r>
              <a:rPr i="0" lang="en-US" sz="1200" u="none" cap="none" strike="noStrike">
                <a:solidFill>
                  <a:schemeClr val="dk1"/>
                </a:solidFill>
                <a:latin typeface="PT Sans Narrow"/>
                <a:ea typeface="PT Sans Narrow"/>
                <a:cs typeface="PT Sans Narrow"/>
                <a:sym typeface="PT Sans Narrow"/>
              </a:rPr>
              <a:t>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a:t>
            </a:r>
            <a:r>
              <a:rPr i="0" lang="en-US" sz="1200" u="none" cap="none" strike="noStrike">
                <a:solidFill>
                  <a:schemeClr val="dk1"/>
                </a:solidFill>
                <a:latin typeface="PT Sans Narrow"/>
                <a:ea typeface="PT Sans Narrow"/>
                <a:cs typeface="PT Sans Narrow"/>
                <a:sym typeface="PT Sans Narrow"/>
              </a:rPr>
              <a:t> 20</a:t>
            </a:r>
            <a:endParaRPr i="0" sz="700" u="none" cap="none" strike="noStrike">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rPr b="1" lang="en-US" sz="1200">
                <a:solidFill>
                  <a:schemeClr val="dk1"/>
                </a:solidFill>
                <a:latin typeface="PT Sans Narrow"/>
                <a:ea typeface="PT Sans Narrow"/>
                <a:cs typeface="PT Sans Narrow"/>
                <a:sym typeface="PT Sans Narrow"/>
              </a:rPr>
              <a:t>UNIT 1 – EXPLORING . . . . . . . . . . . . . . . . . . . . . . . . . . . . . . . . . . . . . . . . . . . . . . . . . . . . . . . . . . . . . . . . . . . . . . . . . . . . . . . . . . . . . . . . . 23</a:t>
            </a:r>
            <a:endParaRPr b="1" sz="1200">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Programmed to Dance . . . . . . . . . . . . . . . . . . . . . . . . . . . . . . . . . . . . . . . . . . . . . . . . . . . . . . . . . . . . . . . . . . . </a:t>
            </a:r>
            <a:r>
              <a:rPr lang="en-US" sz="1200">
                <a:solidFill>
                  <a:schemeClr val="dk1"/>
                </a:solidFill>
                <a:latin typeface="PT Sans Narrow"/>
                <a:ea typeface="PT Sans Narrow"/>
                <a:cs typeface="PT Sans Narrow"/>
                <a:sym typeface="PT Sans Narrow"/>
              </a:rPr>
              <a:t>. . . . . . . . . . . . . . . . . . . . . </a:t>
            </a:r>
            <a:r>
              <a:rPr i="0" lang="en-US" sz="1200" u="none" cap="none" strike="noStrike">
                <a:solidFill>
                  <a:schemeClr val="dk1"/>
                </a:solidFill>
                <a:latin typeface="PT Sans Narrow"/>
                <a:ea typeface="PT Sans Narrow"/>
                <a:cs typeface="PT Sans Narrow"/>
                <a:sym typeface="PT Sans Narrow"/>
              </a:rPr>
              <a:t>26</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Step-By-Step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  </a:t>
            </a:r>
            <a:r>
              <a:rPr i="0" lang="en-US" sz="1200" u="none" cap="none" strike="noStrike">
                <a:solidFill>
                  <a:schemeClr val="dk1"/>
                </a:solidFill>
                <a:latin typeface="PT Sans Narrow"/>
                <a:ea typeface="PT Sans Narrow"/>
                <a:cs typeface="PT Sans Narrow"/>
                <a:sym typeface="PT Sans Narrow"/>
              </a:rPr>
              <a:t>28</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10 Blocks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 . . .  </a:t>
            </a:r>
            <a:r>
              <a:rPr i="0" lang="en-US" sz="1200" u="none" cap="none" strike="noStrike">
                <a:solidFill>
                  <a:schemeClr val="dk1"/>
                </a:solidFill>
                <a:latin typeface="PT Sans Narrow"/>
                <a:ea typeface="PT Sans Narrow"/>
                <a:cs typeface="PT Sans Narrow"/>
                <a:sym typeface="PT Sans Narrow"/>
              </a:rPr>
              <a:t>30</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My Studio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 . . .  </a:t>
            </a:r>
            <a:r>
              <a:rPr i="0" lang="en-US" sz="1200" u="none" cap="none" strike="noStrike">
                <a:solidFill>
                  <a:schemeClr val="dk1"/>
                </a:solidFill>
                <a:latin typeface="PT Sans Narrow"/>
                <a:ea typeface="PT Sans Narrow"/>
                <a:cs typeface="PT Sans Narrow"/>
                <a:sym typeface="PT Sans Narrow"/>
              </a:rPr>
              <a:t>32</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Debug It! . . . . . . . . . . . . . . . . . . . . . . . . . . . . . . . . . . . . . . . . . . . . . . . . . . . . . . . . . . . . . . . . . . . . . . . . . . . . . . . . . . . . . . . . . . . . . . . . . . . . 34</a:t>
            </a:r>
            <a:endParaRPr b="1" i="0" sz="7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About Me . . . . . . . . . . . . . . . . . . . . . . . . . . . . . . . . . . . . . . . . . . . . . . . . . . . . . . . . . . . . . . . . . . . . . . . . . . . . . . . . . . . . . . . . . . . . . . . . . . . </a:t>
            </a:r>
            <a:r>
              <a:rPr lang="en-US" sz="1200">
                <a:solidFill>
                  <a:schemeClr val="dk1"/>
                </a:solidFill>
                <a:latin typeface="PT Sans Narrow"/>
                <a:ea typeface="PT Sans Narrow"/>
                <a:cs typeface="PT Sans Narrow"/>
                <a:sym typeface="PT Sans Narrow"/>
              </a:rPr>
              <a:t>.</a:t>
            </a:r>
            <a:r>
              <a:rPr i="0" lang="en-US" sz="1200" u="none" cap="none" strike="noStrike">
                <a:solidFill>
                  <a:schemeClr val="dk1"/>
                </a:solidFill>
                <a:latin typeface="PT Sans Narrow"/>
                <a:ea typeface="PT Sans Narrow"/>
                <a:cs typeface="PT Sans Narrow"/>
                <a:sym typeface="PT Sans Narrow"/>
              </a:rPr>
              <a:t> 36</a:t>
            </a:r>
            <a:endParaRPr b="1" i="0" sz="700" u="none" cap="none" strike="noStrike">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rPr b="1" lang="en-US" sz="1200">
                <a:solidFill>
                  <a:schemeClr val="dk1"/>
                </a:solidFill>
                <a:latin typeface="PT Sans Narrow"/>
                <a:ea typeface="PT Sans Narrow"/>
                <a:cs typeface="PT Sans Narrow"/>
                <a:sym typeface="PT Sans Narrow"/>
              </a:rPr>
              <a:t>UNIT 2 – ANIMATIONS . . . . . . . . . . . . . . . . . . . . . . . . . . . . . . . . . . . . . . . . . . . . . . . . . . . . . . . . . . . . . . . . . . . . . . . . . . . . . . . . . . . . . . . . 39</a:t>
            </a:r>
            <a:endParaRPr b="1" sz="1200">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Performing Scripts . . . . . . . . . . . . . . . . . . . . . . . . . . . . . . . . . . . . . . . . . . . . . . . . . . . . . . . . . . . . . . . . . . . . . . . . . . . . . . . . . . . . . . . . . . .  42</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Build-A-Band . . . . . . . . . . . . . . . . . . . . . . . . . . . . . . . . . . . . . . . . . . . . . . . . . . . . . . . . . . . . . . . . . . . . . . . . . . . . . . . . . . . . . . . . . . . . . . . . .44</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Orange Square, Purple Circle . . . . . . . . . . . . . . . . . . . . . . . . . . . . . . . . . . . . . . . . . . . . . . . . . . . . . . . . . . . . . . . . . . . . . . . . . . . . . . . . . . 46</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It’s Alive! . . . . . . . . . . . . . . . . . . . . . . . . . . . . . . . . . . . . . . . . . . . . . . . . . . . . . . . . . . . . . . . . . . . . . . . . . . . . . . . . . . . . . . . . . . . . . . . . . . .</a:t>
            </a:r>
            <a:r>
              <a:rPr lang="en-US" sz="1200">
                <a:solidFill>
                  <a:schemeClr val="dk1"/>
                </a:solidFill>
                <a:latin typeface="PT Sans Narrow"/>
                <a:ea typeface="PT Sans Narrow"/>
                <a:cs typeface="PT Sans Narrow"/>
                <a:sym typeface="PT Sans Narrow"/>
              </a:rPr>
              <a:t> . </a:t>
            </a:r>
            <a:r>
              <a:rPr i="0" lang="en-US" sz="1200" u="none" cap="none" strike="noStrike">
                <a:solidFill>
                  <a:schemeClr val="dk1"/>
                </a:solidFill>
                <a:latin typeface="PT Sans Narrow"/>
                <a:ea typeface="PT Sans Narrow"/>
                <a:cs typeface="PT Sans Narrow"/>
                <a:sym typeface="PT Sans Narrow"/>
              </a:rPr>
              <a:t>48</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Debug It! . . . . . . . . . . . . . . . . . . . . . . . . . . . . . . . . . . . . . . . . . . . . . . . . . . . . . . . . . . . . . . . . . . . . . . . . . . . . . . . . . . . . . . . . . . . . . . . . . . . . 50</a:t>
            </a:r>
            <a:endParaRPr b="1" i="0" sz="7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Music Video . . . . . . . . . . . . . . . . . . . . . . . . . . . . . . . . . . . . . . . . . . . . . . . . . . . . . . . . . . . . . . . . . . . . . . . . . . . . . . . . . . . . . . . . . . . . . . . . .  52</a:t>
            </a:r>
            <a:endParaRPr i="0" sz="1200" u="none" cap="none" strike="noStrike">
              <a:solidFill>
                <a:schemeClr val="dk1"/>
              </a:solidFill>
              <a:latin typeface="PT Sans Narrow"/>
              <a:ea typeface="PT Sans Narrow"/>
              <a:cs typeface="PT Sans Narrow"/>
              <a:sym typeface="PT Sans Narrow"/>
            </a:endParaRPr>
          </a:p>
        </p:txBody>
      </p:sp>
      <p:sp>
        <p:nvSpPr>
          <p:cNvPr id="108" name="Google Shape;108;p15"/>
          <p:cNvSpPr txBox="1"/>
          <p:nvPr/>
        </p:nvSpPr>
        <p:spPr>
          <a:xfrm>
            <a:off x="457200" y="464006"/>
            <a:ext cx="3586500" cy="172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TABLE OF CONTENTS</a:t>
            </a:r>
            <a:endParaRPr b="1" sz="5300">
              <a:solidFill>
                <a:schemeClr val="dk1"/>
              </a:solidFill>
              <a:latin typeface="PT Sans Narrow"/>
              <a:ea typeface="PT Sans Narrow"/>
              <a:cs typeface="PT Sans Narrow"/>
              <a:sym typeface="PT Sans Narr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42"/>
          <p:cNvSpPr txBox="1"/>
          <p:nvPr/>
        </p:nvSpPr>
        <p:spPr>
          <a:xfrm>
            <a:off x="4060679" y="1480851"/>
            <a:ext cx="3273767" cy="3416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This unit includes a mix of structured and open-ended activities that engage students in exploration of the key concept of sequence – identifying and specifying an ordered series of instructions. This is often a powerful moment for students: they’re telling the computer what to do, by translating their ideas into blocks of computer code.</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From a step-by-step tutorial, to playing with a constrained number of blocks, to a debugging challenge, each activity helps learners build the skills needed to create an About Me project.  In the culminating project, learners will explore and experiment with sprites, costumes, looks, backdrops, and sounds to create a personalized, interactive collage in Scratch.</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Take advantage of all the activities or pick a few that cater to your students’ specific needs and interests; the choice is up to you. If you’re not sure where to start, a possible order for the activities is suggested below.</a:t>
            </a:r>
            <a:endParaRPr sz="1200">
              <a:solidFill>
                <a:schemeClr val="dk1"/>
              </a:solidFill>
              <a:latin typeface="PT Sans Narrow"/>
              <a:ea typeface="PT Sans Narrow"/>
              <a:cs typeface="PT Sans Narrow"/>
              <a:sym typeface="PT Sans Narrow"/>
            </a:endParaRPr>
          </a:p>
        </p:txBody>
      </p:sp>
      <p:grpSp>
        <p:nvGrpSpPr>
          <p:cNvPr id="800" name="Google Shape;800;p42"/>
          <p:cNvGrpSpPr/>
          <p:nvPr/>
        </p:nvGrpSpPr>
        <p:grpSpPr>
          <a:xfrm>
            <a:off x="378584" y="6279500"/>
            <a:ext cx="7203566" cy="2641857"/>
            <a:chOff x="378584" y="6814673"/>
            <a:chExt cx="7203566" cy="2641857"/>
          </a:xfrm>
        </p:grpSpPr>
        <p:grpSp>
          <p:nvGrpSpPr>
            <p:cNvPr id="801" name="Google Shape;801;p42"/>
            <p:cNvGrpSpPr/>
            <p:nvPr/>
          </p:nvGrpSpPr>
          <p:grpSpPr>
            <a:xfrm>
              <a:off x="2175879" y="6814673"/>
              <a:ext cx="1186386" cy="398330"/>
              <a:chOff x="4672056" y="6992332"/>
              <a:chExt cx="1186386" cy="398330"/>
            </a:xfrm>
          </p:grpSpPr>
          <p:cxnSp>
            <p:nvCxnSpPr>
              <p:cNvPr id="802" name="Google Shape;802;p42"/>
              <p:cNvCxnSpPr/>
              <p:nvPr/>
            </p:nvCxnSpPr>
            <p:spPr>
              <a:xfrm rot="10800000">
                <a:off x="4672056" y="7109615"/>
                <a:ext cx="3775" cy="281047"/>
              </a:xfrm>
              <a:prstGeom prst="straightConnector1">
                <a:avLst/>
              </a:prstGeom>
              <a:noFill/>
              <a:ln cap="flat" cmpd="sng" w="12700">
                <a:solidFill>
                  <a:schemeClr val="dk1"/>
                </a:solidFill>
                <a:prstDash val="solid"/>
                <a:round/>
                <a:headEnd len="med" w="med" type="triangle"/>
                <a:tailEnd len="sm" w="sm" type="none"/>
              </a:ln>
            </p:spPr>
          </p:cxnSp>
          <p:cxnSp>
            <p:nvCxnSpPr>
              <p:cNvPr id="803" name="Google Shape;803;p42"/>
              <p:cNvCxnSpPr/>
              <p:nvPr/>
            </p:nvCxnSpPr>
            <p:spPr>
              <a:xfrm rot="10800000">
                <a:off x="5854667" y="7105712"/>
                <a:ext cx="3775" cy="281046"/>
              </a:xfrm>
              <a:prstGeom prst="straightConnector1">
                <a:avLst/>
              </a:prstGeom>
              <a:noFill/>
              <a:ln cap="flat" cmpd="sng" w="12700">
                <a:solidFill>
                  <a:schemeClr val="dk1"/>
                </a:solidFill>
                <a:prstDash val="solid"/>
                <a:round/>
                <a:headEnd len="med" w="med" type="triangle"/>
                <a:tailEnd len="sm" w="sm" type="none"/>
              </a:ln>
            </p:spPr>
          </p:cxnSp>
          <p:cxnSp>
            <p:nvCxnSpPr>
              <p:cNvPr id="804" name="Google Shape;804;p42"/>
              <p:cNvCxnSpPr/>
              <p:nvPr/>
            </p:nvCxnSpPr>
            <p:spPr>
              <a:xfrm>
                <a:off x="4672056" y="7112211"/>
                <a:ext cx="1186386" cy="0"/>
              </a:xfrm>
              <a:prstGeom prst="straightConnector1">
                <a:avLst/>
              </a:prstGeom>
              <a:noFill/>
              <a:ln cap="flat" cmpd="sng" w="12700">
                <a:solidFill>
                  <a:schemeClr val="dk1"/>
                </a:solidFill>
                <a:prstDash val="solid"/>
                <a:round/>
                <a:headEnd len="sm" w="sm" type="none"/>
                <a:tailEnd len="sm" w="sm" type="none"/>
              </a:ln>
            </p:spPr>
          </p:cxnSp>
          <p:sp>
            <p:nvSpPr>
              <p:cNvPr id="805" name="Google Shape;805;p42"/>
              <p:cNvSpPr/>
              <p:nvPr/>
            </p:nvSpPr>
            <p:spPr>
              <a:xfrm>
                <a:off x="4904377" y="6992332"/>
                <a:ext cx="756600" cy="253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2</a:t>
                </a:r>
                <a:endParaRPr b="1" sz="1050">
                  <a:solidFill>
                    <a:schemeClr val="dk1"/>
                  </a:solidFill>
                  <a:latin typeface="PT Sans Narrow"/>
                  <a:ea typeface="PT Sans Narrow"/>
                  <a:cs typeface="PT Sans Narrow"/>
                  <a:sym typeface="PT Sans Narrow"/>
                </a:endParaRPr>
              </a:p>
            </p:txBody>
          </p:sp>
        </p:grpSp>
        <p:grpSp>
          <p:nvGrpSpPr>
            <p:cNvPr id="806" name="Google Shape;806;p42"/>
            <p:cNvGrpSpPr/>
            <p:nvPr/>
          </p:nvGrpSpPr>
          <p:grpSpPr>
            <a:xfrm>
              <a:off x="378584" y="6838248"/>
              <a:ext cx="7203566" cy="2618282"/>
              <a:chOff x="378584" y="6838248"/>
              <a:chExt cx="7203566" cy="2618282"/>
            </a:xfrm>
          </p:grpSpPr>
          <p:grpSp>
            <p:nvGrpSpPr>
              <p:cNvPr id="807" name="Google Shape;807;p42"/>
              <p:cNvGrpSpPr/>
              <p:nvPr/>
            </p:nvGrpSpPr>
            <p:grpSpPr>
              <a:xfrm>
                <a:off x="378584" y="6838248"/>
                <a:ext cx="7203566" cy="2618282"/>
                <a:chOff x="378584" y="6376682"/>
                <a:chExt cx="7203566" cy="2618282"/>
              </a:xfrm>
            </p:grpSpPr>
            <p:grpSp>
              <p:nvGrpSpPr>
                <p:cNvPr id="808" name="Google Shape;808;p42"/>
                <p:cNvGrpSpPr/>
                <p:nvPr/>
              </p:nvGrpSpPr>
              <p:grpSpPr>
                <a:xfrm>
                  <a:off x="535224" y="6376682"/>
                  <a:ext cx="7046926" cy="407367"/>
                  <a:chOff x="535224" y="6376682"/>
                  <a:chExt cx="7046926" cy="407367"/>
                </a:xfrm>
              </p:grpSpPr>
              <p:grpSp>
                <p:nvGrpSpPr>
                  <p:cNvPr id="809" name="Google Shape;809;p42"/>
                  <p:cNvGrpSpPr/>
                  <p:nvPr/>
                </p:nvGrpSpPr>
                <p:grpSpPr>
                  <a:xfrm>
                    <a:off x="6008350" y="6378357"/>
                    <a:ext cx="1573800" cy="405692"/>
                    <a:chOff x="352570" y="6969896"/>
                    <a:chExt cx="1573800" cy="405692"/>
                  </a:xfrm>
                </p:grpSpPr>
                <p:cxnSp>
                  <p:nvCxnSpPr>
                    <p:cNvPr id="810" name="Google Shape;810;p42"/>
                    <p:cNvCxnSpPr/>
                    <p:nvPr/>
                  </p:nvCxnSpPr>
                  <p:spPr>
                    <a:xfrm rot="10800000">
                      <a:off x="1218360" y="7193840"/>
                      <a:ext cx="3775" cy="181748"/>
                    </a:xfrm>
                    <a:prstGeom prst="straightConnector1">
                      <a:avLst/>
                    </a:prstGeom>
                    <a:noFill/>
                    <a:ln cap="flat" cmpd="sng" w="12700">
                      <a:solidFill>
                        <a:schemeClr val="dk1"/>
                      </a:solidFill>
                      <a:prstDash val="solid"/>
                      <a:round/>
                      <a:headEnd len="med" w="med" type="triangle"/>
                      <a:tailEnd len="sm" w="sm" type="none"/>
                    </a:ln>
                  </p:spPr>
                </p:cxnSp>
                <p:sp>
                  <p:nvSpPr>
                    <p:cNvPr id="811" name="Google Shape;811;p42"/>
                    <p:cNvSpPr/>
                    <p:nvPr/>
                  </p:nvSpPr>
                  <p:spPr>
                    <a:xfrm>
                      <a:off x="352570" y="6969896"/>
                      <a:ext cx="15738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4 &amp; SESSION 5</a:t>
                      </a:r>
                      <a:endParaRPr b="1" sz="1050">
                        <a:solidFill>
                          <a:schemeClr val="dk1"/>
                        </a:solidFill>
                        <a:latin typeface="PT Sans Narrow"/>
                        <a:ea typeface="PT Sans Narrow"/>
                        <a:cs typeface="PT Sans Narrow"/>
                        <a:sym typeface="PT Sans Narrow"/>
                      </a:endParaRPr>
                    </a:p>
                  </p:txBody>
                </p:sp>
              </p:grpSp>
              <p:grpSp>
                <p:nvGrpSpPr>
                  <p:cNvPr id="812" name="Google Shape;812;p42"/>
                  <p:cNvGrpSpPr/>
                  <p:nvPr/>
                </p:nvGrpSpPr>
                <p:grpSpPr>
                  <a:xfrm>
                    <a:off x="535224" y="6376682"/>
                    <a:ext cx="927900" cy="405688"/>
                    <a:chOff x="535224" y="6376682"/>
                    <a:chExt cx="927900" cy="405688"/>
                  </a:xfrm>
                </p:grpSpPr>
                <p:cxnSp>
                  <p:nvCxnSpPr>
                    <p:cNvPr id="813" name="Google Shape;813;p42"/>
                    <p:cNvCxnSpPr/>
                    <p:nvPr/>
                  </p:nvCxnSpPr>
                  <p:spPr>
                    <a:xfrm rot="10800000">
                      <a:off x="992120" y="6600622"/>
                      <a:ext cx="3775" cy="181748"/>
                    </a:xfrm>
                    <a:prstGeom prst="straightConnector1">
                      <a:avLst/>
                    </a:prstGeom>
                    <a:noFill/>
                    <a:ln cap="flat" cmpd="sng" w="12700">
                      <a:solidFill>
                        <a:schemeClr val="dk1"/>
                      </a:solidFill>
                      <a:prstDash val="solid"/>
                      <a:round/>
                      <a:headEnd len="med" w="med" type="triangle"/>
                      <a:tailEnd len="sm" w="sm" type="none"/>
                    </a:ln>
                  </p:spPr>
                </p:cxnSp>
                <p:sp>
                  <p:nvSpPr>
                    <p:cNvPr id="814" name="Google Shape;814;p42"/>
                    <p:cNvSpPr/>
                    <p:nvPr/>
                  </p:nvSpPr>
                  <p:spPr>
                    <a:xfrm>
                      <a:off x="535224" y="6376682"/>
                      <a:ext cx="9279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1</a:t>
                      </a:r>
                      <a:endParaRPr b="1" sz="1050">
                        <a:solidFill>
                          <a:schemeClr val="dk1"/>
                        </a:solidFill>
                        <a:latin typeface="PT Sans Narrow"/>
                        <a:ea typeface="PT Sans Narrow"/>
                        <a:cs typeface="PT Sans Narrow"/>
                        <a:sym typeface="PT Sans Narrow"/>
                      </a:endParaRPr>
                    </a:p>
                  </p:txBody>
                </p:sp>
              </p:grpSp>
              <p:grpSp>
                <p:nvGrpSpPr>
                  <p:cNvPr id="815" name="Google Shape;815;p42"/>
                  <p:cNvGrpSpPr/>
                  <p:nvPr/>
                </p:nvGrpSpPr>
                <p:grpSpPr>
                  <a:xfrm>
                    <a:off x="4519656" y="6378357"/>
                    <a:ext cx="1186386" cy="398339"/>
                    <a:chOff x="4519656" y="6378357"/>
                    <a:chExt cx="1186386" cy="398339"/>
                  </a:xfrm>
                </p:grpSpPr>
                <p:grpSp>
                  <p:nvGrpSpPr>
                    <p:cNvPr id="816" name="Google Shape;816;p42"/>
                    <p:cNvGrpSpPr/>
                    <p:nvPr/>
                  </p:nvGrpSpPr>
                  <p:grpSpPr>
                    <a:xfrm>
                      <a:off x="4519656" y="6491746"/>
                      <a:ext cx="1186386" cy="284950"/>
                      <a:chOff x="1324040" y="6422023"/>
                      <a:chExt cx="1195130" cy="417399"/>
                    </a:xfrm>
                  </p:grpSpPr>
                  <p:cxnSp>
                    <p:nvCxnSpPr>
                      <p:cNvPr id="817" name="Google Shape;817;p42"/>
                      <p:cNvCxnSpPr/>
                      <p:nvPr/>
                    </p:nvCxnSpPr>
                    <p:spPr>
                      <a:xfrm rot="10800000">
                        <a:off x="1324040" y="6427740"/>
                        <a:ext cx="3803" cy="411682"/>
                      </a:xfrm>
                      <a:prstGeom prst="straightConnector1">
                        <a:avLst/>
                      </a:prstGeom>
                      <a:noFill/>
                      <a:ln cap="flat" cmpd="sng" w="12700">
                        <a:solidFill>
                          <a:schemeClr val="dk1"/>
                        </a:solidFill>
                        <a:prstDash val="solid"/>
                        <a:round/>
                        <a:headEnd len="med" w="med" type="triangle"/>
                        <a:tailEnd len="sm" w="sm" type="none"/>
                      </a:ln>
                    </p:spPr>
                  </p:cxnSp>
                  <p:cxnSp>
                    <p:nvCxnSpPr>
                      <p:cNvPr id="818" name="Google Shape;818;p42"/>
                      <p:cNvCxnSpPr/>
                      <p:nvPr/>
                    </p:nvCxnSpPr>
                    <p:spPr>
                      <a:xfrm rot="10800000">
                        <a:off x="2515367" y="6422023"/>
                        <a:ext cx="3803" cy="411681"/>
                      </a:xfrm>
                      <a:prstGeom prst="straightConnector1">
                        <a:avLst/>
                      </a:prstGeom>
                      <a:noFill/>
                      <a:ln cap="flat" cmpd="sng" w="12700">
                        <a:solidFill>
                          <a:schemeClr val="dk1"/>
                        </a:solidFill>
                        <a:prstDash val="solid"/>
                        <a:round/>
                        <a:headEnd len="med" w="med" type="triangle"/>
                        <a:tailEnd len="sm" w="sm" type="none"/>
                      </a:ln>
                    </p:spPr>
                  </p:cxnSp>
                  <p:cxnSp>
                    <p:nvCxnSpPr>
                      <p:cNvPr id="819" name="Google Shape;819;p42"/>
                      <p:cNvCxnSpPr/>
                      <p:nvPr/>
                    </p:nvCxnSpPr>
                    <p:spPr>
                      <a:xfrm>
                        <a:off x="1324040" y="6431543"/>
                        <a:ext cx="1195130" cy="0"/>
                      </a:xfrm>
                      <a:prstGeom prst="straightConnector1">
                        <a:avLst/>
                      </a:prstGeom>
                      <a:noFill/>
                      <a:ln cap="flat" cmpd="sng" w="12700">
                        <a:solidFill>
                          <a:schemeClr val="dk1"/>
                        </a:solidFill>
                        <a:prstDash val="solid"/>
                        <a:round/>
                        <a:headEnd len="sm" w="sm" type="none"/>
                        <a:tailEnd len="sm" w="sm" type="none"/>
                      </a:ln>
                    </p:spPr>
                  </p:cxnSp>
                </p:grpSp>
                <p:sp>
                  <p:nvSpPr>
                    <p:cNvPr id="820" name="Google Shape;820;p42"/>
                    <p:cNvSpPr/>
                    <p:nvPr/>
                  </p:nvSpPr>
                  <p:spPr>
                    <a:xfrm>
                      <a:off x="4668550" y="6378357"/>
                      <a:ext cx="927900" cy="253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3</a:t>
                      </a:r>
                      <a:endParaRPr b="1" sz="1050">
                        <a:solidFill>
                          <a:schemeClr val="dk1"/>
                        </a:solidFill>
                        <a:latin typeface="PT Sans Narrow"/>
                        <a:ea typeface="PT Sans Narrow"/>
                        <a:cs typeface="PT Sans Narrow"/>
                        <a:sym typeface="PT Sans Narrow"/>
                      </a:endParaRPr>
                    </a:p>
                  </p:txBody>
                </p:sp>
              </p:grpSp>
            </p:grpSp>
            <p:grpSp>
              <p:nvGrpSpPr>
                <p:cNvPr id="821" name="Google Shape;821;p42"/>
                <p:cNvGrpSpPr/>
                <p:nvPr/>
              </p:nvGrpSpPr>
              <p:grpSpPr>
                <a:xfrm>
                  <a:off x="378584" y="6665975"/>
                  <a:ext cx="5942158" cy="2328989"/>
                  <a:chOff x="378584" y="6665975"/>
                  <a:chExt cx="5942158" cy="2328989"/>
                </a:xfrm>
              </p:grpSpPr>
              <p:grpSp>
                <p:nvGrpSpPr>
                  <p:cNvPr id="822" name="Google Shape;822;p42"/>
                  <p:cNvGrpSpPr/>
                  <p:nvPr/>
                </p:nvGrpSpPr>
                <p:grpSpPr>
                  <a:xfrm>
                    <a:off x="378584" y="6665986"/>
                    <a:ext cx="1241052" cy="2328978"/>
                    <a:chOff x="361181" y="6645783"/>
                    <a:chExt cx="1378946" cy="2587748"/>
                  </a:xfrm>
                </p:grpSpPr>
                <p:sp>
                  <p:nvSpPr>
                    <p:cNvPr id="823" name="Google Shape;823;p42"/>
                    <p:cNvSpPr/>
                    <p:nvPr/>
                  </p:nvSpPr>
                  <p:spPr>
                    <a:xfrm>
                      <a:off x="450559" y="8104930"/>
                      <a:ext cx="1204800" cy="112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How can you express a sequence of dance moves using simple verbal instructions? </a:t>
                      </a:r>
                      <a:endParaRPr>
                        <a:latin typeface="PT Sans Narrow"/>
                        <a:ea typeface="PT Sans Narrow"/>
                        <a:cs typeface="PT Sans Narrow"/>
                        <a:sym typeface="PT Sans Narrow"/>
                      </a:endParaRPr>
                    </a:p>
                  </p:txBody>
                </p:sp>
                <p:grpSp>
                  <p:nvGrpSpPr>
                    <p:cNvPr id="824" name="Google Shape;824;p42"/>
                    <p:cNvGrpSpPr/>
                    <p:nvPr/>
                  </p:nvGrpSpPr>
                  <p:grpSpPr>
                    <a:xfrm>
                      <a:off x="361181" y="6645783"/>
                      <a:ext cx="1378946" cy="1378946"/>
                      <a:chOff x="361181" y="6645783"/>
                      <a:chExt cx="1378946" cy="1378946"/>
                    </a:xfrm>
                  </p:grpSpPr>
                  <p:sp>
                    <p:nvSpPr>
                      <p:cNvPr id="825" name="Google Shape;825;p42"/>
                      <p:cNvSpPr/>
                      <p:nvPr/>
                    </p:nvSpPr>
                    <p:spPr>
                      <a:xfrm rot="8075815">
                        <a:off x="563111" y="6847712"/>
                        <a:ext cx="975086" cy="975087"/>
                      </a:xfrm>
                      <a:prstGeom prst="teardrop">
                        <a:avLst>
                          <a:gd fmla="val 100000" name="adj"/>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6" name="Google Shape;826;p42"/>
                      <p:cNvSpPr txBox="1"/>
                      <p:nvPr/>
                    </p:nvSpPr>
                    <p:spPr>
                      <a:xfrm>
                        <a:off x="535218" y="7112421"/>
                        <a:ext cx="1030873"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PROGRAMMED TO DANCE</a:t>
                        </a:r>
                        <a:endParaRPr b="1" sz="1100">
                          <a:latin typeface="PT Sans Narrow"/>
                          <a:ea typeface="PT Sans Narrow"/>
                          <a:cs typeface="PT Sans Narrow"/>
                          <a:sym typeface="PT Sans Narrow"/>
                        </a:endParaRPr>
                      </a:p>
                    </p:txBody>
                  </p:sp>
                </p:grpSp>
              </p:grpSp>
              <p:grpSp>
                <p:nvGrpSpPr>
                  <p:cNvPr id="827" name="Google Shape;827;p42"/>
                  <p:cNvGrpSpPr/>
                  <p:nvPr/>
                </p:nvGrpSpPr>
                <p:grpSpPr>
                  <a:xfrm>
                    <a:off x="1555353" y="6665975"/>
                    <a:ext cx="1241052" cy="1867228"/>
                    <a:chOff x="1603083" y="6645781"/>
                    <a:chExt cx="1378946" cy="2074697"/>
                  </a:xfrm>
                </p:grpSpPr>
                <p:sp>
                  <p:nvSpPr>
                    <p:cNvPr id="828" name="Google Shape;828;p42"/>
                    <p:cNvSpPr/>
                    <p:nvPr/>
                  </p:nvSpPr>
                  <p:spPr>
                    <a:xfrm>
                      <a:off x="1777121" y="8104925"/>
                      <a:ext cx="1030873"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New to Scratch? Create your first Scratch project!</a:t>
                      </a:r>
                      <a:endParaRPr>
                        <a:latin typeface="PT Sans Narrow"/>
                        <a:ea typeface="PT Sans Narrow"/>
                        <a:cs typeface="PT Sans Narrow"/>
                        <a:sym typeface="PT Sans Narrow"/>
                      </a:endParaRPr>
                    </a:p>
                  </p:txBody>
                </p:sp>
                <p:grpSp>
                  <p:nvGrpSpPr>
                    <p:cNvPr id="829" name="Google Shape;829;p42"/>
                    <p:cNvGrpSpPr/>
                    <p:nvPr/>
                  </p:nvGrpSpPr>
                  <p:grpSpPr>
                    <a:xfrm>
                      <a:off x="1603083" y="6645781"/>
                      <a:ext cx="1378946" cy="1378946"/>
                      <a:chOff x="1603083" y="6645781"/>
                      <a:chExt cx="1378946" cy="1378946"/>
                    </a:xfrm>
                  </p:grpSpPr>
                  <p:sp>
                    <p:nvSpPr>
                      <p:cNvPr id="830" name="Google Shape;830;p42"/>
                      <p:cNvSpPr/>
                      <p:nvPr/>
                    </p:nvSpPr>
                    <p:spPr>
                      <a:xfrm rot="8075815">
                        <a:off x="1805013" y="6847711"/>
                        <a:ext cx="975086" cy="975087"/>
                      </a:xfrm>
                      <a:prstGeom prst="teardrop">
                        <a:avLst>
                          <a:gd fmla="val 100000" name="adj"/>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1" name="Google Shape;831;p42"/>
                      <p:cNvSpPr txBox="1"/>
                      <p:nvPr/>
                    </p:nvSpPr>
                    <p:spPr>
                      <a:xfrm>
                        <a:off x="1777121" y="7175323"/>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STEP-BY-STEP</a:t>
                        </a:r>
                        <a:endParaRPr b="1" sz="1100">
                          <a:latin typeface="PT Sans Narrow"/>
                          <a:ea typeface="PT Sans Narrow"/>
                          <a:cs typeface="PT Sans Narrow"/>
                          <a:sym typeface="PT Sans Narrow"/>
                        </a:endParaRPr>
                      </a:p>
                    </p:txBody>
                  </p:sp>
                </p:grpSp>
              </p:grpSp>
              <p:grpSp>
                <p:nvGrpSpPr>
                  <p:cNvPr id="832" name="Google Shape;832;p42"/>
                  <p:cNvGrpSpPr/>
                  <p:nvPr/>
                </p:nvGrpSpPr>
                <p:grpSpPr>
                  <a:xfrm>
                    <a:off x="2728232" y="6665977"/>
                    <a:ext cx="1241052" cy="1867227"/>
                    <a:chOff x="2852686" y="6645783"/>
                    <a:chExt cx="1378946" cy="2074695"/>
                  </a:xfrm>
                </p:grpSpPr>
                <p:sp>
                  <p:nvSpPr>
                    <p:cNvPr id="833" name="Google Shape;833;p42"/>
                    <p:cNvSpPr/>
                    <p:nvPr/>
                  </p:nvSpPr>
                  <p:spPr>
                    <a:xfrm>
                      <a:off x="3026723" y="8104926"/>
                      <a:ext cx="1030873"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What can you create with only 10 Scratch blocks?</a:t>
                      </a:r>
                      <a:endParaRPr>
                        <a:latin typeface="PT Sans Narrow"/>
                        <a:ea typeface="PT Sans Narrow"/>
                        <a:cs typeface="PT Sans Narrow"/>
                        <a:sym typeface="PT Sans Narrow"/>
                      </a:endParaRPr>
                    </a:p>
                  </p:txBody>
                </p:sp>
                <p:grpSp>
                  <p:nvGrpSpPr>
                    <p:cNvPr id="834" name="Google Shape;834;p42"/>
                    <p:cNvGrpSpPr/>
                    <p:nvPr/>
                  </p:nvGrpSpPr>
                  <p:grpSpPr>
                    <a:xfrm>
                      <a:off x="2852686" y="6645783"/>
                      <a:ext cx="1378946" cy="1378946"/>
                      <a:chOff x="2852686" y="6645783"/>
                      <a:chExt cx="1378946" cy="1378946"/>
                    </a:xfrm>
                  </p:grpSpPr>
                  <p:sp>
                    <p:nvSpPr>
                      <p:cNvPr id="835" name="Google Shape;835;p42"/>
                      <p:cNvSpPr/>
                      <p:nvPr/>
                    </p:nvSpPr>
                    <p:spPr>
                      <a:xfrm rot="8075815">
                        <a:off x="3054616" y="6847713"/>
                        <a:ext cx="975086" cy="975087"/>
                      </a:xfrm>
                      <a:prstGeom prst="teardrop">
                        <a:avLst>
                          <a:gd fmla="val 100000" name="adj"/>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6" name="Google Shape;836;p42"/>
                      <p:cNvSpPr txBox="1"/>
                      <p:nvPr/>
                    </p:nvSpPr>
                    <p:spPr>
                      <a:xfrm>
                        <a:off x="3026723" y="7175324"/>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10 BLOCKS</a:t>
                        </a:r>
                        <a:endParaRPr b="1" sz="1100">
                          <a:latin typeface="PT Sans Narrow"/>
                          <a:ea typeface="PT Sans Narrow"/>
                          <a:cs typeface="PT Sans Narrow"/>
                          <a:sym typeface="PT Sans Narrow"/>
                        </a:endParaRPr>
                      </a:p>
                    </p:txBody>
                  </p:sp>
                </p:grpSp>
              </p:grpSp>
              <p:grpSp>
                <p:nvGrpSpPr>
                  <p:cNvPr id="837" name="Google Shape;837;p42"/>
                  <p:cNvGrpSpPr/>
                  <p:nvPr/>
                </p:nvGrpSpPr>
                <p:grpSpPr>
                  <a:xfrm>
                    <a:off x="5079690" y="6665976"/>
                    <a:ext cx="1241052" cy="2021172"/>
                    <a:chOff x="5291070" y="6645783"/>
                    <a:chExt cx="1378946" cy="2245747"/>
                  </a:xfrm>
                </p:grpSpPr>
                <p:sp>
                  <p:nvSpPr>
                    <p:cNvPr id="838" name="Google Shape;838;p42"/>
                    <p:cNvSpPr/>
                    <p:nvPr/>
                  </p:nvSpPr>
                  <p:spPr>
                    <a:xfrm>
                      <a:off x="5448417" y="8104929"/>
                      <a:ext cx="11322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Help! </a:t>
                      </a:r>
                      <a:endParaRPr sz="1000">
                        <a:solidFill>
                          <a:schemeClr val="dk1"/>
                        </a:solidFill>
                        <a:latin typeface="PT Sans Narrow"/>
                        <a:ea typeface="PT Sans Narrow"/>
                        <a:cs typeface="PT Sans Narrow"/>
                        <a:sym typeface="PT Sans Narrow"/>
                      </a:endParaRPr>
                    </a:p>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Can you debug these five Scratch programs?</a:t>
                      </a:r>
                      <a:endParaRPr>
                        <a:latin typeface="PT Sans Narrow"/>
                        <a:ea typeface="PT Sans Narrow"/>
                        <a:cs typeface="PT Sans Narrow"/>
                        <a:sym typeface="PT Sans Narrow"/>
                      </a:endParaRPr>
                    </a:p>
                  </p:txBody>
                </p:sp>
                <p:grpSp>
                  <p:nvGrpSpPr>
                    <p:cNvPr id="839" name="Google Shape;839;p42"/>
                    <p:cNvGrpSpPr/>
                    <p:nvPr/>
                  </p:nvGrpSpPr>
                  <p:grpSpPr>
                    <a:xfrm>
                      <a:off x="5291070" y="6645783"/>
                      <a:ext cx="1378946" cy="1378946"/>
                      <a:chOff x="5291070" y="6645783"/>
                      <a:chExt cx="1378946" cy="1378946"/>
                    </a:xfrm>
                  </p:grpSpPr>
                  <p:sp>
                    <p:nvSpPr>
                      <p:cNvPr id="840" name="Google Shape;840;p42"/>
                      <p:cNvSpPr/>
                      <p:nvPr/>
                    </p:nvSpPr>
                    <p:spPr>
                      <a:xfrm rot="8075815">
                        <a:off x="5493000" y="6847712"/>
                        <a:ext cx="975086" cy="975087"/>
                      </a:xfrm>
                      <a:prstGeom prst="teardrop">
                        <a:avLst>
                          <a:gd fmla="val 100000" name="adj"/>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1" name="Google Shape;841;p42"/>
                      <p:cNvSpPr txBox="1"/>
                      <p:nvPr/>
                    </p:nvSpPr>
                    <p:spPr>
                      <a:xfrm>
                        <a:off x="5465107" y="7175324"/>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DEBUG IT!</a:t>
                        </a:r>
                        <a:endParaRPr b="1" sz="1100">
                          <a:latin typeface="PT Sans Narrow"/>
                          <a:ea typeface="PT Sans Narrow"/>
                          <a:cs typeface="PT Sans Narrow"/>
                          <a:sym typeface="PT Sans Narrow"/>
                        </a:endParaRPr>
                      </a:p>
                    </p:txBody>
                  </p:sp>
                </p:grpSp>
              </p:grpSp>
              <p:grpSp>
                <p:nvGrpSpPr>
                  <p:cNvPr id="842" name="Google Shape;842;p42"/>
                  <p:cNvGrpSpPr/>
                  <p:nvPr/>
                </p:nvGrpSpPr>
                <p:grpSpPr>
                  <a:xfrm>
                    <a:off x="3904046" y="6665977"/>
                    <a:ext cx="1241054" cy="1867226"/>
                    <a:chOff x="4079172" y="6645783"/>
                    <a:chExt cx="1378948" cy="2074695"/>
                  </a:xfrm>
                </p:grpSpPr>
                <p:grpSp>
                  <p:nvGrpSpPr>
                    <p:cNvPr id="843" name="Google Shape;843;p42"/>
                    <p:cNvGrpSpPr/>
                    <p:nvPr/>
                  </p:nvGrpSpPr>
                  <p:grpSpPr>
                    <a:xfrm>
                      <a:off x="4079172" y="6645783"/>
                      <a:ext cx="1378948" cy="1378948"/>
                      <a:chOff x="4079172" y="6645783"/>
                      <a:chExt cx="1378948" cy="1378948"/>
                    </a:xfrm>
                  </p:grpSpPr>
                  <p:sp>
                    <p:nvSpPr>
                      <p:cNvPr id="844" name="Google Shape;844;p42"/>
                      <p:cNvSpPr/>
                      <p:nvPr/>
                    </p:nvSpPr>
                    <p:spPr>
                      <a:xfrm rot="8075815">
                        <a:off x="4281103" y="6847713"/>
                        <a:ext cx="975087" cy="975088"/>
                      </a:xfrm>
                      <a:prstGeom prst="teardrop">
                        <a:avLst>
                          <a:gd fmla="val 100000" name="adj"/>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Google Shape;845;p42"/>
                      <p:cNvSpPr txBox="1"/>
                      <p:nvPr/>
                    </p:nvSpPr>
                    <p:spPr>
                      <a:xfrm>
                        <a:off x="4253210" y="7175323"/>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MY STUDIO</a:t>
                        </a:r>
                        <a:endParaRPr b="1" sz="1100">
                          <a:latin typeface="PT Sans Narrow"/>
                          <a:ea typeface="PT Sans Narrow"/>
                          <a:cs typeface="PT Sans Narrow"/>
                          <a:sym typeface="PT Sans Narrow"/>
                        </a:endParaRPr>
                      </a:p>
                    </p:txBody>
                  </p:sp>
                </p:grpSp>
                <p:sp>
                  <p:nvSpPr>
                    <p:cNvPr id="846" name="Google Shape;846;p42"/>
                    <p:cNvSpPr/>
                    <p:nvPr/>
                  </p:nvSpPr>
                  <p:spPr>
                    <a:xfrm>
                      <a:off x="4253209" y="8104925"/>
                      <a:ext cx="1030873"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What can be created with Scratch?</a:t>
                      </a:r>
                      <a:endParaRPr>
                        <a:latin typeface="PT Sans Narrow"/>
                        <a:ea typeface="PT Sans Narrow"/>
                        <a:cs typeface="PT Sans Narrow"/>
                        <a:sym typeface="PT Sans Narrow"/>
                      </a:endParaRPr>
                    </a:p>
                  </p:txBody>
                </p:sp>
              </p:grpSp>
            </p:grpSp>
          </p:grpSp>
          <p:grpSp>
            <p:nvGrpSpPr>
              <p:cNvPr id="847" name="Google Shape;847;p42"/>
              <p:cNvGrpSpPr/>
              <p:nvPr/>
            </p:nvGrpSpPr>
            <p:grpSpPr>
              <a:xfrm>
                <a:off x="6257226" y="7124737"/>
                <a:ext cx="1241052" cy="2328736"/>
                <a:chOff x="6257226" y="7151383"/>
                <a:chExt cx="1241052" cy="2328736"/>
              </a:xfrm>
            </p:grpSpPr>
            <p:sp>
              <p:nvSpPr>
                <p:cNvPr id="848" name="Google Shape;848;p42"/>
                <p:cNvSpPr/>
                <p:nvPr/>
              </p:nvSpPr>
              <p:spPr>
                <a:xfrm>
                  <a:off x="6322675" y="8464619"/>
                  <a:ext cx="1084200" cy="10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How can you combine images and sounds to make an interactive collage about yourself?</a:t>
                  </a:r>
                  <a:endParaRPr>
                    <a:latin typeface="PT Sans Narrow"/>
                    <a:ea typeface="PT Sans Narrow"/>
                    <a:cs typeface="PT Sans Narrow"/>
                    <a:sym typeface="PT Sans Narrow"/>
                  </a:endParaRPr>
                </a:p>
              </p:txBody>
            </p:sp>
            <p:sp>
              <p:nvSpPr>
                <p:cNvPr id="849" name="Google Shape;849;p42"/>
                <p:cNvSpPr/>
                <p:nvPr/>
              </p:nvSpPr>
              <p:spPr>
                <a:xfrm rot="8075815">
                  <a:off x="6438964" y="7333120"/>
                  <a:ext cx="877577" cy="877579"/>
                </a:xfrm>
                <a:prstGeom prst="teardrop">
                  <a:avLst>
                    <a:gd fmla="val 100000" name="adj"/>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0" name="Google Shape;850;p42"/>
                <p:cNvSpPr txBox="1"/>
                <p:nvPr/>
              </p:nvSpPr>
              <p:spPr>
                <a:xfrm>
                  <a:off x="6413860" y="7627971"/>
                  <a:ext cx="927786"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ABOUT ME</a:t>
                  </a:r>
                  <a:endParaRPr b="1" sz="1100">
                    <a:latin typeface="PT Sans Narrow"/>
                    <a:ea typeface="PT Sans Narrow"/>
                    <a:cs typeface="PT Sans Narrow"/>
                    <a:sym typeface="PT Sans Narrow"/>
                  </a:endParaRPr>
                </a:p>
              </p:txBody>
            </p:sp>
          </p:grpSp>
        </p:grpSp>
      </p:grpSp>
      <p:sp>
        <p:nvSpPr>
          <p:cNvPr id="851" name="Google Shape;851;p42"/>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25</a:t>
            </a:r>
            <a:endParaRPr b="0" i="0" sz="1200">
              <a:solidFill>
                <a:srgbClr val="888888"/>
              </a:solidFill>
              <a:latin typeface="Carme"/>
              <a:ea typeface="Carme"/>
              <a:cs typeface="Carme"/>
              <a:sym typeface="Carme"/>
            </a:endParaRPr>
          </a:p>
        </p:txBody>
      </p:sp>
      <p:grpSp>
        <p:nvGrpSpPr>
          <p:cNvPr id="852" name="Google Shape;852;p42"/>
          <p:cNvGrpSpPr/>
          <p:nvPr/>
        </p:nvGrpSpPr>
        <p:grpSpPr>
          <a:xfrm>
            <a:off x="-1" y="5259236"/>
            <a:ext cx="7582144" cy="479582"/>
            <a:chOff x="-1" y="5259236"/>
            <a:chExt cx="7582144" cy="479582"/>
          </a:xfrm>
        </p:grpSpPr>
        <p:sp>
          <p:nvSpPr>
            <p:cNvPr id="853" name="Google Shape;853;p42"/>
            <p:cNvSpPr/>
            <p:nvPr/>
          </p:nvSpPr>
          <p:spPr>
            <a:xfrm>
              <a:off x="-1" y="5259236"/>
              <a:ext cx="7582144"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42"/>
            <p:cNvSpPr txBox="1"/>
            <p:nvPr/>
          </p:nvSpPr>
          <p:spPr>
            <a:xfrm>
              <a:off x="5223496" y="5277153"/>
              <a:ext cx="2110950" cy="46166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POSSIBLE PATH</a:t>
              </a:r>
              <a:endParaRPr b="1" sz="2400">
                <a:solidFill>
                  <a:schemeClr val="lt1"/>
                </a:solidFill>
                <a:latin typeface="PT Sans Narrow"/>
                <a:ea typeface="PT Sans Narrow"/>
                <a:cs typeface="PT Sans Narrow"/>
                <a:sym typeface="PT Sans Narrow"/>
              </a:endParaRPr>
            </a:p>
          </p:txBody>
        </p:sp>
      </p:grpSp>
      <p:grpSp>
        <p:nvGrpSpPr>
          <p:cNvPr id="855" name="Google Shape;855;p42"/>
          <p:cNvGrpSpPr/>
          <p:nvPr/>
        </p:nvGrpSpPr>
        <p:grpSpPr>
          <a:xfrm>
            <a:off x="-1" y="666546"/>
            <a:ext cx="7582143" cy="479582"/>
            <a:chOff x="-1" y="666546"/>
            <a:chExt cx="7582143" cy="479582"/>
          </a:xfrm>
        </p:grpSpPr>
        <p:sp>
          <p:nvSpPr>
            <p:cNvPr id="856" name="Google Shape;856;p42"/>
            <p:cNvSpPr/>
            <p:nvPr/>
          </p:nvSpPr>
          <p:spPr>
            <a:xfrm>
              <a:off x="-1" y="666546"/>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7" name="Google Shape;857;p42"/>
            <p:cNvSpPr txBox="1"/>
            <p:nvPr/>
          </p:nvSpPr>
          <p:spPr>
            <a:xfrm>
              <a:off x="3409213" y="684463"/>
              <a:ext cx="3925233" cy="46166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CHOOSE YOUR OWN ADVENTURE</a:t>
              </a:r>
              <a:endParaRPr b="1" sz="2400">
                <a:solidFill>
                  <a:schemeClr val="lt1"/>
                </a:solidFill>
                <a:latin typeface="PT Sans Narrow"/>
                <a:ea typeface="PT Sans Narrow"/>
                <a:cs typeface="PT Sans Narrow"/>
                <a:sym typeface="PT Sans Narrow"/>
              </a:endParaRPr>
            </a:p>
          </p:txBody>
        </p:sp>
      </p:grpSp>
      <p:pic>
        <p:nvPicPr>
          <p:cNvPr id="858" name="Google Shape;858;p42"/>
          <p:cNvPicPr preferRelativeResize="0"/>
          <p:nvPr/>
        </p:nvPicPr>
        <p:blipFill rotWithShape="1">
          <a:blip r:embed="rId3">
            <a:alphaModFix/>
          </a:blip>
          <a:srcRect b="709" l="0" r="0" t="797"/>
          <a:stretch/>
        </p:blipFill>
        <p:spPr>
          <a:xfrm>
            <a:off x="203749" y="1480840"/>
            <a:ext cx="3683401" cy="27324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grpSp>
        <p:nvGrpSpPr>
          <p:cNvPr id="864" name="Google Shape;864;p43"/>
          <p:cNvGrpSpPr/>
          <p:nvPr/>
        </p:nvGrpSpPr>
        <p:grpSpPr>
          <a:xfrm>
            <a:off x="457995" y="2830659"/>
            <a:ext cx="3324430" cy="4394641"/>
            <a:chOff x="422410" y="2830659"/>
            <a:chExt cx="3324430" cy="4394641"/>
          </a:xfrm>
        </p:grpSpPr>
        <p:sp>
          <p:nvSpPr>
            <p:cNvPr id="865" name="Google Shape;865;p43"/>
            <p:cNvSpPr txBox="1"/>
            <p:nvPr/>
          </p:nvSpPr>
          <p:spPr>
            <a:xfrm>
              <a:off x="515540" y="3328600"/>
              <a:ext cx="3231300" cy="3896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for 8 volunteers – four people who don’t mind being bossy and four people who don’t mind being bossed. Create four bossy/bossed pairs. Optionally, have a projector ready to present the Programmed to Dance videos.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For each bossy/bossed pair: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1. Have the bossed partner facing away from the display and the bossy partner (and the rest of the group) facing the display.</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2. Show the video to the bossy partner and the group, but NOT to the bossed partner.</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3. Ask the bossy partner to describe to their partner (using only words!) how to perform the sequence of dance moves shown in the video.</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Use this activity to start a discussion about the importance of sequence in specifying a set of instructions. You can let students reflect individually in their design journals or facilitate a group discussion by inviting different bossy/bossed pairs and observers to share their thoughts.</a:t>
              </a:r>
              <a:endParaRPr>
                <a:latin typeface="PT Sans Narrow"/>
                <a:ea typeface="PT Sans Narrow"/>
                <a:cs typeface="PT Sans Narrow"/>
                <a:sym typeface="PT Sans Narrow"/>
              </a:endParaRPr>
            </a:p>
          </p:txBody>
        </p:sp>
        <p:sp>
          <p:nvSpPr>
            <p:cNvPr id="866" name="Google Shape;866;p43"/>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867" name="Google Shape;867;p43"/>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868" name="Google Shape;868;p43"/>
          <p:cNvGrpSpPr/>
          <p:nvPr/>
        </p:nvGrpSpPr>
        <p:grpSpPr>
          <a:xfrm>
            <a:off x="4007622" y="2830647"/>
            <a:ext cx="3425478" cy="1698273"/>
            <a:chOff x="4007796" y="2830659"/>
            <a:chExt cx="3307404" cy="1698273"/>
          </a:xfrm>
        </p:grpSpPr>
        <p:sp>
          <p:nvSpPr>
            <p:cNvPr id="869" name="Google Shape;869;p43"/>
            <p:cNvSpPr txBox="1"/>
            <p:nvPr/>
          </p:nvSpPr>
          <p:spPr>
            <a:xfrm>
              <a:off x="4104914" y="3328603"/>
              <a:ext cx="3117152" cy="120032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projector (optional)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Programmed to Dance videos</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http://vimeo.com/28612347</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http://vimeo.com/28612585</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5"/>
                </a:rPr>
                <a:t>http://vimeo.com/28612800</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6"/>
                </a:rPr>
                <a:t>http://vimeo.com/28612970</a:t>
              </a:r>
              <a:endParaRPr sz="1200">
                <a:solidFill>
                  <a:schemeClr val="dk1"/>
                </a:solidFill>
                <a:latin typeface="PT Sans Narrow"/>
                <a:ea typeface="PT Sans Narrow"/>
                <a:cs typeface="PT Sans Narrow"/>
                <a:sym typeface="PT Sans Narrow"/>
              </a:endParaRPr>
            </a:p>
          </p:txBody>
        </p:sp>
        <p:sp>
          <p:nvSpPr>
            <p:cNvPr id="870" name="Google Shape;870;p43"/>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871" name="Google Shape;871;p43"/>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872" name="Google Shape;872;p43"/>
          <p:cNvGrpSpPr/>
          <p:nvPr/>
        </p:nvGrpSpPr>
        <p:grpSpPr>
          <a:xfrm>
            <a:off x="4007796" y="4644646"/>
            <a:ext cx="3425629" cy="1511629"/>
            <a:chOff x="3992282" y="2832776"/>
            <a:chExt cx="3425629" cy="1511629"/>
          </a:xfrm>
        </p:grpSpPr>
        <p:sp>
          <p:nvSpPr>
            <p:cNvPr id="873" name="Google Shape;873;p43"/>
            <p:cNvSpPr txBox="1"/>
            <p:nvPr/>
          </p:nvSpPr>
          <p:spPr>
            <a:xfrm>
              <a:off x="4089411" y="3328605"/>
              <a:ext cx="3328500" cy="1015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easy/difficult about being the bossy partner?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easy/difficult about being the bossed partner?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easy/difficult about watching?</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does this activity relate to what we’re doing with Scratch?</a:t>
              </a:r>
              <a:endParaRPr>
                <a:latin typeface="PT Sans Narrow"/>
                <a:ea typeface="PT Sans Narrow"/>
                <a:cs typeface="PT Sans Narrow"/>
                <a:sym typeface="PT Sans Narrow"/>
              </a:endParaRPr>
            </a:p>
          </p:txBody>
        </p:sp>
        <p:sp>
          <p:nvSpPr>
            <p:cNvPr id="874" name="Google Shape;874;p4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875" name="Google Shape;875;p4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876" name="Google Shape;876;p43"/>
          <p:cNvGrpSpPr/>
          <p:nvPr/>
        </p:nvGrpSpPr>
        <p:grpSpPr>
          <a:xfrm>
            <a:off x="4007796" y="6267931"/>
            <a:ext cx="3307404" cy="957492"/>
            <a:chOff x="3992282" y="2832776"/>
            <a:chExt cx="3307404" cy="957492"/>
          </a:xfrm>
        </p:grpSpPr>
        <p:sp>
          <p:nvSpPr>
            <p:cNvPr id="877" name="Google Shape;877;p43"/>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Can students explain what is important about sequence when specifying instructions?</a:t>
              </a:r>
              <a:endParaRPr sz="1200">
                <a:solidFill>
                  <a:schemeClr val="dk1"/>
                </a:solidFill>
                <a:latin typeface="PT Sans Narrow"/>
                <a:ea typeface="PT Sans Narrow"/>
                <a:cs typeface="PT Sans Narrow"/>
                <a:sym typeface="PT Sans Narrow"/>
              </a:endParaRPr>
            </a:p>
          </p:txBody>
        </p:sp>
        <p:sp>
          <p:nvSpPr>
            <p:cNvPr id="878" name="Google Shape;878;p4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879" name="Google Shape;879;p4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880" name="Google Shape;880;p43"/>
          <p:cNvSpPr txBox="1"/>
          <p:nvPr/>
        </p:nvSpPr>
        <p:spPr>
          <a:xfrm>
            <a:off x="4216234" y="795405"/>
            <a:ext cx="2999847" cy="861774"/>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learn to express a complex activity using a sequence of simple instructions</a:t>
            </a:r>
            <a:endParaRPr>
              <a:latin typeface="PT Sans Narrow"/>
              <a:ea typeface="PT Sans Narrow"/>
              <a:cs typeface="PT Sans Narrow"/>
              <a:sym typeface="PT Sans Narrow"/>
            </a:endParaRPr>
          </a:p>
        </p:txBody>
      </p:sp>
      <p:sp>
        <p:nvSpPr>
          <p:cNvPr id="881" name="Google Shape;881;p43"/>
          <p:cNvSpPr txBox="1"/>
          <p:nvPr/>
        </p:nvSpPr>
        <p:spPr>
          <a:xfrm>
            <a:off x="1181199" y="647675"/>
            <a:ext cx="30000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PROGRAMMED TO DANCE</a:t>
            </a:r>
            <a:endParaRPr b="1">
              <a:latin typeface="PT Sans Narrow"/>
              <a:ea typeface="PT Sans Narrow"/>
              <a:cs typeface="PT Sans Narrow"/>
              <a:sym typeface="PT Sans Narrow"/>
            </a:endParaRPr>
          </a:p>
        </p:txBody>
      </p:sp>
      <p:sp>
        <p:nvSpPr>
          <p:cNvPr id="882" name="Google Shape;882;p43"/>
          <p:cNvSpPr txBox="1"/>
          <p:nvPr/>
        </p:nvSpPr>
        <p:spPr>
          <a:xfrm>
            <a:off x="3012557" y="144392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45–60 MINUTES</a:t>
            </a:r>
            <a:endParaRPr>
              <a:latin typeface="PT Sans Narrow"/>
              <a:ea typeface="PT Sans Narrow"/>
              <a:cs typeface="PT Sans Narrow"/>
              <a:sym typeface="PT Sans Narrow"/>
            </a:endParaRPr>
          </a:p>
        </p:txBody>
      </p:sp>
      <p:pic>
        <p:nvPicPr>
          <p:cNvPr descr="clock1.png" id="883" name="Google Shape;883;p43"/>
          <p:cNvPicPr preferRelativeResize="0"/>
          <p:nvPr/>
        </p:nvPicPr>
        <p:blipFill rotWithShape="1">
          <a:blip r:embed="rId7">
            <a:alphaModFix/>
          </a:blip>
          <a:srcRect b="0" l="0" r="0" t="17500"/>
          <a:stretch/>
        </p:blipFill>
        <p:spPr>
          <a:xfrm>
            <a:off x="2755547" y="1559784"/>
            <a:ext cx="324676" cy="267856"/>
          </a:xfrm>
          <a:prstGeom prst="rect">
            <a:avLst/>
          </a:prstGeom>
          <a:noFill/>
          <a:ln>
            <a:noFill/>
          </a:ln>
        </p:spPr>
      </p:pic>
      <p:grpSp>
        <p:nvGrpSpPr>
          <p:cNvPr id="884" name="Google Shape;884;p43"/>
          <p:cNvGrpSpPr/>
          <p:nvPr/>
        </p:nvGrpSpPr>
        <p:grpSpPr>
          <a:xfrm>
            <a:off x="457995" y="7630731"/>
            <a:ext cx="6857205" cy="352518"/>
            <a:chOff x="457995" y="7630731"/>
            <a:chExt cx="6857205" cy="352518"/>
          </a:xfrm>
        </p:grpSpPr>
        <p:sp>
          <p:nvSpPr>
            <p:cNvPr id="885" name="Google Shape;885;p4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886" name="Google Shape;886;p4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887" name="Google Shape;887;p4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888" name="Google Shape;888;p4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889" name="Google Shape;889;p43"/>
          <p:cNvSpPr txBox="1"/>
          <p:nvPr/>
        </p:nvSpPr>
        <p:spPr>
          <a:xfrm>
            <a:off x="551129" y="8142739"/>
            <a:ext cx="3231204"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This is one of several activities in this guide that are computer-free. Stepping back from the computer can support fresh perspectives on and new understandings of computational concepts, practices, and perspectives.</a:t>
            </a:r>
            <a:endParaRPr>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Have students write down step-by-step instructions for one of the dances. In programming, this is called “pseudocode”.</a:t>
            </a:r>
            <a:endParaRPr sz="1200">
              <a:solidFill>
                <a:srgbClr val="000000"/>
              </a:solidFill>
              <a:latin typeface="PT Sans Narrow"/>
              <a:ea typeface="PT Sans Narrow"/>
              <a:cs typeface="PT Sans Narrow"/>
              <a:sym typeface="PT Sans Narrow"/>
            </a:endParaRPr>
          </a:p>
        </p:txBody>
      </p:sp>
      <p:grpSp>
        <p:nvGrpSpPr>
          <p:cNvPr id="890" name="Google Shape;890;p43"/>
          <p:cNvGrpSpPr/>
          <p:nvPr/>
        </p:nvGrpSpPr>
        <p:grpSpPr>
          <a:xfrm>
            <a:off x="551129" y="0"/>
            <a:ext cx="493616" cy="2791875"/>
            <a:chOff x="551129" y="0"/>
            <a:chExt cx="493616" cy="2791875"/>
          </a:xfrm>
        </p:grpSpPr>
        <p:pic>
          <p:nvPicPr>
            <p:cNvPr descr="Unit1activity.png" id="891" name="Google Shape;891;p43"/>
            <p:cNvPicPr preferRelativeResize="0"/>
            <p:nvPr/>
          </p:nvPicPr>
          <p:blipFill rotWithShape="1">
            <a:blip r:embed="rId8">
              <a:alphaModFix/>
            </a:blip>
            <a:srcRect b="0" l="0" r="0" t="0"/>
            <a:stretch/>
          </p:blipFill>
          <p:spPr>
            <a:xfrm>
              <a:off x="551129" y="0"/>
              <a:ext cx="493616" cy="2791875"/>
            </a:xfrm>
            <a:prstGeom prst="rect">
              <a:avLst/>
            </a:prstGeom>
            <a:noFill/>
            <a:ln cap="flat" cmpd="sng" w="9525">
              <a:solidFill>
                <a:srgbClr val="FFFFFF"/>
              </a:solidFill>
              <a:prstDash val="solid"/>
              <a:round/>
              <a:headEnd len="sm" w="sm" type="none"/>
              <a:tailEnd len="sm" w="sm" type="none"/>
            </a:ln>
          </p:spPr>
        </p:pic>
        <p:sp>
          <p:nvSpPr>
            <p:cNvPr id="892" name="Google Shape;892;p43"/>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1  ACTIVITY</a:t>
              </a:r>
              <a:endParaRPr b="1" sz="2400">
                <a:solidFill>
                  <a:schemeClr val="lt1"/>
                </a:solidFill>
                <a:latin typeface="PT Sans Narrow"/>
                <a:ea typeface="PT Sans Narrow"/>
                <a:cs typeface="PT Sans Narrow"/>
                <a:sym typeface="PT Sans Narrow"/>
              </a:endParaRPr>
            </a:p>
          </p:txBody>
        </p:sp>
      </p:grpSp>
      <p:sp>
        <p:nvSpPr>
          <p:cNvPr id="893" name="Google Shape;893;p43"/>
          <p:cNvSpPr/>
          <p:nvPr/>
        </p:nvSpPr>
        <p:spPr>
          <a:xfrm>
            <a:off x="551130" y="254215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4" name="Google Shape;894;p4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26</a:t>
            </a:r>
            <a:endParaRPr b="0" i="0" sz="1200">
              <a:solidFill>
                <a:srgbClr val="888888"/>
              </a:solidFill>
              <a:latin typeface="Carme"/>
              <a:ea typeface="Carme"/>
              <a:cs typeface="Carme"/>
              <a:sym typeface="Carme"/>
            </a:endParaRPr>
          </a:p>
        </p:txBody>
      </p:sp>
      <p:sp>
        <p:nvSpPr>
          <p:cNvPr id="895" name="Google Shape;895;p4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44"/>
          <p:cNvSpPr/>
          <p:nvPr/>
        </p:nvSpPr>
        <p:spPr>
          <a:xfrm>
            <a:off x="3836589" y="5378568"/>
            <a:ext cx="381013" cy="3386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Unit1programmedtodance.png" id="902" name="Google Shape;902;p44"/>
          <p:cNvPicPr preferRelativeResize="0"/>
          <p:nvPr/>
        </p:nvPicPr>
        <p:blipFill rotWithShape="1">
          <a:blip r:embed="rId3">
            <a:alphaModFix/>
          </a:blip>
          <a:srcRect b="0" l="0" r="0" t="0"/>
          <a:stretch/>
        </p:blipFill>
        <p:spPr>
          <a:xfrm>
            <a:off x="0" y="11759"/>
            <a:ext cx="7757716" cy="100173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grpSp>
        <p:nvGrpSpPr>
          <p:cNvPr id="908" name="Google Shape;908;p45"/>
          <p:cNvGrpSpPr/>
          <p:nvPr/>
        </p:nvGrpSpPr>
        <p:grpSpPr>
          <a:xfrm>
            <a:off x="4007796" y="2832530"/>
            <a:ext cx="3307404" cy="1511736"/>
            <a:chOff x="3992282" y="2832530"/>
            <a:chExt cx="3307404" cy="1511736"/>
          </a:xfrm>
        </p:grpSpPr>
        <p:sp>
          <p:nvSpPr>
            <p:cNvPr id="909" name="Google Shape;909;p45"/>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Step-by-Step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Step-by-Step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http://scratch.mit.edu/studios/475476</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Cards</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https://scratch.mit.edu/info/cards/</a:t>
              </a:r>
              <a:endParaRPr sz="1200">
                <a:solidFill>
                  <a:schemeClr val="dk1"/>
                </a:solidFill>
                <a:latin typeface="PT Sans Narrow"/>
                <a:ea typeface="PT Sans Narrow"/>
                <a:cs typeface="PT Sans Narrow"/>
                <a:sym typeface="PT Sans Narrow"/>
              </a:endParaRPr>
            </a:p>
          </p:txBody>
        </p:sp>
        <p:sp>
          <p:nvSpPr>
            <p:cNvPr id="910" name="Google Shape;910;p45"/>
            <p:cNvSpPr txBox="1"/>
            <p:nvPr/>
          </p:nvSpPr>
          <p:spPr>
            <a:xfrm>
              <a:off x="3992282" y="2832530"/>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911" name="Google Shape;911;p45"/>
            <p:cNvCxnSpPr/>
            <p:nvPr/>
          </p:nvCxnSpPr>
          <p:spPr>
            <a:xfrm flipH="1" rot="10800000">
              <a:off x="4089400" y="3162617"/>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912" name="Google Shape;912;p45"/>
          <p:cNvGrpSpPr/>
          <p:nvPr/>
        </p:nvGrpSpPr>
        <p:grpSpPr>
          <a:xfrm>
            <a:off x="457983" y="2832619"/>
            <a:ext cx="3324430" cy="4330414"/>
            <a:chOff x="422410" y="2832530"/>
            <a:chExt cx="3324430" cy="4203470"/>
          </a:xfrm>
        </p:grpSpPr>
        <p:sp>
          <p:nvSpPr>
            <p:cNvPr id="913" name="Google Shape;913;p45"/>
            <p:cNvSpPr txBox="1"/>
            <p:nvPr/>
          </p:nvSpPr>
          <p:spPr>
            <a:xfrm>
              <a:off x="515540" y="3328600"/>
              <a:ext cx="3231300" cy="3707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sign in to their Scratch accounts and click on the Create button at the top of the Scratch website to open the project editor. Optionally, have the Step-by-Step handout and Scratch Cards available to guide students during the activity.</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Have students open the Tips window and follow the Getting Started with Scratch step-by-step tutorial to create a dancing cat program. Encourage students to add other blocks and experiment with motion, sprites, looks, costumes, sound, or backdrops to make the project their own.</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Let students share their first Scratch creations with one another! Optionally, help students share and add their projects to the Step-by-Step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as a group discussion.</a:t>
              </a:r>
              <a:endParaRPr sz="1200">
                <a:solidFill>
                  <a:schemeClr val="dk1"/>
                </a:solidFill>
                <a:latin typeface="PT Sans Narrow"/>
                <a:ea typeface="PT Sans Narrow"/>
                <a:cs typeface="PT Sans Narrow"/>
                <a:sym typeface="PT Sans Narrow"/>
              </a:endParaRPr>
            </a:p>
          </p:txBody>
        </p:sp>
        <p:sp>
          <p:nvSpPr>
            <p:cNvPr id="914" name="Google Shape;914;p45"/>
            <p:cNvSpPr txBox="1"/>
            <p:nvPr/>
          </p:nvSpPr>
          <p:spPr>
            <a:xfrm>
              <a:off x="422410" y="2832530"/>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915" name="Google Shape;915;p45"/>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916" name="Google Shape;916;p45"/>
          <p:cNvGrpSpPr/>
          <p:nvPr/>
        </p:nvGrpSpPr>
        <p:grpSpPr>
          <a:xfrm>
            <a:off x="4009496" y="5833659"/>
            <a:ext cx="3307404" cy="1326824"/>
            <a:chOff x="3992282" y="2832776"/>
            <a:chExt cx="3307404" cy="1326824"/>
          </a:xfrm>
        </p:grpSpPr>
        <p:sp>
          <p:nvSpPr>
            <p:cNvPr id="917" name="Google Shape;917;p45"/>
            <p:cNvSpPr txBox="1"/>
            <p:nvPr/>
          </p:nvSpPr>
          <p:spPr>
            <a:xfrm>
              <a:off x="4089400" y="3328603"/>
              <a:ext cx="3117152" cy="830997"/>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open Scratch and find the Tips Window?</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create a dancing cat?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save and share projects?</a:t>
              </a:r>
              <a:endParaRPr sz="1200">
                <a:solidFill>
                  <a:schemeClr val="dk1"/>
                </a:solidFill>
                <a:latin typeface="PT Sans Narrow"/>
                <a:ea typeface="PT Sans Narrow"/>
                <a:cs typeface="PT Sans Narrow"/>
                <a:sym typeface="PT Sans Narrow"/>
              </a:endParaRPr>
            </a:p>
          </p:txBody>
        </p:sp>
        <p:sp>
          <p:nvSpPr>
            <p:cNvPr id="918" name="Google Shape;918;p45"/>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919" name="Google Shape;919;p45"/>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920" name="Google Shape;920;p45"/>
          <p:cNvGrpSpPr/>
          <p:nvPr/>
        </p:nvGrpSpPr>
        <p:grpSpPr>
          <a:xfrm>
            <a:off x="4007796" y="4458372"/>
            <a:ext cx="3307404" cy="1304328"/>
            <a:chOff x="3992282" y="2832776"/>
            <a:chExt cx="3307404" cy="1304328"/>
          </a:xfrm>
        </p:grpSpPr>
        <p:sp>
          <p:nvSpPr>
            <p:cNvPr id="921" name="Google Shape;921;p45"/>
            <p:cNvSpPr txBox="1"/>
            <p:nvPr/>
          </p:nvSpPr>
          <p:spPr>
            <a:xfrm>
              <a:off x="4089411" y="3328604"/>
              <a:ext cx="3117300" cy="808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surprising about the activity?</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it feel to be led step-by-step through </a:t>
              </a:r>
              <a:endParaRPr sz="1200">
                <a:solidFill>
                  <a:schemeClr val="dk1"/>
                </a:solidFill>
                <a:latin typeface="PT Sans Narrow"/>
                <a:ea typeface="PT Sans Narrow"/>
                <a:cs typeface="PT Sans Narrow"/>
                <a:sym typeface="PT Sans Narrow"/>
              </a:endParaRPr>
            </a:p>
            <a:p>
              <a:pPr indent="0" lvl="0" marL="171450" marR="0" rtl="0" algn="l">
                <a:spcBef>
                  <a:spcPts val="0"/>
                </a:spcBef>
                <a:spcAft>
                  <a:spcPts val="0"/>
                </a:spcAft>
                <a:buNone/>
              </a:pPr>
              <a:r>
                <a:rPr lang="en-US" sz="1200">
                  <a:solidFill>
                    <a:schemeClr val="dk1"/>
                  </a:solidFill>
                  <a:latin typeface="PT Sans Narrow"/>
                  <a:ea typeface="PT Sans Narrow"/>
                  <a:cs typeface="PT Sans Narrow"/>
                  <a:sym typeface="PT Sans Narrow"/>
                </a:rPr>
                <a:t>the activity?</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When do you feel most creative?</a:t>
              </a:r>
              <a:endParaRPr>
                <a:latin typeface="PT Sans Narrow"/>
                <a:ea typeface="PT Sans Narrow"/>
                <a:cs typeface="PT Sans Narrow"/>
                <a:sym typeface="PT Sans Narrow"/>
              </a:endParaRPr>
            </a:p>
          </p:txBody>
        </p:sp>
        <p:sp>
          <p:nvSpPr>
            <p:cNvPr id="922" name="Google Shape;922;p45"/>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923" name="Google Shape;923;p45"/>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924" name="Google Shape;924;p45"/>
          <p:cNvGrpSpPr/>
          <p:nvPr/>
        </p:nvGrpSpPr>
        <p:grpSpPr>
          <a:xfrm>
            <a:off x="457995" y="7630731"/>
            <a:ext cx="6857205" cy="352518"/>
            <a:chOff x="457995" y="7630731"/>
            <a:chExt cx="6857205" cy="352518"/>
          </a:xfrm>
        </p:grpSpPr>
        <p:sp>
          <p:nvSpPr>
            <p:cNvPr id="925" name="Google Shape;925;p45"/>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926" name="Google Shape;926;p45"/>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927" name="Google Shape;927;p45"/>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PT Sans Narrow"/>
                  <a:ea typeface="PT Sans Narrow"/>
                  <a:cs typeface="PT Sans Narrow"/>
                  <a:sym typeface="PT Sans Narrow"/>
                </a:rPr>
                <a:t>NOTES TO SELF</a:t>
              </a:r>
              <a:endParaRPr sz="1600">
                <a:solidFill>
                  <a:schemeClr val="dk1"/>
                </a:solidFill>
                <a:latin typeface="PT Sans Narrow"/>
                <a:ea typeface="PT Sans Narrow"/>
                <a:cs typeface="PT Sans Narrow"/>
                <a:sym typeface="PT Sans Narrow"/>
              </a:endParaRPr>
            </a:p>
          </p:txBody>
        </p:sp>
      </p:grpSp>
      <p:cxnSp>
        <p:nvCxnSpPr>
          <p:cNvPr id="928" name="Google Shape;928;p45"/>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929" name="Google Shape;929;p45"/>
          <p:cNvSpPr txBox="1"/>
          <p:nvPr/>
        </p:nvSpPr>
        <p:spPr>
          <a:xfrm>
            <a:off x="551129" y="8142739"/>
            <a:ext cx="3231204"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If they don’t have one already, help learners create a Scratch account using the Unit 0 Scratch Account activity, so that students can save and share their first Scratch project with friends and family.</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Remind students how to add a project to a studio with the Unit 0 Scratch Studio activity or handout.</a:t>
            </a:r>
            <a:endParaRPr sz="1200">
              <a:solidFill>
                <a:schemeClr val="dk1"/>
              </a:solidFill>
              <a:latin typeface="PT Sans Narrow"/>
              <a:ea typeface="PT Sans Narrow"/>
              <a:cs typeface="PT Sans Narrow"/>
              <a:sym typeface="PT Sans Narrow"/>
            </a:endParaRPr>
          </a:p>
        </p:txBody>
      </p:sp>
      <p:sp>
        <p:nvSpPr>
          <p:cNvPr id="930" name="Google Shape;930;p45"/>
          <p:cNvSpPr txBox="1"/>
          <p:nvPr/>
        </p:nvSpPr>
        <p:spPr>
          <a:xfrm>
            <a:off x="4367026" y="795405"/>
            <a:ext cx="2999700" cy="1231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dancing cat in Scratch by following a step-by-step tutorial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experience building up a program by experimenting and iterating</a:t>
            </a:r>
            <a:endParaRPr>
              <a:latin typeface="PT Sans Narrow"/>
              <a:ea typeface="PT Sans Narrow"/>
              <a:cs typeface="PT Sans Narrow"/>
              <a:sym typeface="PT Sans Narrow"/>
            </a:endParaRPr>
          </a:p>
        </p:txBody>
      </p:sp>
      <p:sp>
        <p:nvSpPr>
          <p:cNvPr id="931" name="Google Shape;931;p45"/>
          <p:cNvSpPr txBox="1"/>
          <p:nvPr/>
        </p:nvSpPr>
        <p:spPr>
          <a:xfrm>
            <a:off x="1116850" y="595850"/>
            <a:ext cx="2999700" cy="74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STEP-BY-STEP</a:t>
            </a:r>
            <a:endParaRPr b="1" sz="3200">
              <a:latin typeface="PT Sans Narrow"/>
              <a:ea typeface="PT Sans Narrow"/>
              <a:cs typeface="PT Sans Narrow"/>
              <a:sym typeface="PT Sans Narrow"/>
            </a:endParaRPr>
          </a:p>
        </p:txBody>
      </p:sp>
      <p:sp>
        <p:nvSpPr>
          <p:cNvPr id="932" name="Google Shape;932;p45"/>
          <p:cNvSpPr txBox="1"/>
          <p:nvPr/>
        </p:nvSpPr>
        <p:spPr>
          <a:xfrm>
            <a:off x="3166099" y="159315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933" name="Google Shape;933;p45"/>
          <p:cNvPicPr preferRelativeResize="0"/>
          <p:nvPr/>
        </p:nvPicPr>
        <p:blipFill rotWithShape="1">
          <a:blip r:embed="rId5">
            <a:alphaModFix/>
          </a:blip>
          <a:srcRect b="0" l="0" r="0" t="0"/>
          <a:stretch/>
        </p:blipFill>
        <p:spPr>
          <a:xfrm>
            <a:off x="2909584" y="1653326"/>
            <a:ext cx="323952" cy="323952"/>
          </a:xfrm>
          <a:prstGeom prst="rect">
            <a:avLst/>
          </a:prstGeom>
          <a:noFill/>
          <a:ln>
            <a:noFill/>
          </a:ln>
        </p:spPr>
      </p:pic>
      <p:sp>
        <p:nvSpPr>
          <p:cNvPr id="934" name="Google Shape;934;p4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28</a:t>
            </a:r>
            <a:endParaRPr b="0" i="0" sz="1200">
              <a:solidFill>
                <a:srgbClr val="888888"/>
              </a:solidFill>
              <a:latin typeface="Carme"/>
              <a:ea typeface="Carme"/>
              <a:cs typeface="Carme"/>
              <a:sym typeface="Carme"/>
            </a:endParaRPr>
          </a:p>
        </p:txBody>
      </p:sp>
      <p:grpSp>
        <p:nvGrpSpPr>
          <p:cNvPr id="935" name="Google Shape;935;p45"/>
          <p:cNvGrpSpPr/>
          <p:nvPr/>
        </p:nvGrpSpPr>
        <p:grpSpPr>
          <a:xfrm>
            <a:off x="551129" y="0"/>
            <a:ext cx="493616" cy="2791875"/>
            <a:chOff x="551129" y="0"/>
            <a:chExt cx="493616" cy="2791875"/>
          </a:xfrm>
        </p:grpSpPr>
        <p:pic>
          <p:nvPicPr>
            <p:cNvPr descr="Unit1activity.png" id="936" name="Google Shape;936;p45"/>
            <p:cNvPicPr preferRelativeResize="0"/>
            <p:nvPr/>
          </p:nvPicPr>
          <p:blipFill rotWithShape="1">
            <a:blip r:embed="rId6">
              <a:alphaModFix/>
            </a:blip>
            <a:srcRect b="0" l="0" r="0" t="0"/>
            <a:stretch/>
          </p:blipFill>
          <p:spPr>
            <a:xfrm>
              <a:off x="551129" y="0"/>
              <a:ext cx="493616" cy="2791875"/>
            </a:xfrm>
            <a:prstGeom prst="rect">
              <a:avLst/>
            </a:prstGeom>
            <a:noFill/>
            <a:ln cap="flat" cmpd="sng" w="9525">
              <a:solidFill>
                <a:srgbClr val="FFFFFF"/>
              </a:solidFill>
              <a:prstDash val="solid"/>
              <a:round/>
              <a:headEnd len="sm" w="sm" type="none"/>
              <a:tailEnd len="sm" w="sm" type="none"/>
            </a:ln>
          </p:spPr>
        </p:pic>
        <p:sp>
          <p:nvSpPr>
            <p:cNvPr id="937" name="Google Shape;937;p45"/>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1  ACTIVITY</a:t>
              </a:r>
              <a:endParaRPr b="1" sz="2400">
                <a:solidFill>
                  <a:schemeClr val="lt1"/>
                </a:solidFill>
                <a:latin typeface="PT Sans Narrow"/>
                <a:ea typeface="PT Sans Narrow"/>
                <a:cs typeface="PT Sans Narrow"/>
                <a:sym typeface="PT Sans Narrow"/>
              </a:endParaRPr>
            </a:p>
          </p:txBody>
        </p:sp>
      </p:grpSp>
      <p:sp>
        <p:nvSpPr>
          <p:cNvPr id="938" name="Google Shape;938;p45"/>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pic>
        <p:nvPicPr>
          <p:cNvPr id="944" name="Google Shape;944;p46"/>
          <p:cNvPicPr preferRelativeResize="0"/>
          <p:nvPr/>
        </p:nvPicPr>
        <p:blipFill>
          <a:blip r:embed="rId3">
            <a:alphaModFix/>
          </a:blip>
          <a:stretch>
            <a:fillRect/>
          </a:stretch>
        </p:blipFill>
        <p:spPr>
          <a:xfrm>
            <a:off x="3837152" y="4689601"/>
            <a:ext cx="3400424" cy="1994566"/>
          </a:xfrm>
          <a:prstGeom prst="rect">
            <a:avLst/>
          </a:prstGeom>
          <a:noFill/>
          <a:ln>
            <a:noFill/>
          </a:ln>
        </p:spPr>
      </p:pic>
      <p:grpSp>
        <p:nvGrpSpPr>
          <p:cNvPr id="945" name="Google Shape;945;p46"/>
          <p:cNvGrpSpPr/>
          <p:nvPr/>
        </p:nvGrpSpPr>
        <p:grpSpPr>
          <a:xfrm>
            <a:off x="426076" y="3857808"/>
            <a:ext cx="2971815" cy="1174220"/>
            <a:chOff x="426076" y="3857808"/>
            <a:chExt cx="2971815" cy="1174220"/>
          </a:xfrm>
        </p:grpSpPr>
        <p:sp>
          <p:nvSpPr>
            <p:cNvPr id="946" name="Google Shape;946;p46"/>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947" name="Google Shape;947;p46"/>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sp>
          <p:nvSpPr>
            <p:cNvPr id="948" name="Google Shape;948;p46"/>
            <p:cNvSpPr txBox="1"/>
            <p:nvPr/>
          </p:nvSpPr>
          <p:spPr>
            <a:xfrm>
              <a:off x="426076" y="4228628"/>
              <a:ext cx="2885100" cy="80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Follow the Step-by-Step Intro in the Tips Window.</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more blocks.</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to make it your own!</a:t>
              </a:r>
              <a:endParaRPr>
                <a:latin typeface="PT Sans Narrow"/>
                <a:ea typeface="PT Sans Narrow"/>
                <a:cs typeface="PT Sans Narrow"/>
                <a:sym typeface="PT Sans Narrow"/>
              </a:endParaRPr>
            </a:p>
          </p:txBody>
        </p:sp>
      </p:grpSp>
      <p:sp>
        <p:nvSpPr>
          <p:cNvPr id="949" name="Google Shape;949;p46"/>
          <p:cNvSpPr txBox="1"/>
          <p:nvPr/>
        </p:nvSpPr>
        <p:spPr>
          <a:xfrm>
            <a:off x="350924" y="8517982"/>
            <a:ext cx="2464800" cy="12003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recording your own sounds.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different backdrops.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Turn your project into a dance party by adding more dancing sprites!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designing a new costume for your sprite.</a:t>
            </a:r>
            <a:endParaRPr>
              <a:latin typeface="PT Sans Narrow"/>
              <a:ea typeface="PT Sans Narrow"/>
              <a:cs typeface="PT Sans Narrow"/>
              <a:sym typeface="PT Sans Narrow"/>
            </a:endParaRPr>
          </a:p>
        </p:txBody>
      </p:sp>
      <p:sp>
        <p:nvSpPr>
          <p:cNvPr id="950" name="Google Shape;950;p46"/>
          <p:cNvSpPr txBox="1"/>
          <p:nvPr/>
        </p:nvSpPr>
        <p:spPr>
          <a:xfrm>
            <a:off x="448615" y="7346663"/>
            <a:ext cx="28026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What blocks do you want to experiment with? </a:t>
            </a:r>
            <a:endParaRPr sz="1200">
              <a:solidFill>
                <a:schemeClr val="dk1"/>
              </a:solidFill>
              <a:latin typeface="PT Sans Narrow"/>
              <a:ea typeface="PT Sans Narrow"/>
              <a:cs typeface="PT Sans Narrow"/>
              <a:sym typeface="PT Sans Narrow"/>
            </a:endParaRPr>
          </a:p>
        </p:txBody>
      </p:sp>
      <p:grpSp>
        <p:nvGrpSpPr>
          <p:cNvPr id="951" name="Google Shape;951;p46"/>
          <p:cNvGrpSpPr/>
          <p:nvPr/>
        </p:nvGrpSpPr>
        <p:grpSpPr>
          <a:xfrm>
            <a:off x="-1" y="7871074"/>
            <a:ext cx="7772511" cy="532620"/>
            <a:chOff x="-1" y="7871074"/>
            <a:chExt cx="7772511" cy="532620"/>
          </a:xfrm>
        </p:grpSpPr>
        <p:sp>
          <p:nvSpPr>
            <p:cNvPr id="952" name="Google Shape;952;p46"/>
            <p:cNvSpPr/>
            <p:nvPr/>
          </p:nvSpPr>
          <p:spPr>
            <a:xfrm>
              <a:off x="-1" y="7871074"/>
              <a:ext cx="7772400" cy="410400"/>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3" name="Google Shape;953;p46"/>
            <p:cNvSpPr/>
            <p:nvPr/>
          </p:nvSpPr>
          <p:spPr>
            <a:xfrm>
              <a:off x="1398022" y="8077594"/>
              <a:ext cx="381000" cy="3261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p46"/>
            <p:cNvSpPr/>
            <p:nvPr/>
          </p:nvSpPr>
          <p:spPr>
            <a:xfrm>
              <a:off x="5277046" y="8066025"/>
              <a:ext cx="381000" cy="3261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p46"/>
            <p:cNvSpPr txBox="1"/>
            <p:nvPr/>
          </p:nvSpPr>
          <p:spPr>
            <a:xfrm>
              <a:off x="0" y="7879206"/>
              <a:ext cx="3185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956" name="Google Shape;956;p46"/>
            <p:cNvSpPr txBox="1"/>
            <p:nvPr/>
          </p:nvSpPr>
          <p:spPr>
            <a:xfrm>
              <a:off x="3185510" y="7884634"/>
              <a:ext cx="4587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957" name="Google Shape;957;p46"/>
          <p:cNvSpPr txBox="1"/>
          <p:nvPr/>
        </p:nvSpPr>
        <p:spPr>
          <a:xfrm>
            <a:off x="3411201" y="8517982"/>
            <a:ext cx="4073400" cy="8310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Step-by-Step Studio: </a:t>
            </a:r>
            <a:r>
              <a:rPr lang="en-US" sz="1200" u="sng">
                <a:solidFill>
                  <a:schemeClr val="hlink"/>
                </a:solidFill>
                <a:latin typeface="PT Sans Narrow"/>
                <a:ea typeface="PT Sans Narrow"/>
                <a:cs typeface="PT Sans Narrow"/>
                <a:sym typeface="PT Sans Narrow"/>
                <a:hlinkClick r:id="rId4"/>
              </a:rPr>
              <a:t>http://scratch.mit.edu/studios/475476</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Play with adding new blocks,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sound, or motion.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Choose a few new blocks to experiment with. Try them out!</a:t>
            </a:r>
            <a:endParaRPr>
              <a:latin typeface="PT Sans Narrow"/>
              <a:ea typeface="PT Sans Narrow"/>
              <a:cs typeface="PT Sans Narrow"/>
              <a:sym typeface="PT Sans Narrow"/>
            </a:endParaRPr>
          </a:p>
        </p:txBody>
      </p:sp>
      <p:cxnSp>
        <p:nvCxnSpPr>
          <p:cNvPr id="958" name="Google Shape;958;p46"/>
          <p:cNvCxnSpPr/>
          <p:nvPr/>
        </p:nvCxnSpPr>
        <p:spPr>
          <a:xfrm>
            <a:off x="3185510" y="8392109"/>
            <a:ext cx="0" cy="1527600"/>
          </a:xfrm>
          <a:prstGeom prst="straightConnector1">
            <a:avLst/>
          </a:prstGeom>
          <a:noFill/>
          <a:ln cap="flat" cmpd="sng" w="9525">
            <a:solidFill>
              <a:srgbClr val="7F7F7F"/>
            </a:solidFill>
            <a:prstDash val="dash"/>
            <a:round/>
            <a:headEnd len="sm" w="sm" type="none"/>
            <a:tailEnd len="sm" w="sm" type="none"/>
          </a:ln>
        </p:spPr>
      </p:cxnSp>
      <p:grpSp>
        <p:nvGrpSpPr>
          <p:cNvPr id="959" name="Google Shape;959;p46"/>
          <p:cNvGrpSpPr/>
          <p:nvPr/>
        </p:nvGrpSpPr>
        <p:grpSpPr>
          <a:xfrm>
            <a:off x="434671" y="1520727"/>
            <a:ext cx="2357100" cy="1890598"/>
            <a:chOff x="427473" y="1520727"/>
            <a:chExt cx="2357100" cy="1890598"/>
          </a:xfrm>
        </p:grpSpPr>
        <p:sp>
          <p:nvSpPr>
            <p:cNvPr id="960" name="Google Shape;960;p46"/>
            <p:cNvSpPr txBox="1"/>
            <p:nvPr/>
          </p:nvSpPr>
          <p:spPr>
            <a:xfrm>
              <a:off x="538370" y="1520727"/>
              <a:ext cx="21591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NEW TO SCRATCH? CREATE YOUR FIRST SCRATCH PROJECT!</a:t>
              </a:r>
              <a:endParaRPr b="1" sz="1200">
                <a:solidFill>
                  <a:schemeClr val="dk1"/>
                </a:solidFill>
                <a:latin typeface="PT Sans Narrow"/>
                <a:ea typeface="PT Sans Narrow"/>
                <a:cs typeface="PT Sans Narrow"/>
                <a:sym typeface="PT Sans Narrow"/>
              </a:endParaRPr>
            </a:p>
          </p:txBody>
        </p:sp>
        <p:sp>
          <p:nvSpPr>
            <p:cNvPr id="961" name="Google Shape;961;p46"/>
            <p:cNvSpPr txBox="1"/>
            <p:nvPr/>
          </p:nvSpPr>
          <p:spPr>
            <a:xfrm>
              <a:off x="427473" y="2211025"/>
              <a:ext cx="23571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PT Sans Narrow"/>
                  <a:ea typeface="PT Sans Narrow"/>
                  <a:cs typeface="PT Sans Narrow"/>
                  <a:sym typeface="PT Sans Narrow"/>
                </a:rPr>
                <a:t>In this activity, you will follow the Step-by-Step Intro in the Tips Window to create a dancing cat in Scratch. Once you have completed the steps, experiment by adding other Scratch blocks to make the project your own.</a:t>
              </a:r>
              <a:endParaRPr sz="1200">
                <a:solidFill>
                  <a:srgbClr val="000000"/>
                </a:solidFill>
                <a:latin typeface="PT Sans Narrow"/>
                <a:ea typeface="PT Sans Narrow"/>
                <a:cs typeface="PT Sans Narrow"/>
                <a:sym typeface="PT Sans Narrow"/>
              </a:endParaRPr>
            </a:p>
          </p:txBody>
        </p:sp>
      </p:grpSp>
      <p:sp>
        <p:nvSpPr>
          <p:cNvPr id="962" name="Google Shape;962;p46"/>
          <p:cNvSpPr txBox="1"/>
          <p:nvPr/>
        </p:nvSpPr>
        <p:spPr>
          <a:xfrm>
            <a:off x="302100" y="595850"/>
            <a:ext cx="30957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chemeClr val="dk1"/>
                </a:solidFill>
                <a:latin typeface="PT Sans Narrow"/>
                <a:ea typeface="PT Sans Narrow"/>
                <a:cs typeface="PT Sans Narrow"/>
                <a:sym typeface="PT Sans Narrow"/>
              </a:rPr>
              <a:t>STEP-BY-STEP</a:t>
            </a:r>
            <a:endParaRPr b="1">
              <a:latin typeface="PT Sans Narrow"/>
              <a:ea typeface="PT Sans Narrow"/>
              <a:cs typeface="PT Sans Narrow"/>
              <a:sym typeface="PT Sans Narrow"/>
            </a:endParaRPr>
          </a:p>
        </p:txBody>
      </p:sp>
      <p:pic>
        <p:nvPicPr>
          <p:cNvPr id="963" name="Google Shape;963;p46"/>
          <p:cNvPicPr preferRelativeResize="0"/>
          <p:nvPr/>
        </p:nvPicPr>
        <p:blipFill rotWithShape="1">
          <a:blip r:embed="rId5">
            <a:alphaModFix/>
          </a:blip>
          <a:srcRect b="35922" l="64853" r="2126" t="23787"/>
          <a:stretch/>
        </p:blipFill>
        <p:spPr>
          <a:xfrm>
            <a:off x="3837150" y="909413"/>
            <a:ext cx="3400423" cy="2593276"/>
          </a:xfrm>
          <a:prstGeom prst="rect">
            <a:avLst/>
          </a:prstGeom>
          <a:noFill/>
          <a:ln>
            <a:noFill/>
          </a:ln>
        </p:spPr>
      </p:pic>
      <p:pic>
        <p:nvPicPr>
          <p:cNvPr id="964" name="Google Shape;964;p46"/>
          <p:cNvPicPr preferRelativeResize="0"/>
          <p:nvPr/>
        </p:nvPicPr>
        <p:blipFill>
          <a:blip r:embed="rId6">
            <a:alphaModFix/>
          </a:blip>
          <a:stretch>
            <a:fillRect/>
          </a:stretch>
        </p:blipFill>
        <p:spPr>
          <a:xfrm>
            <a:off x="675391" y="5243974"/>
            <a:ext cx="1896884" cy="1994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47"/>
          <p:cNvSpPr/>
          <p:nvPr/>
        </p:nvSpPr>
        <p:spPr>
          <a:xfrm>
            <a:off x="6965252" y="2133579"/>
            <a:ext cx="781748" cy="781748"/>
          </a:xfrm>
          <a:prstGeom prst="diamond">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1" name="Google Shape;971;p47"/>
          <p:cNvSpPr txBox="1"/>
          <p:nvPr/>
        </p:nvSpPr>
        <p:spPr>
          <a:xfrm>
            <a:off x="551125" y="3368050"/>
            <a:ext cx="3231300" cy="38613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sign in to their Scratch accounts and click on the Create button at the top of the Scratch website to start a new project. Optionally, have the 10 Blocks handout available to guide students during the activity.</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create a project with only these 10 Scratch blocks: go to, glide, say, show, hide, set size to, play sound until done, when this sprite clicked, wait, and repeat. Remind students to use each block at least once in their project and encourage them to experiment with different sprites, costumes, or backdrops.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Invite students to share their projects in their critique groups (see the Unit 0 Critique Group activity). Optionally, have students add their projects to the 10 Blocks studio or a class studio.</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972" name="Google Shape;972;p47"/>
          <p:cNvSpPr txBox="1"/>
          <p:nvPr/>
        </p:nvSpPr>
        <p:spPr>
          <a:xfrm>
            <a:off x="457984" y="2830628"/>
            <a:ext cx="3307404" cy="3654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973" name="Google Shape;973;p47"/>
          <p:cNvCxnSpPr/>
          <p:nvPr/>
        </p:nvCxnSpPr>
        <p:spPr>
          <a:xfrm flipH="1" rot="10800000">
            <a:off x="551118" y="3189998"/>
            <a:ext cx="3231204" cy="9045"/>
          </a:xfrm>
          <a:prstGeom prst="straightConnector1">
            <a:avLst/>
          </a:prstGeom>
          <a:noFill/>
          <a:ln cap="flat" cmpd="sng" w="9525">
            <a:solidFill>
              <a:schemeClr val="dk1"/>
            </a:solidFill>
            <a:prstDash val="solid"/>
            <a:round/>
            <a:headEnd len="sm" w="sm" type="none"/>
            <a:tailEnd len="sm" w="sm" type="none"/>
          </a:ln>
        </p:spPr>
      </p:cxnSp>
      <p:grpSp>
        <p:nvGrpSpPr>
          <p:cNvPr id="974" name="Google Shape;974;p47"/>
          <p:cNvGrpSpPr/>
          <p:nvPr/>
        </p:nvGrpSpPr>
        <p:grpSpPr>
          <a:xfrm>
            <a:off x="4007796" y="2830659"/>
            <a:ext cx="3307404" cy="1144151"/>
            <a:chOff x="3992282" y="2830659"/>
            <a:chExt cx="3307404" cy="1144151"/>
          </a:xfrm>
        </p:grpSpPr>
        <p:sp>
          <p:nvSpPr>
            <p:cNvPr id="975" name="Google Shape;975;p47"/>
            <p:cNvSpPr txBox="1"/>
            <p:nvPr/>
          </p:nvSpPr>
          <p:spPr>
            <a:xfrm>
              <a:off x="4089400" y="3328479"/>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10 Blocks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10 Blocks studio</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    </a:t>
              </a:r>
              <a:r>
                <a:rPr lang="en-US" sz="1200" u="sng">
                  <a:solidFill>
                    <a:schemeClr val="hlink"/>
                  </a:solidFill>
                  <a:latin typeface="PT Sans Narrow"/>
                  <a:ea typeface="PT Sans Narrow"/>
                  <a:cs typeface="PT Sans Narrow"/>
                  <a:sym typeface="PT Sans Narrow"/>
                  <a:hlinkClick r:id="rId3"/>
                </a:rPr>
                <a:t>http://scratch.mit.edu/studios/475480</a:t>
              </a:r>
              <a:endParaRPr>
                <a:latin typeface="PT Sans Narrow"/>
                <a:ea typeface="PT Sans Narrow"/>
                <a:cs typeface="PT Sans Narrow"/>
                <a:sym typeface="PT Sans Narrow"/>
              </a:endParaRPr>
            </a:p>
          </p:txBody>
        </p:sp>
        <p:sp>
          <p:nvSpPr>
            <p:cNvPr id="976" name="Google Shape;976;p47"/>
            <p:cNvSpPr txBox="1"/>
            <p:nvPr/>
          </p:nvSpPr>
          <p:spPr>
            <a:xfrm>
              <a:off x="3992282"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977" name="Google Shape;977;p47"/>
            <p:cNvCxnSpPr/>
            <p:nvPr/>
          </p:nvCxnSpPr>
          <p:spPr>
            <a:xfrm flipH="1" rot="10800000">
              <a:off x="4089400" y="3162617"/>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978" name="Google Shape;978;p47"/>
          <p:cNvGrpSpPr/>
          <p:nvPr/>
        </p:nvGrpSpPr>
        <p:grpSpPr>
          <a:xfrm>
            <a:off x="4007796" y="4085824"/>
            <a:ext cx="3307404" cy="1511326"/>
            <a:chOff x="3992282" y="2832776"/>
            <a:chExt cx="3307404" cy="1511326"/>
          </a:xfrm>
        </p:grpSpPr>
        <p:sp>
          <p:nvSpPr>
            <p:cNvPr id="979" name="Google Shape;979;p47"/>
            <p:cNvSpPr txBox="1"/>
            <p:nvPr/>
          </p:nvSpPr>
          <p:spPr>
            <a:xfrm>
              <a:off x="4089411" y="3328602"/>
              <a:ext cx="3117300" cy="1015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difficult about being able to use only 10 blocks?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easy about being able to use only 10 blocks?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it make you think of things differently?</a:t>
              </a:r>
              <a:endParaRPr>
                <a:latin typeface="PT Sans Narrow"/>
                <a:ea typeface="PT Sans Narrow"/>
                <a:cs typeface="PT Sans Narrow"/>
                <a:sym typeface="PT Sans Narrow"/>
              </a:endParaRPr>
            </a:p>
          </p:txBody>
        </p:sp>
        <p:sp>
          <p:nvSpPr>
            <p:cNvPr id="980" name="Google Shape;980;p47"/>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981" name="Google Shape;981;p47"/>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982" name="Google Shape;982;p47"/>
          <p:cNvGrpSpPr/>
          <p:nvPr/>
        </p:nvGrpSpPr>
        <p:grpSpPr>
          <a:xfrm>
            <a:off x="4007796" y="5828173"/>
            <a:ext cx="3307404" cy="1401227"/>
            <a:chOff x="3992282" y="2832776"/>
            <a:chExt cx="3307404" cy="1401227"/>
          </a:xfrm>
        </p:grpSpPr>
        <p:sp>
          <p:nvSpPr>
            <p:cNvPr id="983" name="Google Shape;983;p47"/>
            <p:cNvSpPr txBox="1"/>
            <p:nvPr/>
          </p:nvSpPr>
          <p:spPr>
            <a:xfrm>
              <a:off x="4089411" y="3328603"/>
              <a:ext cx="3117300" cy="905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projects include all 10 blocks?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do different students react to the idea of creating with constraints? What might this tell you about how this student learns?</a:t>
              </a:r>
              <a:endParaRPr sz="1200">
                <a:solidFill>
                  <a:schemeClr val="dk1"/>
                </a:solidFill>
                <a:latin typeface="PT Sans Narrow"/>
                <a:ea typeface="PT Sans Narrow"/>
                <a:cs typeface="PT Sans Narrow"/>
                <a:sym typeface="PT Sans Narrow"/>
              </a:endParaRPr>
            </a:p>
          </p:txBody>
        </p:sp>
        <p:sp>
          <p:nvSpPr>
            <p:cNvPr id="984" name="Google Shape;984;p47"/>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985" name="Google Shape;985;p47"/>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986" name="Google Shape;986;p47"/>
          <p:cNvGrpSpPr/>
          <p:nvPr/>
        </p:nvGrpSpPr>
        <p:grpSpPr>
          <a:xfrm>
            <a:off x="457995" y="7630731"/>
            <a:ext cx="6857205" cy="352518"/>
            <a:chOff x="457995" y="7630731"/>
            <a:chExt cx="6857205" cy="352518"/>
          </a:xfrm>
        </p:grpSpPr>
        <p:sp>
          <p:nvSpPr>
            <p:cNvPr id="987" name="Google Shape;987;p47"/>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988" name="Google Shape;988;p47"/>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989" name="Google Shape;989;p47"/>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990" name="Google Shape;990;p47"/>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991" name="Google Shape;991;p47"/>
          <p:cNvSpPr txBox="1"/>
          <p:nvPr/>
        </p:nvSpPr>
        <p:spPr>
          <a:xfrm>
            <a:off x="551129" y="8142739"/>
            <a:ext cx="3231204" cy="1015663"/>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It’s surprising how much one can do with just 10 blocks! Take this opportunity to encourage different ideas and celebrate creativity by inviting a few students to present their projects in front of the class or by exploring other projects online in the 10 Blocks studio.</a:t>
            </a:r>
            <a:endParaRPr>
              <a:latin typeface="PT Sans Narrow"/>
              <a:ea typeface="PT Sans Narrow"/>
              <a:cs typeface="PT Sans Narrow"/>
              <a:sym typeface="PT Sans Narrow"/>
            </a:endParaRPr>
          </a:p>
        </p:txBody>
      </p:sp>
      <p:grpSp>
        <p:nvGrpSpPr>
          <p:cNvPr id="992" name="Google Shape;992;p47"/>
          <p:cNvGrpSpPr/>
          <p:nvPr/>
        </p:nvGrpSpPr>
        <p:grpSpPr>
          <a:xfrm>
            <a:off x="1181200" y="647675"/>
            <a:ext cx="6040866" cy="1009504"/>
            <a:chOff x="330775" y="647675"/>
            <a:chExt cx="6040866" cy="1009504"/>
          </a:xfrm>
        </p:grpSpPr>
        <p:sp>
          <p:nvSpPr>
            <p:cNvPr id="993" name="Google Shape;993;p47"/>
            <p:cNvSpPr txBox="1"/>
            <p:nvPr/>
          </p:nvSpPr>
          <p:spPr>
            <a:xfrm>
              <a:off x="3371794" y="795405"/>
              <a:ext cx="2999847" cy="861774"/>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project with the constraint of only being able to use 10 blocks</a:t>
              </a:r>
              <a:endParaRPr>
                <a:latin typeface="PT Sans Narrow"/>
                <a:ea typeface="PT Sans Narrow"/>
                <a:cs typeface="PT Sans Narrow"/>
                <a:sym typeface="PT Sans Narrow"/>
              </a:endParaRPr>
            </a:p>
          </p:txBody>
        </p:sp>
        <p:sp>
          <p:nvSpPr>
            <p:cNvPr id="994" name="Google Shape;994;p47"/>
            <p:cNvSpPr txBox="1"/>
            <p:nvPr/>
          </p:nvSpPr>
          <p:spPr>
            <a:xfrm>
              <a:off x="330775" y="647675"/>
              <a:ext cx="2999700" cy="53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10 BLOCKS</a:t>
              </a:r>
              <a:endParaRPr b="1" sz="3200">
                <a:latin typeface="PT Sans Narrow"/>
                <a:ea typeface="PT Sans Narrow"/>
                <a:cs typeface="PT Sans Narrow"/>
                <a:sym typeface="PT Sans Narrow"/>
              </a:endParaRPr>
            </a:p>
          </p:txBody>
        </p:sp>
      </p:grpSp>
      <p:sp>
        <p:nvSpPr>
          <p:cNvPr id="995" name="Google Shape;995;p47"/>
          <p:cNvSpPr txBox="1"/>
          <p:nvPr/>
        </p:nvSpPr>
        <p:spPr>
          <a:xfrm>
            <a:off x="3012542" y="122372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996" name="Google Shape;996;p47"/>
          <p:cNvPicPr preferRelativeResize="0"/>
          <p:nvPr/>
        </p:nvPicPr>
        <p:blipFill rotWithShape="1">
          <a:blip r:embed="rId4">
            <a:alphaModFix/>
          </a:blip>
          <a:srcRect b="0" l="0" r="0" t="0"/>
          <a:stretch/>
        </p:blipFill>
        <p:spPr>
          <a:xfrm>
            <a:off x="2756027" y="1283901"/>
            <a:ext cx="323952" cy="323952"/>
          </a:xfrm>
          <a:prstGeom prst="rect">
            <a:avLst/>
          </a:prstGeom>
          <a:noFill/>
          <a:ln>
            <a:noFill/>
          </a:ln>
        </p:spPr>
      </p:pic>
      <p:sp>
        <p:nvSpPr>
          <p:cNvPr id="997" name="Google Shape;997;p4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30</a:t>
            </a:r>
            <a:endParaRPr b="0" i="0" sz="1200">
              <a:solidFill>
                <a:srgbClr val="888888"/>
              </a:solidFill>
              <a:latin typeface="Carme"/>
              <a:ea typeface="Carme"/>
              <a:cs typeface="Carme"/>
              <a:sym typeface="Carme"/>
            </a:endParaRPr>
          </a:p>
        </p:txBody>
      </p:sp>
      <p:grpSp>
        <p:nvGrpSpPr>
          <p:cNvPr id="998" name="Google Shape;998;p47"/>
          <p:cNvGrpSpPr/>
          <p:nvPr/>
        </p:nvGrpSpPr>
        <p:grpSpPr>
          <a:xfrm>
            <a:off x="551129" y="0"/>
            <a:ext cx="493616" cy="2791875"/>
            <a:chOff x="551129" y="0"/>
            <a:chExt cx="493616" cy="2791875"/>
          </a:xfrm>
        </p:grpSpPr>
        <p:pic>
          <p:nvPicPr>
            <p:cNvPr descr="Unit1activity.png" id="999" name="Google Shape;999;p47"/>
            <p:cNvPicPr preferRelativeResize="0"/>
            <p:nvPr/>
          </p:nvPicPr>
          <p:blipFill rotWithShape="1">
            <a:blip r:embed="rId5">
              <a:alphaModFix/>
            </a:blip>
            <a:srcRect b="0" l="0" r="0" t="0"/>
            <a:stretch/>
          </p:blipFill>
          <p:spPr>
            <a:xfrm>
              <a:off x="551129" y="0"/>
              <a:ext cx="493616" cy="2791875"/>
            </a:xfrm>
            <a:prstGeom prst="rect">
              <a:avLst/>
            </a:prstGeom>
            <a:noFill/>
            <a:ln cap="flat" cmpd="sng" w="9525">
              <a:solidFill>
                <a:srgbClr val="FFFFFF"/>
              </a:solidFill>
              <a:prstDash val="solid"/>
              <a:round/>
              <a:headEnd len="sm" w="sm" type="none"/>
              <a:tailEnd len="sm" w="sm" type="none"/>
            </a:ln>
          </p:spPr>
        </p:pic>
        <p:sp>
          <p:nvSpPr>
            <p:cNvPr id="1000" name="Google Shape;1000;p47"/>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1  ACTIVITY</a:t>
              </a:r>
              <a:endParaRPr b="1" sz="2400">
                <a:solidFill>
                  <a:schemeClr val="lt1"/>
                </a:solidFill>
                <a:latin typeface="PT Sans Narrow"/>
                <a:ea typeface="PT Sans Narrow"/>
                <a:cs typeface="PT Sans Narrow"/>
                <a:sym typeface="PT Sans Narrow"/>
              </a:endParaRPr>
            </a:p>
          </p:txBody>
        </p:sp>
      </p:grpSp>
      <p:sp>
        <p:nvSpPr>
          <p:cNvPr id="1001" name="Google Shape;1001;p47"/>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grpSp>
        <p:nvGrpSpPr>
          <p:cNvPr id="1007" name="Google Shape;1007;p48"/>
          <p:cNvGrpSpPr/>
          <p:nvPr/>
        </p:nvGrpSpPr>
        <p:grpSpPr>
          <a:xfrm>
            <a:off x="0" y="6120602"/>
            <a:ext cx="7772400" cy="2615700"/>
            <a:chOff x="2697559" y="6120602"/>
            <a:chExt cx="7772400" cy="2615700"/>
          </a:xfrm>
        </p:grpSpPr>
        <p:sp>
          <p:nvSpPr>
            <p:cNvPr id="1008" name="Google Shape;1008;p48"/>
            <p:cNvSpPr/>
            <p:nvPr/>
          </p:nvSpPr>
          <p:spPr>
            <a:xfrm>
              <a:off x="2697559" y="7858302"/>
              <a:ext cx="7772400" cy="410400"/>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9" name="Google Shape;1009;p48"/>
            <p:cNvSpPr/>
            <p:nvPr/>
          </p:nvSpPr>
          <p:spPr>
            <a:xfrm>
              <a:off x="8398248" y="8053244"/>
              <a:ext cx="333600" cy="3261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0" name="Google Shape;1010;p48"/>
            <p:cNvSpPr txBox="1"/>
            <p:nvPr/>
          </p:nvSpPr>
          <p:spPr>
            <a:xfrm>
              <a:off x="6660114" y="7871867"/>
              <a:ext cx="3809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sp>
          <p:nvSpPr>
            <p:cNvPr id="1011" name="Google Shape;1011;p48"/>
            <p:cNvSpPr/>
            <p:nvPr/>
          </p:nvSpPr>
          <p:spPr>
            <a:xfrm flipH="1" rot="4661774">
              <a:off x="3110535" y="6228953"/>
              <a:ext cx="2153973" cy="2398998"/>
            </a:xfrm>
            <a:prstGeom prst="wedgeEllipseCallout">
              <a:avLst>
                <a:gd fmla="val -36970" name="adj1"/>
                <a:gd fmla="val 48187" name="adj2"/>
              </a:avLst>
            </a:prstGeom>
            <a:solidFill>
              <a:srgbClr val="B6DDE7"/>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txBox="1"/>
            <p:nvPr/>
          </p:nvSpPr>
          <p:spPr>
            <a:xfrm flipH="1" rot="-737839">
              <a:off x="3249787" y="6665778"/>
              <a:ext cx="1884642" cy="15229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1B93DD"/>
                  </a:solidFill>
                  <a:latin typeface="PT Sans Narrow"/>
                  <a:ea typeface="PT Sans Narrow"/>
                  <a:cs typeface="PT Sans Narrow"/>
                  <a:sym typeface="PT Sans Narrow"/>
                </a:rPr>
                <a:t>FEELING STUCK?</a:t>
              </a:r>
              <a:endParaRPr b="1">
                <a:latin typeface="PT Sans Narrow"/>
                <a:ea typeface="PT Sans Narrow"/>
                <a:cs typeface="PT Sans Narrow"/>
                <a:sym typeface="PT Sans Narrow"/>
              </a:endParaRPr>
            </a:p>
            <a:p>
              <a:pPr indent="0" lvl="0" marL="0" marR="0" rtl="0" algn="ctr">
                <a:spcBef>
                  <a:spcPts val="0"/>
                </a:spcBef>
                <a:spcAft>
                  <a:spcPts val="0"/>
                </a:spcAft>
                <a:buNone/>
              </a:pPr>
              <a:r>
                <a:rPr baseline="-25000" lang="en-US" sz="1600">
                  <a:solidFill>
                    <a:srgbClr val="1B93DD"/>
                  </a:solidFill>
                  <a:latin typeface="PT Sans Narrow"/>
                  <a:ea typeface="PT Sans Narrow"/>
                  <a:cs typeface="PT Sans Narrow"/>
                  <a:sym typeface="PT Sans Narrow"/>
                </a:rPr>
                <a:t>THAT’S OKAY! TRY THESE THINGS…</a:t>
              </a:r>
              <a:endParaRPr>
                <a:latin typeface="PT Sans Narrow"/>
                <a:ea typeface="PT Sans Narrow"/>
                <a:cs typeface="PT Sans Narrow"/>
                <a:sym typeface="PT Sans Narrow"/>
              </a:endParaRPr>
            </a:p>
          </p:txBody>
        </p:sp>
      </p:grpSp>
      <p:sp>
        <p:nvSpPr>
          <p:cNvPr id="1013" name="Google Shape;1013;p48"/>
          <p:cNvSpPr txBox="1"/>
          <p:nvPr/>
        </p:nvSpPr>
        <p:spPr>
          <a:xfrm>
            <a:off x="4170500" y="8517982"/>
            <a:ext cx="3330900" cy="12003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10 Blocks Studio:  </a:t>
            </a:r>
            <a:r>
              <a:rPr lang="en-US" sz="1200" u="sng">
                <a:solidFill>
                  <a:schemeClr val="hlink"/>
                </a:solidFill>
                <a:latin typeface="PT Sans Narrow"/>
                <a:ea typeface="PT Sans Narrow"/>
                <a:cs typeface="PT Sans Narrow"/>
                <a:sym typeface="PT Sans Narrow"/>
                <a:hlinkClick r:id="rId3"/>
              </a:rPr>
              <a:t>http://scratch.mit.edu/studios/475480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Play with different sprites, costumes, or backdrops.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See how many different projects you can create with these 10 blocks.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Swap projects with a partner and remix each others’ creations.</a:t>
            </a:r>
            <a:endParaRPr>
              <a:latin typeface="PT Sans Narrow"/>
              <a:ea typeface="PT Sans Narrow"/>
              <a:cs typeface="PT Sans Narrow"/>
              <a:sym typeface="PT Sans Narrow"/>
            </a:endParaRPr>
          </a:p>
        </p:txBody>
      </p:sp>
      <p:grpSp>
        <p:nvGrpSpPr>
          <p:cNvPr id="1014" name="Google Shape;1014;p48"/>
          <p:cNvGrpSpPr/>
          <p:nvPr/>
        </p:nvGrpSpPr>
        <p:grpSpPr>
          <a:xfrm>
            <a:off x="427390" y="3857808"/>
            <a:ext cx="2970501" cy="1178462"/>
            <a:chOff x="427390" y="3857808"/>
            <a:chExt cx="2970501" cy="1178462"/>
          </a:xfrm>
        </p:grpSpPr>
        <p:sp>
          <p:nvSpPr>
            <p:cNvPr id="1015" name="Google Shape;1015;p48"/>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sp>
          <p:nvSpPr>
            <p:cNvPr id="1016" name="Google Shape;1016;p48"/>
            <p:cNvSpPr txBox="1"/>
            <p:nvPr/>
          </p:nvSpPr>
          <p:spPr>
            <a:xfrm>
              <a:off x="427390" y="4232870"/>
              <a:ext cx="2885100" cy="80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Test ideas by experimenting with each block.</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Mix and match blocks in various ways.</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Repeat!</a:t>
              </a:r>
              <a:endParaRPr>
                <a:latin typeface="PT Sans Narrow"/>
                <a:ea typeface="PT Sans Narrow"/>
                <a:cs typeface="PT Sans Narrow"/>
                <a:sym typeface="PT Sans Narrow"/>
              </a:endParaRPr>
            </a:p>
          </p:txBody>
        </p:sp>
      </p:grpSp>
      <p:sp>
        <p:nvSpPr>
          <p:cNvPr id="1017" name="Google Shape;1017;p48"/>
          <p:cNvSpPr txBox="1"/>
          <p:nvPr/>
        </p:nvSpPr>
        <p:spPr>
          <a:xfrm>
            <a:off x="437548" y="8517982"/>
            <a:ext cx="3227400" cy="12003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Test ideas by trying out different block combinations. Mix and match blocks until you find something that interests you!</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brainstorming ideas with a neighbor!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other projects to see what others are doing in Scratch. This can be a great way to find inspiration!</a:t>
            </a:r>
            <a:endParaRPr>
              <a:latin typeface="PT Sans Narrow"/>
              <a:ea typeface="PT Sans Narrow"/>
              <a:cs typeface="PT Sans Narrow"/>
              <a:sym typeface="PT Sans Narrow"/>
            </a:endParaRPr>
          </a:p>
        </p:txBody>
      </p:sp>
      <p:cxnSp>
        <p:nvCxnSpPr>
          <p:cNvPr id="1018" name="Google Shape;1018;p48"/>
          <p:cNvCxnSpPr/>
          <p:nvPr/>
        </p:nvCxnSpPr>
        <p:spPr>
          <a:xfrm>
            <a:off x="3962555" y="8403678"/>
            <a:ext cx="0" cy="1527600"/>
          </a:xfrm>
          <a:prstGeom prst="straightConnector1">
            <a:avLst/>
          </a:prstGeom>
          <a:noFill/>
          <a:ln cap="flat" cmpd="sng" w="9525">
            <a:solidFill>
              <a:srgbClr val="7F7F7F"/>
            </a:solidFill>
            <a:prstDash val="dash"/>
            <a:round/>
            <a:headEnd len="sm" w="sm" type="none"/>
            <a:tailEnd len="sm" w="sm" type="none"/>
          </a:ln>
        </p:spPr>
      </p:cxnSp>
      <p:sp>
        <p:nvSpPr>
          <p:cNvPr id="1019" name="Google Shape;1019;p48"/>
          <p:cNvSpPr txBox="1"/>
          <p:nvPr/>
        </p:nvSpPr>
        <p:spPr>
          <a:xfrm>
            <a:off x="535220" y="1594356"/>
            <a:ext cx="21600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WHAT CAN YOU CREATE WITH ONLY 10 SCRATCH BLOCKS?</a:t>
            </a:r>
            <a:endParaRPr b="1" sz="1200">
              <a:solidFill>
                <a:schemeClr val="dk1"/>
              </a:solidFill>
              <a:latin typeface="PT Sans Narrow"/>
              <a:ea typeface="PT Sans Narrow"/>
              <a:cs typeface="PT Sans Narrow"/>
              <a:sym typeface="PT Sans Narrow"/>
            </a:endParaRPr>
          </a:p>
        </p:txBody>
      </p:sp>
      <p:sp>
        <p:nvSpPr>
          <p:cNvPr id="1020" name="Google Shape;1020;p48"/>
          <p:cNvSpPr txBox="1"/>
          <p:nvPr/>
        </p:nvSpPr>
        <p:spPr>
          <a:xfrm>
            <a:off x="437558" y="2348668"/>
            <a:ext cx="22389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Create a project using only these 10 blocks. Use them once, twice, or multiple times, but use each block at least once. </a:t>
            </a:r>
            <a:endParaRPr>
              <a:latin typeface="PT Sans Narrow"/>
              <a:ea typeface="PT Sans Narrow"/>
              <a:cs typeface="PT Sans Narrow"/>
              <a:sym typeface="PT Sans Narrow"/>
            </a:endParaRPr>
          </a:p>
        </p:txBody>
      </p:sp>
      <p:cxnSp>
        <p:nvCxnSpPr>
          <p:cNvPr id="1021" name="Google Shape;1021;p48"/>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sp>
        <p:nvSpPr>
          <p:cNvPr id="1022" name="Google Shape;1022;p48"/>
          <p:cNvSpPr txBox="1"/>
          <p:nvPr/>
        </p:nvSpPr>
        <p:spPr>
          <a:xfrm>
            <a:off x="282300" y="594750"/>
            <a:ext cx="29706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a:solidFill>
                  <a:schemeClr val="dk1"/>
                </a:solidFill>
                <a:latin typeface="PT Sans Narrow"/>
                <a:ea typeface="PT Sans Narrow"/>
                <a:cs typeface="PT Sans Narrow"/>
                <a:sym typeface="PT Sans Narrow"/>
              </a:rPr>
              <a:t>10 BLOCKS</a:t>
            </a:r>
            <a:endParaRPr b="1">
              <a:latin typeface="PT Sans Narrow"/>
              <a:ea typeface="PT Sans Narrow"/>
              <a:cs typeface="PT Sans Narrow"/>
              <a:sym typeface="PT Sans Narrow"/>
            </a:endParaRPr>
          </a:p>
        </p:txBody>
      </p:sp>
      <p:grpSp>
        <p:nvGrpSpPr>
          <p:cNvPr id="1023" name="Google Shape;1023;p48"/>
          <p:cNvGrpSpPr/>
          <p:nvPr/>
        </p:nvGrpSpPr>
        <p:grpSpPr>
          <a:xfrm>
            <a:off x="4477925" y="1074545"/>
            <a:ext cx="2716101" cy="6239408"/>
            <a:chOff x="4477938" y="828145"/>
            <a:chExt cx="2716101" cy="6239408"/>
          </a:xfrm>
        </p:grpSpPr>
        <p:pic>
          <p:nvPicPr>
            <p:cNvPr id="1024" name="Google Shape;1024;p48"/>
            <p:cNvPicPr preferRelativeResize="0"/>
            <p:nvPr/>
          </p:nvPicPr>
          <p:blipFill rotWithShape="1">
            <a:blip r:embed="rId4">
              <a:alphaModFix/>
            </a:blip>
            <a:srcRect b="46676" l="38118" r="35650" t="35406"/>
            <a:stretch/>
          </p:blipFill>
          <p:spPr>
            <a:xfrm>
              <a:off x="4477938" y="2085506"/>
              <a:ext cx="2716101" cy="2473492"/>
            </a:xfrm>
            <a:prstGeom prst="rect">
              <a:avLst/>
            </a:prstGeom>
            <a:noFill/>
            <a:ln>
              <a:noFill/>
            </a:ln>
          </p:spPr>
        </p:pic>
        <p:pic>
          <p:nvPicPr>
            <p:cNvPr id="1025" name="Google Shape;1025;p48"/>
            <p:cNvPicPr preferRelativeResize="0"/>
            <p:nvPr/>
          </p:nvPicPr>
          <p:blipFill rotWithShape="1">
            <a:blip r:embed="rId4">
              <a:alphaModFix/>
            </a:blip>
            <a:srcRect b="34393" l="38117" r="44085" t="53009"/>
            <a:stretch/>
          </p:blipFill>
          <p:spPr>
            <a:xfrm>
              <a:off x="4477950" y="5328504"/>
              <a:ext cx="1842851" cy="1739049"/>
            </a:xfrm>
            <a:prstGeom prst="rect">
              <a:avLst/>
            </a:prstGeom>
            <a:noFill/>
            <a:ln>
              <a:noFill/>
            </a:ln>
          </p:spPr>
        </p:pic>
        <p:pic>
          <p:nvPicPr>
            <p:cNvPr id="1026" name="Google Shape;1026;p48"/>
            <p:cNvPicPr preferRelativeResize="0"/>
            <p:nvPr/>
          </p:nvPicPr>
          <p:blipFill rotWithShape="1">
            <a:blip r:embed="rId4">
              <a:alphaModFix/>
            </a:blip>
            <a:srcRect b="69874" l="38119" r="44083" t="25545"/>
            <a:stretch/>
          </p:blipFill>
          <p:spPr>
            <a:xfrm>
              <a:off x="4479526" y="1444733"/>
              <a:ext cx="1842854" cy="632274"/>
            </a:xfrm>
            <a:prstGeom prst="rect">
              <a:avLst/>
            </a:prstGeom>
            <a:noFill/>
            <a:ln>
              <a:noFill/>
            </a:ln>
          </p:spPr>
        </p:pic>
        <p:pic>
          <p:nvPicPr>
            <p:cNvPr id="1027" name="Google Shape;1027;p48"/>
            <p:cNvPicPr preferRelativeResize="0"/>
            <p:nvPr/>
          </p:nvPicPr>
          <p:blipFill rotWithShape="1">
            <a:blip r:embed="rId4">
              <a:alphaModFix/>
            </a:blip>
            <a:srcRect b="64721" l="38118" r="35650" t="30119"/>
            <a:stretch/>
          </p:blipFill>
          <p:spPr>
            <a:xfrm>
              <a:off x="4477938" y="828145"/>
              <a:ext cx="2716101" cy="712289"/>
            </a:xfrm>
            <a:prstGeom prst="rect">
              <a:avLst/>
            </a:prstGeom>
            <a:noFill/>
            <a:ln>
              <a:noFill/>
            </a:ln>
          </p:spPr>
        </p:pic>
        <p:pic>
          <p:nvPicPr>
            <p:cNvPr id="1028" name="Google Shape;1028;p48"/>
            <p:cNvPicPr preferRelativeResize="0"/>
            <p:nvPr/>
          </p:nvPicPr>
          <p:blipFill rotWithShape="1">
            <a:blip r:embed="rId4">
              <a:alphaModFix/>
            </a:blip>
            <a:srcRect b="28046" l="38117" r="44085" t="65265"/>
            <a:stretch/>
          </p:blipFill>
          <p:spPr>
            <a:xfrm>
              <a:off x="4477950" y="4567502"/>
              <a:ext cx="1842851" cy="923402"/>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grpSp>
        <p:nvGrpSpPr>
          <p:cNvPr id="1034" name="Google Shape;1034;p49"/>
          <p:cNvGrpSpPr/>
          <p:nvPr/>
        </p:nvGrpSpPr>
        <p:grpSpPr>
          <a:xfrm>
            <a:off x="4011821" y="2694571"/>
            <a:ext cx="3307404" cy="1698273"/>
            <a:chOff x="3992282" y="2830659"/>
            <a:chExt cx="3307404" cy="1698273"/>
          </a:xfrm>
        </p:grpSpPr>
        <p:sp>
          <p:nvSpPr>
            <p:cNvPr id="1035" name="Google Shape;1035;p49"/>
            <p:cNvSpPr txBox="1"/>
            <p:nvPr/>
          </p:nvSpPr>
          <p:spPr>
            <a:xfrm>
              <a:off x="4089400" y="3328603"/>
              <a:ext cx="3117152" cy="120032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My Studio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a:t>
              </a:r>
              <a:r>
                <a:rPr lang="en-US" sz="1200">
                  <a:solidFill>
                    <a:schemeClr val="dk1"/>
                  </a:solidFill>
                  <a:latin typeface="PT Sans Narrow"/>
                  <a:ea typeface="PT Sans Narrow"/>
                  <a:cs typeface="PT Sans Narrow"/>
                  <a:sym typeface="PT Sans Narrow"/>
                </a:rPr>
                <a:t>xample studios</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http://scratch.mit.edu/studios/211580</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http://scratch.mit.edu/studios/138296</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5"/>
                </a:rPr>
                <a:t>http://scratch.mit.edu/studios/138297</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6"/>
                </a:rPr>
                <a:t>http://scratch.mit.edu/studios/138298</a:t>
              </a:r>
              <a:endParaRPr>
                <a:latin typeface="PT Sans Narrow"/>
                <a:ea typeface="PT Sans Narrow"/>
                <a:cs typeface="PT Sans Narrow"/>
                <a:sym typeface="PT Sans Narrow"/>
              </a:endParaRPr>
            </a:p>
          </p:txBody>
        </p:sp>
        <p:sp>
          <p:nvSpPr>
            <p:cNvPr id="1036" name="Google Shape;1036;p49"/>
            <p:cNvSpPr txBox="1"/>
            <p:nvPr/>
          </p:nvSpPr>
          <p:spPr>
            <a:xfrm>
              <a:off x="3992282"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037" name="Google Shape;1037;p4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038" name="Google Shape;1038;p49"/>
          <p:cNvGrpSpPr/>
          <p:nvPr/>
        </p:nvGrpSpPr>
        <p:grpSpPr>
          <a:xfrm>
            <a:off x="457995" y="2830659"/>
            <a:ext cx="3324430" cy="4579440"/>
            <a:chOff x="422410" y="2830659"/>
            <a:chExt cx="3324430" cy="4579440"/>
          </a:xfrm>
        </p:grpSpPr>
        <p:sp>
          <p:nvSpPr>
            <p:cNvPr id="1039" name="Google Shape;1039;p49"/>
            <p:cNvSpPr txBox="1"/>
            <p:nvPr/>
          </p:nvSpPr>
          <p:spPr>
            <a:xfrm>
              <a:off x="515540" y="3328599"/>
              <a:ext cx="3231300" cy="4081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demonstrate how to create a new studio or have the My Studio handout available to guide students.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show example inspiration studios using the links provided. Give students 10 minutes to browse existing Scratch projects on the Scratch homepage and search for interesting programs using the Explore page.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identify three or more Scratch projects that can be used to inform and inspire a project of their own. Help students create a new studio from their My Stuff page and add the inspirational projects to the studio.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Invite students to share their approaches for finding inspirational programs. We suggest pair-share: have students share studios and discuss search strategies in pairs.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process of discovery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1040" name="Google Shape;1040;p49"/>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1041" name="Google Shape;1041;p49"/>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1042" name="Google Shape;1042;p49"/>
          <p:cNvSpPr txBox="1"/>
          <p:nvPr/>
        </p:nvSpPr>
        <p:spPr>
          <a:xfrm>
            <a:off x="4100500" y="4876250"/>
            <a:ext cx="3231300" cy="1415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search strategies did you use to find interesting projects?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might each example project help with future </a:t>
            </a:r>
            <a:r>
              <a:rPr lang="en-US" sz="1200">
                <a:solidFill>
                  <a:schemeClr val="dk1"/>
                </a:solidFill>
                <a:latin typeface="PT Sans Narrow"/>
                <a:ea typeface="PT Sans Narrow"/>
                <a:cs typeface="PT Sans Narrow"/>
                <a:sym typeface="PT Sans Narrow"/>
              </a:rPr>
              <a:t>work</a:t>
            </a:r>
            <a:r>
              <a:rPr lang="en-US" sz="1200">
                <a:solidFill>
                  <a:schemeClr val="dk1"/>
                </a:solidFill>
                <a:latin typeface="PT Sans Narrow"/>
                <a:ea typeface="PT Sans Narrow"/>
                <a:cs typeface="PT Sans Narrow"/>
                <a:sym typeface="PT Sans Narrow"/>
              </a:rPr>
              <a: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It’s important to give credit to sources of inspiration. How can you give credit for inspiration from these projects?</a:t>
            </a:r>
            <a:endParaRPr sz="1200">
              <a:solidFill>
                <a:schemeClr val="dk1"/>
              </a:solidFill>
              <a:latin typeface="PT Sans Narrow"/>
              <a:ea typeface="PT Sans Narrow"/>
              <a:cs typeface="PT Sans Narrow"/>
              <a:sym typeface="PT Sans Narrow"/>
            </a:endParaRPr>
          </a:p>
        </p:txBody>
      </p:sp>
      <p:sp>
        <p:nvSpPr>
          <p:cNvPr id="1043" name="Google Shape;1043;p49"/>
          <p:cNvSpPr txBox="1"/>
          <p:nvPr/>
        </p:nvSpPr>
        <p:spPr>
          <a:xfrm>
            <a:off x="4001496" y="4470008"/>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044" name="Google Shape;1044;p49"/>
          <p:cNvCxnSpPr/>
          <p:nvPr/>
        </p:nvCxnSpPr>
        <p:spPr>
          <a:xfrm flipH="1" rot="10800000">
            <a:off x="4098614" y="4800980"/>
            <a:ext cx="3117300" cy="8400"/>
          </a:xfrm>
          <a:prstGeom prst="straightConnector1">
            <a:avLst/>
          </a:prstGeom>
          <a:noFill/>
          <a:ln cap="flat" cmpd="sng" w="9525">
            <a:solidFill>
              <a:schemeClr val="dk1"/>
            </a:solidFill>
            <a:prstDash val="solid"/>
            <a:round/>
            <a:headEnd len="sm" w="sm" type="none"/>
            <a:tailEnd len="sm" w="sm" type="none"/>
          </a:ln>
        </p:spPr>
      </p:cxnSp>
      <p:sp>
        <p:nvSpPr>
          <p:cNvPr id="1045" name="Google Shape;1045;p49"/>
          <p:cNvSpPr txBox="1"/>
          <p:nvPr/>
        </p:nvSpPr>
        <p:spPr>
          <a:xfrm>
            <a:off x="4106864" y="6795508"/>
            <a:ext cx="3117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Are there three or more projects in the studio?</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these projects tell you about your students’ design interests?</a:t>
            </a:r>
            <a:endParaRPr sz="1200">
              <a:solidFill>
                <a:schemeClr val="dk1"/>
              </a:solidFill>
              <a:latin typeface="PT Sans Narrow"/>
              <a:ea typeface="PT Sans Narrow"/>
              <a:cs typeface="PT Sans Narrow"/>
              <a:sym typeface="PT Sans Narrow"/>
            </a:endParaRPr>
          </a:p>
        </p:txBody>
      </p:sp>
      <p:sp>
        <p:nvSpPr>
          <p:cNvPr id="1046" name="Google Shape;1046;p49"/>
          <p:cNvSpPr txBox="1"/>
          <p:nvPr/>
        </p:nvSpPr>
        <p:spPr>
          <a:xfrm>
            <a:off x="4009746" y="6390081"/>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047" name="Google Shape;1047;p49"/>
          <p:cNvCxnSpPr/>
          <p:nvPr/>
        </p:nvCxnSpPr>
        <p:spPr>
          <a:xfrm flipH="1" rot="10800000">
            <a:off x="4106864" y="6721053"/>
            <a:ext cx="3117300" cy="8400"/>
          </a:xfrm>
          <a:prstGeom prst="straightConnector1">
            <a:avLst/>
          </a:prstGeom>
          <a:noFill/>
          <a:ln cap="flat" cmpd="sng" w="9525">
            <a:solidFill>
              <a:schemeClr val="dk1"/>
            </a:solidFill>
            <a:prstDash val="solid"/>
            <a:round/>
            <a:headEnd len="sm" w="sm" type="none"/>
            <a:tailEnd len="sm" w="sm" type="none"/>
          </a:ln>
        </p:spPr>
      </p:cxnSp>
      <p:grpSp>
        <p:nvGrpSpPr>
          <p:cNvPr id="1048" name="Google Shape;1048;p49"/>
          <p:cNvGrpSpPr/>
          <p:nvPr/>
        </p:nvGrpSpPr>
        <p:grpSpPr>
          <a:xfrm>
            <a:off x="457995" y="7630731"/>
            <a:ext cx="6857205" cy="352518"/>
            <a:chOff x="457995" y="7630731"/>
            <a:chExt cx="6857205" cy="352518"/>
          </a:xfrm>
        </p:grpSpPr>
        <p:sp>
          <p:nvSpPr>
            <p:cNvPr id="1049" name="Google Shape;1049;p49"/>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050" name="Google Shape;1050;p49"/>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051" name="Google Shape;1051;p49"/>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052" name="Google Shape;1052;p49"/>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053" name="Google Shape;1053;p49"/>
          <p:cNvSpPr txBox="1"/>
          <p:nvPr/>
        </p:nvSpPr>
        <p:spPr>
          <a:xfrm>
            <a:off x="551129" y="8142739"/>
            <a:ext cx="3231204"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If students don’t have individual Scratch accounts, create a class studio that students can curate.</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 variety of studios can be created - students could collect Scratch projects that are similar in theme or topic to what they want to create or gather programs that include techniques or assets to incorporate in a future creation.</a:t>
            </a:r>
            <a:endParaRPr sz="1200">
              <a:solidFill>
                <a:schemeClr val="dk1"/>
              </a:solidFill>
              <a:latin typeface="PT Sans Narrow"/>
              <a:ea typeface="PT Sans Narrow"/>
              <a:cs typeface="PT Sans Narrow"/>
              <a:sym typeface="PT Sans Narrow"/>
            </a:endParaRPr>
          </a:p>
        </p:txBody>
      </p:sp>
      <p:sp>
        <p:nvSpPr>
          <p:cNvPr id="1054" name="Google Shape;1054;p49"/>
          <p:cNvSpPr txBox="1"/>
          <p:nvPr/>
        </p:nvSpPr>
        <p:spPr>
          <a:xfrm>
            <a:off x="4216234" y="795405"/>
            <a:ext cx="2999847" cy="1415772"/>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investigate the range of creative possibilities with Scratch by exploring some of the millions of projects on the Scratch website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curate a collection of 3 or more Scratch projects in a Scratch studio</a:t>
            </a:r>
            <a:endParaRPr>
              <a:latin typeface="PT Sans Narrow"/>
              <a:ea typeface="PT Sans Narrow"/>
              <a:cs typeface="PT Sans Narrow"/>
              <a:sym typeface="PT Sans Narrow"/>
            </a:endParaRPr>
          </a:p>
        </p:txBody>
      </p:sp>
      <p:sp>
        <p:nvSpPr>
          <p:cNvPr id="1055" name="Google Shape;1055;p49"/>
          <p:cNvSpPr txBox="1"/>
          <p:nvPr/>
        </p:nvSpPr>
        <p:spPr>
          <a:xfrm>
            <a:off x="1181199" y="647675"/>
            <a:ext cx="31170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MY STUDIO</a:t>
            </a:r>
            <a:endParaRPr b="1" sz="3200">
              <a:latin typeface="PT Sans Narrow"/>
              <a:ea typeface="PT Sans Narrow"/>
              <a:cs typeface="PT Sans Narrow"/>
              <a:sym typeface="PT Sans Narrow"/>
            </a:endParaRPr>
          </a:p>
        </p:txBody>
      </p:sp>
      <p:sp>
        <p:nvSpPr>
          <p:cNvPr id="1056" name="Google Shape;1056;p49"/>
          <p:cNvSpPr txBox="1"/>
          <p:nvPr/>
        </p:nvSpPr>
        <p:spPr>
          <a:xfrm>
            <a:off x="3008207" y="145387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1057" name="Google Shape;1057;p49"/>
          <p:cNvPicPr preferRelativeResize="0"/>
          <p:nvPr/>
        </p:nvPicPr>
        <p:blipFill rotWithShape="1">
          <a:blip r:embed="rId7">
            <a:alphaModFix/>
          </a:blip>
          <a:srcRect b="0" l="0" r="0" t="0"/>
          <a:stretch/>
        </p:blipFill>
        <p:spPr>
          <a:xfrm>
            <a:off x="2751692" y="1514051"/>
            <a:ext cx="323952" cy="323952"/>
          </a:xfrm>
          <a:prstGeom prst="rect">
            <a:avLst/>
          </a:prstGeom>
          <a:noFill/>
          <a:ln>
            <a:noFill/>
          </a:ln>
        </p:spPr>
      </p:pic>
      <p:sp>
        <p:nvSpPr>
          <p:cNvPr id="1058" name="Google Shape;1058;p4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32</a:t>
            </a:r>
            <a:endParaRPr b="0" i="0" sz="1200">
              <a:solidFill>
                <a:srgbClr val="888888"/>
              </a:solidFill>
              <a:latin typeface="Carme"/>
              <a:ea typeface="Carme"/>
              <a:cs typeface="Carme"/>
              <a:sym typeface="Carme"/>
            </a:endParaRPr>
          </a:p>
        </p:txBody>
      </p:sp>
      <p:grpSp>
        <p:nvGrpSpPr>
          <p:cNvPr id="1059" name="Google Shape;1059;p49"/>
          <p:cNvGrpSpPr/>
          <p:nvPr/>
        </p:nvGrpSpPr>
        <p:grpSpPr>
          <a:xfrm>
            <a:off x="551129" y="0"/>
            <a:ext cx="493616" cy="2791875"/>
            <a:chOff x="551129" y="0"/>
            <a:chExt cx="493616" cy="2791875"/>
          </a:xfrm>
        </p:grpSpPr>
        <p:pic>
          <p:nvPicPr>
            <p:cNvPr descr="Unit1activity.png" id="1060" name="Google Shape;1060;p49"/>
            <p:cNvPicPr preferRelativeResize="0"/>
            <p:nvPr/>
          </p:nvPicPr>
          <p:blipFill rotWithShape="1">
            <a:blip r:embed="rId8">
              <a:alphaModFix/>
            </a:blip>
            <a:srcRect b="0" l="0" r="0" t="0"/>
            <a:stretch/>
          </p:blipFill>
          <p:spPr>
            <a:xfrm>
              <a:off x="551129" y="0"/>
              <a:ext cx="493616" cy="2791875"/>
            </a:xfrm>
            <a:prstGeom prst="rect">
              <a:avLst/>
            </a:prstGeom>
            <a:noFill/>
            <a:ln cap="flat" cmpd="sng" w="9525">
              <a:solidFill>
                <a:srgbClr val="FFFFFF"/>
              </a:solidFill>
              <a:prstDash val="solid"/>
              <a:round/>
              <a:headEnd len="sm" w="sm" type="none"/>
              <a:tailEnd len="sm" w="sm" type="none"/>
            </a:ln>
          </p:spPr>
        </p:pic>
        <p:sp>
          <p:nvSpPr>
            <p:cNvPr id="1061" name="Google Shape;1061;p49"/>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1  ACTIVITY</a:t>
              </a:r>
              <a:endParaRPr b="1" sz="2400">
                <a:solidFill>
                  <a:schemeClr val="lt1"/>
                </a:solidFill>
                <a:latin typeface="PT Sans Narrow"/>
                <a:ea typeface="PT Sans Narrow"/>
                <a:cs typeface="PT Sans Narrow"/>
                <a:sym typeface="PT Sans Narrow"/>
              </a:endParaRPr>
            </a:p>
          </p:txBody>
        </p:sp>
      </p:grpSp>
      <p:sp>
        <p:nvSpPr>
          <p:cNvPr id="1062" name="Google Shape;1062;p49"/>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grpSp>
        <p:nvGrpSpPr>
          <p:cNvPr id="1068" name="Google Shape;1068;p50"/>
          <p:cNvGrpSpPr/>
          <p:nvPr/>
        </p:nvGrpSpPr>
        <p:grpSpPr>
          <a:xfrm>
            <a:off x="3583239" y="755859"/>
            <a:ext cx="3662398" cy="2721894"/>
            <a:chOff x="-3790228" y="707261"/>
            <a:chExt cx="7532699" cy="5598301"/>
          </a:xfrm>
        </p:grpSpPr>
        <p:pic>
          <p:nvPicPr>
            <p:cNvPr descr="Screen Shot 2014-06-03 at 12.14.13 PM.png" id="1069" name="Google Shape;1069;p50"/>
            <p:cNvPicPr preferRelativeResize="0"/>
            <p:nvPr/>
          </p:nvPicPr>
          <p:blipFill rotWithShape="1">
            <a:blip r:embed="rId3">
              <a:alphaModFix/>
            </a:blip>
            <a:srcRect b="9011" l="813" r="0" t="1766"/>
            <a:stretch/>
          </p:blipFill>
          <p:spPr>
            <a:xfrm>
              <a:off x="-3790228" y="707261"/>
              <a:ext cx="7532699" cy="5598301"/>
            </a:xfrm>
            <a:prstGeom prst="rect">
              <a:avLst/>
            </a:prstGeom>
            <a:noFill/>
            <a:ln>
              <a:noFill/>
            </a:ln>
          </p:spPr>
        </p:pic>
        <p:pic>
          <p:nvPicPr>
            <p:cNvPr descr="Screen Shot 2014-06-03 at 12.13.06 PM.png" id="1070" name="Google Shape;1070;p50"/>
            <p:cNvPicPr preferRelativeResize="0"/>
            <p:nvPr/>
          </p:nvPicPr>
          <p:blipFill rotWithShape="1">
            <a:blip r:embed="rId4">
              <a:alphaModFix/>
            </a:blip>
            <a:srcRect b="20577" l="63385" r="2095" t="30568"/>
            <a:stretch/>
          </p:blipFill>
          <p:spPr>
            <a:xfrm>
              <a:off x="-576548" y="3973599"/>
              <a:ext cx="4160883" cy="1985608"/>
            </a:xfrm>
            <a:prstGeom prst="rect">
              <a:avLst/>
            </a:prstGeom>
            <a:noFill/>
            <a:ln>
              <a:noFill/>
            </a:ln>
          </p:spPr>
        </p:pic>
      </p:grpSp>
      <p:grpSp>
        <p:nvGrpSpPr>
          <p:cNvPr id="1071" name="Google Shape;1071;p50"/>
          <p:cNvGrpSpPr/>
          <p:nvPr/>
        </p:nvGrpSpPr>
        <p:grpSpPr>
          <a:xfrm>
            <a:off x="436830" y="1519934"/>
            <a:ext cx="2357100" cy="1524821"/>
            <a:chOff x="413944" y="1481837"/>
            <a:chExt cx="2357100" cy="1524821"/>
          </a:xfrm>
        </p:grpSpPr>
        <p:sp>
          <p:nvSpPr>
            <p:cNvPr id="1072" name="Google Shape;1072;p50"/>
            <p:cNvSpPr txBox="1"/>
            <p:nvPr/>
          </p:nvSpPr>
          <p:spPr>
            <a:xfrm>
              <a:off x="515544" y="1481837"/>
              <a:ext cx="2159100" cy="3693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WHAT CAN BE CREATED WITH SCRATCH?</a:t>
              </a:r>
              <a:endParaRPr b="1" sz="1200">
                <a:solidFill>
                  <a:schemeClr val="dk1"/>
                </a:solidFill>
                <a:latin typeface="PT Sans Narrow"/>
                <a:ea typeface="PT Sans Narrow"/>
                <a:cs typeface="PT Sans Narrow"/>
                <a:sym typeface="PT Sans Narrow"/>
              </a:endParaRPr>
            </a:p>
          </p:txBody>
        </p:sp>
        <p:sp>
          <p:nvSpPr>
            <p:cNvPr id="1073" name="Google Shape;1073;p50"/>
            <p:cNvSpPr txBox="1"/>
            <p:nvPr/>
          </p:nvSpPr>
          <p:spPr>
            <a:xfrm>
              <a:off x="413944" y="1990858"/>
              <a:ext cx="23571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investigate the range of creative possibility with Scratch by exploring some of the millions of projects on the Scratch website -- and start a collection of favorites in a Scratch studio!</a:t>
              </a:r>
              <a:endParaRPr sz="1200">
                <a:solidFill>
                  <a:srgbClr val="000000"/>
                </a:solidFill>
                <a:latin typeface="PT Sans Narrow"/>
                <a:ea typeface="PT Sans Narrow"/>
                <a:cs typeface="PT Sans Narrow"/>
                <a:sym typeface="PT Sans Narrow"/>
              </a:endParaRPr>
            </a:p>
          </p:txBody>
        </p:sp>
      </p:grpSp>
      <p:sp>
        <p:nvSpPr>
          <p:cNvPr id="1074" name="Google Shape;1074;p50"/>
          <p:cNvSpPr txBox="1"/>
          <p:nvPr/>
        </p:nvSpPr>
        <p:spPr>
          <a:xfrm>
            <a:off x="426672" y="4228628"/>
            <a:ext cx="2885100" cy="128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Browse projects on the Scratch homepage OR click on “Explore” to search for specific types of projects.</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new studio from your My Stuff page.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three (or more!) inspiring projects to your studio.</a:t>
            </a:r>
            <a:endParaRPr>
              <a:latin typeface="PT Sans Narrow"/>
              <a:ea typeface="PT Sans Narrow"/>
              <a:cs typeface="PT Sans Narrow"/>
              <a:sym typeface="PT Sans Narrow"/>
            </a:endParaRPr>
          </a:p>
        </p:txBody>
      </p:sp>
      <p:sp>
        <p:nvSpPr>
          <p:cNvPr id="1075" name="Google Shape;1075;p50"/>
          <p:cNvSpPr txBox="1"/>
          <p:nvPr/>
        </p:nvSpPr>
        <p:spPr>
          <a:xfrm>
            <a:off x="436830" y="8517982"/>
            <a:ext cx="2464800" cy="13851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Use the search bar to find projects that relate to your interests.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each of the Animations, Art, Games, Music, &amp; Stories categories on the Explore page.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Look through the Featured Studios on the homepage for ideas.</a:t>
            </a:r>
            <a:endParaRPr>
              <a:latin typeface="PT Sans Narrow"/>
              <a:ea typeface="PT Sans Narrow"/>
              <a:cs typeface="PT Sans Narrow"/>
              <a:sym typeface="PT Sans Narrow"/>
            </a:endParaRPr>
          </a:p>
        </p:txBody>
      </p:sp>
      <p:sp>
        <p:nvSpPr>
          <p:cNvPr id="1076" name="Google Shape;1076;p50"/>
          <p:cNvSpPr txBox="1"/>
          <p:nvPr/>
        </p:nvSpPr>
        <p:spPr>
          <a:xfrm>
            <a:off x="3411201" y="8517982"/>
            <a:ext cx="4073400" cy="1015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The more Scratch projects you explore, the more you learn about what can be accomplished in Scratch!</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Find studios created by other Scratchers that you find interesting!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a neighbor what strategies they used to find interesting projects.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Share your newly created studio with a neighbor!</a:t>
            </a:r>
            <a:endParaRPr sz="1200">
              <a:solidFill>
                <a:schemeClr val="dk1"/>
              </a:solidFill>
              <a:latin typeface="PT Sans Narrow"/>
              <a:ea typeface="PT Sans Narrow"/>
              <a:cs typeface="PT Sans Narrow"/>
              <a:sym typeface="PT Sans Narrow"/>
            </a:endParaRPr>
          </a:p>
        </p:txBody>
      </p:sp>
      <p:cxnSp>
        <p:nvCxnSpPr>
          <p:cNvPr id="1077" name="Google Shape;1077;p50"/>
          <p:cNvCxnSpPr/>
          <p:nvPr/>
        </p:nvCxnSpPr>
        <p:spPr>
          <a:xfrm>
            <a:off x="3185510" y="8392109"/>
            <a:ext cx="0" cy="1527600"/>
          </a:xfrm>
          <a:prstGeom prst="straightConnector1">
            <a:avLst/>
          </a:prstGeom>
          <a:noFill/>
          <a:ln cap="flat" cmpd="sng" w="9525">
            <a:solidFill>
              <a:srgbClr val="7F7F7F"/>
            </a:solidFill>
            <a:prstDash val="dash"/>
            <a:round/>
            <a:headEnd len="sm" w="sm" type="none"/>
            <a:tailEnd len="sm" w="sm" type="none"/>
          </a:ln>
        </p:spPr>
      </p:cxnSp>
      <p:sp>
        <p:nvSpPr>
          <p:cNvPr id="1078" name="Google Shape;1078;p50"/>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1079" name="Google Shape;1079;p50"/>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pic>
        <p:nvPicPr>
          <p:cNvPr descr="Screen Shot 2014-06-03 at 1.02.53 PM.png" id="1080" name="Google Shape;1080;p50"/>
          <p:cNvPicPr preferRelativeResize="0"/>
          <p:nvPr/>
        </p:nvPicPr>
        <p:blipFill rotWithShape="1">
          <a:blip r:embed="rId5">
            <a:alphaModFix/>
          </a:blip>
          <a:srcRect b="0" l="0" r="0" t="0"/>
          <a:stretch/>
        </p:blipFill>
        <p:spPr>
          <a:xfrm>
            <a:off x="2673528" y="6085686"/>
            <a:ext cx="3356898" cy="1524825"/>
          </a:xfrm>
          <a:prstGeom prst="rect">
            <a:avLst/>
          </a:prstGeom>
          <a:noFill/>
          <a:ln>
            <a:noFill/>
          </a:ln>
        </p:spPr>
      </p:pic>
      <p:sp>
        <p:nvSpPr>
          <p:cNvPr id="1081" name="Google Shape;1081;p50"/>
          <p:cNvSpPr txBox="1"/>
          <p:nvPr/>
        </p:nvSpPr>
        <p:spPr>
          <a:xfrm>
            <a:off x="331513" y="657275"/>
            <a:ext cx="31251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200">
                <a:solidFill>
                  <a:schemeClr val="dk1"/>
                </a:solidFill>
                <a:latin typeface="PT Sans Narrow"/>
                <a:ea typeface="PT Sans Narrow"/>
                <a:cs typeface="PT Sans Narrow"/>
                <a:sym typeface="PT Sans Narrow"/>
              </a:rPr>
              <a:t>MY STUDIO</a:t>
            </a:r>
            <a:endParaRPr b="1">
              <a:latin typeface="PT Sans Narrow"/>
              <a:ea typeface="PT Sans Narrow"/>
              <a:cs typeface="PT Sans Narrow"/>
              <a:sym typeface="PT Sans Narrow"/>
            </a:endParaRPr>
          </a:p>
        </p:txBody>
      </p:sp>
      <p:grpSp>
        <p:nvGrpSpPr>
          <p:cNvPr id="1082" name="Google Shape;1082;p50"/>
          <p:cNvGrpSpPr/>
          <p:nvPr/>
        </p:nvGrpSpPr>
        <p:grpSpPr>
          <a:xfrm>
            <a:off x="-1" y="7871074"/>
            <a:ext cx="7772511" cy="532620"/>
            <a:chOff x="-1" y="7871074"/>
            <a:chExt cx="7772511" cy="532620"/>
          </a:xfrm>
        </p:grpSpPr>
        <p:sp>
          <p:nvSpPr>
            <p:cNvPr id="1083" name="Google Shape;1083;p50"/>
            <p:cNvSpPr/>
            <p:nvPr/>
          </p:nvSpPr>
          <p:spPr>
            <a:xfrm>
              <a:off x="-1" y="7871074"/>
              <a:ext cx="7772400" cy="410400"/>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50"/>
            <p:cNvSpPr/>
            <p:nvPr/>
          </p:nvSpPr>
          <p:spPr>
            <a:xfrm>
              <a:off x="1398022" y="8077594"/>
              <a:ext cx="381000" cy="3261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5" name="Google Shape;1085;p50"/>
            <p:cNvSpPr/>
            <p:nvPr/>
          </p:nvSpPr>
          <p:spPr>
            <a:xfrm>
              <a:off x="5277046" y="8066025"/>
              <a:ext cx="381000" cy="3261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6" name="Google Shape;1086;p50"/>
            <p:cNvSpPr txBox="1"/>
            <p:nvPr/>
          </p:nvSpPr>
          <p:spPr>
            <a:xfrm>
              <a:off x="0" y="7879206"/>
              <a:ext cx="3185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1087" name="Google Shape;1087;p50"/>
            <p:cNvSpPr txBox="1"/>
            <p:nvPr/>
          </p:nvSpPr>
          <p:spPr>
            <a:xfrm>
              <a:off x="3185510" y="7884634"/>
              <a:ext cx="4587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pic>
        <p:nvPicPr>
          <p:cNvPr id="1088" name="Google Shape;1088;p50"/>
          <p:cNvPicPr preferRelativeResize="0"/>
          <p:nvPr/>
        </p:nvPicPr>
        <p:blipFill>
          <a:blip r:embed="rId6">
            <a:alphaModFix/>
          </a:blip>
          <a:stretch>
            <a:fillRect/>
          </a:stretch>
        </p:blipFill>
        <p:spPr>
          <a:xfrm>
            <a:off x="3477825" y="3857808"/>
            <a:ext cx="4069900" cy="1967323"/>
          </a:xfrm>
          <a:prstGeom prst="rect">
            <a:avLst/>
          </a:prstGeom>
          <a:noFill/>
          <a:ln>
            <a:noFill/>
          </a:ln>
        </p:spPr>
      </p:pic>
      <p:grpSp>
        <p:nvGrpSpPr>
          <p:cNvPr id="1089" name="Google Shape;1089;p50"/>
          <p:cNvGrpSpPr/>
          <p:nvPr/>
        </p:nvGrpSpPr>
        <p:grpSpPr>
          <a:xfrm>
            <a:off x="597100" y="5825123"/>
            <a:ext cx="1291809" cy="1450674"/>
            <a:chOff x="520900" y="5825123"/>
            <a:chExt cx="1291809" cy="1450674"/>
          </a:xfrm>
        </p:grpSpPr>
        <p:pic>
          <p:nvPicPr>
            <p:cNvPr id="1090" name="Google Shape;1090;p50"/>
            <p:cNvPicPr preferRelativeResize="0"/>
            <p:nvPr/>
          </p:nvPicPr>
          <p:blipFill>
            <a:blip r:embed="rId7">
              <a:alphaModFix/>
            </a:blip>
            <a:stretch>
              <a:fillRect/>
            </a:stretch>
          </p:blipFill>
          <p:spPr>
            <a:xfrm>
              <a:off x="549684" y="5825123"/>
              <a:ext cx="1263025" cy="1450674"/>
            </a:xfrm>
            <a:prstGeom prst="rect">
              <a:avLst/>
            </a:prstGeom>
            <a:noFill/>
            <a:ln>
              <a:noFill/>
            </a:ln>
          </p:spPr>
        </p:pic>
        <p:sp>
          <p:nvSpPr>
            <p:cNvPr id="1091" name="Google Shape;1091;p50"/>
            <p:cNvSpPr/>
            <p:nvPr/>
          </p:nvSpPr>
          <p:spPr>
            <a:xfrm>
              <a:off x="520900" y="6473621"/>
              <a:ext cx="579300" cy="243600"/>
            </a:xfrm>
            <a:prstGeom prst="ellipse">
              <a:avLst/>
            </a:prstGeom>
            <a:noFill/>
            <a:ln cap="flat" cmpd="sng" w="19050">
              <a:solidFill>
                <a:srgbClr val="AA28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grpSp>
        <p:nvGrpSpPr>
          <p:cNvPr id="1097" name="Google Shape;1097;p51"/>
          <p:cNvGrpSpPr/>
          <p:nvPr/>
        </p:nvGrpSpPr>
        <p:grpSpPr>
          <a:xfrm>
            <a:off x="4007796" y="2830659"/>
            <a:ext cx="3307404" cy="1144275"/>
            <a:chOff x="3992282" y="2830659"/>
            <a:chExt cx="3307404" cy="1144275"/>
          </a:xfrm>
        </p:grpSpPr>
        <p:sp>
          <p:nvSpPr>
            <p:cNvPr id="1098" name="Google Shape;1098;p51"/>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Unit 1 Debug It!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Unit 1 Debug It!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http://scratch.mit.edu/studios/475483</a:t>
              </a:r>
              <a:endParaRPr sz="1200">
                <a:solidFill>
                  <a:schemeClr val="dk1"/>
                </a:solidFill>
                <a:latin typeface="PT Sans Narrow"/>
                <a:ea typeface="PT Sans Narrow"/>
                <a:cs typeface="PT Sans Narrow"/>
                <a:sym typeface="PT Sans Narrow"/>
              </a:endParaRPr>
            </a:p>
          </p:txBody>
        </p:sp>
        <p:sp>
          <p:nvSpPr>
            <p:cNvPr id="1099" name="Google Shape;1099;p51"/>
            <p:cNvSpPr txBox="1"/>
            <p:nvPr/>
          </p:nvSpPr>
          <p:spPr>
            <a:xfrm>
              <a:off x="3992282"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100" name="Google Shape;1100;p5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101" name="Google Shape;1101;p51"/>
          <p:cNvGrpSpPr/>
          <p:nvPr/>
        </p:nvGrpSpPr>
        <p:grpSpPr>
          <a:xfrm>
            <a:off x="457995" y="2830659"/>
            <a:ext cx="3324430" cy="4572240"/>
            <a:chOff x="422410" y="2830659"/>
            <a:chExt cx="3324430" cy="4572240"/>
          </a:xfrm>
        </p:grpSpPr>
        <p:sp>
          <p:nvSpPr>
            <p:cNvPr id="1102" name="Google Shape;1102;p51"/>
            <p:cNvSpPr txBox="1"/>
            <p:nvPr/>
          </p:nvSpPr>
          <p:spPr>
            <a:xfrm>
              <a:off x="515540" y="3328599"/>
              <a:ext cx="3231300" cy="40743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have the Unit 1 Debug It! handout available to guide students during the activity.</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open the Debug It! programs from the Unit 1 Debug It! studio or by following the project links listed on the Unit 1 Debug It! handout. Encourage students to click on the “Look Inside” button to investigate the buggy program, tinker with problematic code, and test possible solutions.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Give students time to test and debug each Debug It! challenge. Optionally, have students use the remix function in Scratch to fix the bugs and save corrected programs.</a:t>
              </a:r>
              <a:endParaRPr sz="1200">
                <a:solidFill>
                  <a:srgbClr val="000000"/>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reflect back on their testing and debugging experiences by responding to the reflection prompts in their design journals or in a group discussion.</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class list of debugging strategies by collecting students’ problem finding and problem solving approaches.</a:t>
              </a:r>
              <a:endParaRPr sz="1200">
                <a:solidFill>
                  <a:schemeClr val="dk1"/>
                </a:solidFill>
                <a:latin typeface="PT Sans Narrow"/>
                <a:ea typeface="PT Sans Narrow"/>
                <a:cs typeface="PT Sans Narrow"/>
                <a:sym typeface="PT Sans Narrow"/>
              </a:endParaRPr>
            </a:p>
          </p:txBody>
        </p:sp>
        <p:sp>
          <p:nvSpPr>
            <p:cNvPr id="1103" name="Google Shape;1103;p51"/>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1104" name="Google Shape;1104;p51"/>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1105" name="Google Shape;1105;p51"/>
          <p:cNvGrpSpPr/>
          <p:nvPr/>
        </p:nvGrpSpPr>
        <p:grpSpPr>
          <a:xfrm>
            <a:off x="4007796" y="4090130"/>
            <a:ext cx="3307404" cy="1513483"/>
            <a:chOff x="3992282" y="4098597"/>
            <a:chExt cx="3307404" cy="1513483"/>
          </a:xfrm>
        </p:grpSpPr>
        <p:sp>
          <p:nvSpPr>
            <p:cNvPr id="1106" name="Google Shape;1106;p51"/>
            <p:cNvSpPr txBox="1"/>
            <p:nvPr/>
          </p:nvSpPr>
          <p:spPr>
            <a:xfrm>
              <a:off x="4089400" y="4596417"/>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identify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fix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others have alternative approaches to fixing the problem?</a:t>
              </a:r>
              <a:endParaRPr>
                <a:latin typeface="PT Sans Narrow"/>
                <a:ea typeface="PT Sans Narrow"/>
                <a:cs typeface="PT Sans Narrow"/>
                <a:sym typeface="PT Sans Narrow"/>
              </a:endParaRPr>
            </a:p>
          </p:txBody>
        </p:sp>
        <p:sp>
          <p:nvSpPr>
            <p:cNvPr id="1107" name="Google Shape;1107;p51"/>
            <p:cNvSpPr txBox="1"/>
            <p:nvPr/>
          </p:nvSpPr>
          <p:spPr>
            <a:xfrm>
              <a:off x="3992282" y="4098597"/>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108" name="Google Shape;1108;p51"/>
            <p:cNvCxnSpPr/>
            <p:nvPr/>
          </p:nvCxnSpPr>
          <p:spPr>
            <a:xfrm flipH="1" rot="10800000">
              <a:off x="4089400" y="4437151"/>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109" name="Google Shape;1109;p51"/>
          <p:cNvGrpSpPr/>
          <p:nvPr/>
        </p:nvGrpSpPr>
        <p:grpSpPr>
          <a:xfrm>
            <a:off x="4007796" y="5709109"/>
            <a:ext cx="3307404" cy="1511490"/>
            <a:chOff x="3992282" y="2832776"/>
            <a:chExt cx="3307404" cy="1511490"/>
          </a:xfrm>
        </p:grpSpPr>
        <p:sp>
          <p:nvSpPr>
            <p:cNvPr id="1110" name="Google Shape;1110;p51"/>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solve all five bugs? If not, how might you clarify the concepts expressed in the unsolved programs?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different testing and debugging strategies did students employ?</a:t>
              </a:r>
              <a:endParaRPr>
                <a:latin typeface="PT Sans Narrow"/>
                <a:ea typeface="PT Sans Narrow"/>
                <a:cs typeface="PT Sans Narrow"/>
                <a:sym typeface="PT Sans Narrow"/>
              </a:endParaRPr>
            </a:p>
          </p:txBody>
        </p:sp>
        <p:sp>
          <p:nvSpPr>
            <p:cNvPr id="1111" name="Google Shape;1111;p51"/>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112" name="Google Shape;1112;p5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1113" name="Google Shape;1113;p51"/>
          <p:cNvSpPr/>
          <p:nvPr/>
        </p:nvSpPr>
        <p:spPr>
          <a:xfrm rot="-5400000">
            <a:off x="6953456" y="240354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14" name="Google Shape;1114;p51"/>
          <p:cNvGrpSpPr/>
          <p:nvPr/>
        </p:nvGrpSpPr>
        <p:grpSpPr>
          <a:xfrm>
            <a:off x="457995" y="7630731"/>
            <a:ext cx="6857205" cy="352518"/>
            <a:chOff x="457995" y="7630731"/>
            <a:chExt cx="6857205" cy="352518"/>
          </a:xfrm>
        </p:grpSpPr>
        <p:sp>
          <p:nvSpPr>
            <p:cNvPr id="1115" name="Google Shape;1115;p51"/>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116" name="Google Shape;1116;p51"/>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117" name="Google Shape;1117;p51"/>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118" name="Google Shape;1118;p51"/>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119" name="Google Shape;1119;p51"/>
          <p:cNvSpPr txBox="1"/>
          <p:nvPr/>
        </p:nvSpPr>
        <p:spPr>
          <a:xfrm>
            <a:off x="551129" y="8142739"/>
            <a:ext cx="3231204"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This activity works well in groups! Get students working in teams of 2-4 people to collectively problem solve and share debugging strategies.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Testing and debugging is probably the most common activity of programmers. Things rarely work as planned, so developing a set of testing and debugging strategies will be beneficial to any computational creator.</a:t>
            </a:r>
            <a:endParaRPr sz="1200">
              <a:solidFill>
                <a:schemeClr val="dk1"/>
              </a:solidFill>
              <a:latin typeface="PT Sans Narrow"/>
              <a:ea typeface="PT Sans Narrow"/>
              <a:cs typeface="PT Sans Narrow"/>
              <a:sym typeface="PT Sans Narrow"/>
            </a:endParaRPr>
          </a:p>
        </p:txBody>
      </p:sp>
      <p:sp>
        <p:nvSpPr>
          <p:cNvPr id="1120" name="Google Shape;1120;p51"/>
          <p:cNvSpPr txBox="1"/>
          <p:nvPr/>
        </p:nvSpPr>
        <p:spPr>
          <a:xfrm>
            <a:off x="4214626" y="795405"/>
            <a:ext cx="2999847" cy="1415772"/>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investigate the problem and find a solution to five debugging challenges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a range of concepts (including sequence) through the practices of testing and debugging</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develop a list of strategies for debugging projects</a:t>
            </a:r>
            <a:endParaRPr>
              <a:latin typeface="PT Sans Narrow"/>
              <a:ea typeface="PT Sans Narrow"/>
              <a:cs typeface="PT Sans Narrow"/>
              <a:sym typeface="PT Sans Narrow"/>
            </a:endParaRPr>
          </a:p>
        </p:txBody>
      </p:sp>
      <p:sp>
        <p:nvSpPr>
          <p:cNvPr id="1121" name="Google Shape;1121;p51"/>
          <p:cNvSpPr txBox="1"/>
          <p:nvPr/>
        </p:nvSpPr>
        <p:spPr>
          <a:xfrm>
            <a:off x="3012574" y="178482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1122" name="Google Shape;1122;p51"/>
          <p:cNvPicPr preferRelativeResize="0"/>
          <p:nvPr/>
        </p:nvPicPr>
        <p:blipFill rotWithShape="1">
          <a:blip r:embed="rId4">
            <a:alphaModFix/>
          </a:blip>
          <a:srcRect b="0" l="0" r="0" t="0"/>
          <a:stretch/>
        </p:blipFill>
        <p:spPr>
          <a:xfrm>
            <a:off x="2756059" y="1845001"/>
            <a:ext cx="323952" cy="323952"/>
          </a:xfrm>
          <a:prstGeom prst="rect">
            <a:avLst/>
          </a:prstGeom>
          <a:noFill/>
          <a:ln>
            <a:noFill/>
          </a:ln>
        </p:spPr>
      </p:pic>
      <p:sp>
        <p:nvSpPr>
          <p:cNvPr id="1123" name="Google Shape;1123;p51"/>
          <p:cNvSpPr txBox="1"/>
          <p:nvPr/>
        </p:nvSpPr>
        <p:spPr>
          <a:xfrm>
            <a:off x="1181197" y="647664"/>
            <a:ext cx="281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DEBUG IT!</a:t>
            </a:r>
            <a:endParaRPr b="1" sz="3200">
              <a:latin typeface="PT Sans Narrow"/>
              <a:ea typeface="PT Sans Narrow"/>
              <a:cs typeface="PT Sans Narrow"/>
              <a:sym typeface="PT Sans Narrow"/>
            </a:endParaRPr>
          </a:p>
        </p:txBody>
      </p:sp>
      <p:sp>
        <p:nvSpPr>
          <p:cNvPr id="1124" name="Google Shape;1124;p5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34</a:t>
            </a:r>
            <a:endParaRPr b="0" i="0" sz="1200">
              <a:solidFill>
                <a:srgbClr val="888888"/>
              </a:solidFill>
              <a:latin typeface="Carme"/>
              <a:ea typeface="Carme"/>
              <a:cs typeface="Carme"/>
              <a:sym typeface="Carme"/>
            </a:endParaRPr>
          </a:p>
        </p:txBody>
      </p:sp>
      <p:sp>
        <p:nvSpPr>
          <p:cNvPr id="1125" name="Google Shape;1125;p51"/>
          <p:cNvSpPr txBox="1"/>
          <p:nvPr/>
        </p:nvSpPr>
        <p:spPr>
          <a:xfrm rot="5400000">
            <a:off x="-260128" y="1150289"/>
            <a:ext cx="2110950" cy="46166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1  ACTIVITY</a:t>
            </a:r>
            <a:endParaRPr b="1" sz="2400">
              <a:solidFill>
                <a:schemeClr val="lt1"/>
              </a:solidFill>
              <a:latin typeface="PT Sans Narrow"/>
              <a:ea typeface="PT Sans Narrow"/>
              <a:cs typeface="PT Sans Narrow"/>
              <a:sym typeface="PT Sans Narrow"/>
            </a:endParaRPr>
          </a:p>
        </p:txBody>
      </p:sp>
      <p:grpSp>
        <p:nvGrpSpPr>
          <p:cNvPr id="1126" name="Google Shape;1126;p51"/>
          <p:cNvGrpSpPr/>
          <p:nvPr/>
        </p:nvGrpSpPr>
        <p:grpSpPr>
          <a:xfrm>
            <a:off x="551129" y="0"/>
            <a:ext cx="493616" cy="2791875"/>
            <a:chOff x="551129" y="0"/>
            <a:chExt cx="493616" cy="2791875"/>
          </a:xfrm>
        </p:grpSpPr>
        <p:pic>
          <p:nvPicPr>
            <p:cNvPr descr="Unit1activity.png" id="1127" name="Google Shape;1127;p51"/>
            <p:cNvPicPr preferRelativeResize="0"/>
            <p:nvPr/>
          </p:nvPicPr>
          <p:blipFill rotWithShape="1">
            <a:blip r:embed="rId5">
              <a:alphaModFix/>
            </a:blip>
            <a:srcRect b="0" l="0" r="0" t="0"/>
            <a:stretch/>
          </p:blipFill>
          <p:spPr>
            <a:xfrm>
              <a:off x="551129" y="0"/>
              <a:ext cx="493616" cy="2791875"/>
            </a:xfrm>
            <a:prstGeom prst="rect">
              <a:avLst/>
            </a:prstGeom>
            <a:noFill/>
            <a:ln cap="flat" cmpd="sng" w="9525">
              <a:solidFill>
                <a:srgbClr val="FFFFFF"/>
              </a:solidFill>
              <a:prstDash val="solid"/>
              <a:round/>
              <a:headEnd len="sm" w="sm" type="none"/>
              <a:tailEnd len="sm" w="sm" type="none"/>
            </a:ln>
          </p:spPr>
        </p:pic>
        <p:sp>
          <p:nvSpPr>
            <p:cNvPr id="1128" name="Google Shape;1128;p51"/>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1  ACTIVITY</a:t>
              </a:r>
              <a:endParaRPr b="1" sz="2400">
                <a:solidFill>
                  <a:schemeClr val="lt1"/>
                </a:solidFill>
                <a:latin typeface="PT Sans Narrow"/>
                <a:ea typeface="PT Sans Narrow"/>
                <a:cs typeface="PT Sans Narrow"/>
                <a:sym typeface="PT Sans Narrow"/>
              </a:endParaRPr>
            </a:p>
          </p:txBody>
        </p:sp>
      </p:grpSp>
      <p:sp>
        <p:nvSpPr>
          <p:cNvPr id="1129" name="Google Shape;1129;p5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6"/>
          <p:cNvSpPr/>
          <p:nvPr/>
        </p:nvSpPr>
        <p:spPr>
          <a:xfrm>
            <a:off x="1459" y="662722"/>
            <a:ext cx="7580700" cy="479700"/>
          </a:xfrm>
          <a:custGeom>
            <a:rect b="b" l="l" r="r" t="t"/>
            <a:pathLst>
              <a:path extrusionOk="0" h="120000" w="120000">
                <a:moveTo>
                  <a:pt x="4" y="0"/>
                </a:moveTo>
                <a:lnTo>
                  <a:pt x="119998" y="0"/>
                </a:lnTo>
                <a:cubicBezTo>
                  <a:pt x="120048" y="1680"/>
                  <a:pt x="115818" y="58178"/>
                  <a:pt x="115921" y="59859"/>
                </a:cubicBezTo>
                <a:cubicBezTo>
                  <a:pt x="115783" y="59250"/>
                  <a:pt x="120083" y="119814"/>
                  <a:pt x="119998" y="120000"/>
                </a:cubicBezTo>
                <a:lnTo>
                  <a:pt x="4" y="120000"/>
                </a:lnTo>
                <a:cubicBezTo>
                  <a:pt x="-11" y="79999"/>
                  <a:pt x="21" y="40000"/>
                  <a:pt x="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6"/>
          <p:cNvSpPr txBox="1"/>
          <p:nvPr/>
        </p:nvSpPr>
        <p:spPr>
          <a:xfrm>
            <a:off x="0" y="1404750"/>
            <a:ext cx="7772400" cy="8417700"/>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None/>
            </a:pPr>
            <a:r>
              <a:rPr b="1" lang="en-US" sz="1200">
                <a:solidFill>
                  <a:schemeClr val="dk1"/>
                </a:solidFill>
                <a:latin typeface="PT Sans Narrow"/>
                <a:ea typeface="PT Sans Narrow"/>
                <a:cs typeface="PT Sans Narrow"/>
                <a:sym typeface="PT Sans Narrow"/>
              </a:rPr>
              <a:t>UNIT 3 – STORIES . . . . . . . . . . . . . . . . . </a:t>
            </a:r>
            <a:r>
              <a:rPr b="1" lang="en-US" sz="1200">
                <a:solidFill>
                  <a:schemeClr val="dk1"/>
                </a:solidFill>
                <a:latin typeface="PT Sans Narrow"/>
                <a:ea typeface="PT Sans Narrow"/>
                <a:cs typeface="PT Sans Narrow"/>
                <a:sym typeface="PT Sans Narrow"/>
              </a:rPr>
              <a:t>.</a:t>
            </a:r>
            <a:r>
              <a:rPr b="1" lang="en-US" sz="1200">
                <a:solidFill>
                  <a:schemeClr val="dk1"/>
                </a:solidFill>
                <a:latin typeface="PT Sans Narrow"/>
                <a:ea typeface="PT Sans Narrow"/>
                <a:cs typeface="PT Sans Narrow"/>
                <a:sym typeface="PT Sans Narrow"/>
              </a:rPr>
              <a:t> . . . . . . . . . . . . . . . . . . . . . . . . . . . . . . </a:t>
            </a:r>
            <a:r>
              <a:rPr b="1" lang="en-US" sz="1200">
                <a:solidFill>
                  <a:schemeClr val="dk1"/>
                </a:solidFill>
                <a:latin typeface="PT Sans Narrow"/>
                <a:ea typeface="PT Sans Narrow"/>
                <a:cs typeface="PT Sans Narrow"/>
                <a:sym typeface="PT Sans Narrow"/>
              </a:rPr>
              <a:t>. . . . . . . . . . . . . . . . . . . . . . . . . . . . . . . . . . . . . . . . . . . . </a:t>
            </a:r>
            <a:r>
              <a:rPr b="1" lang="en-US" sz="1200">
                <a:solidFill>
                  <a:schemeClr val="dk1"/>
                </a:solidFill>
                <a:latin typeface="PT Sans Narrow"/>
                <a:ea typeface="PT Sans Narrow"/>
                <a:cs typeface="PT Sans Narrow"/>
                <a:sym typeface="PT Sans Narrow"/>
              </a:rPr>
              <a:t>55</a:t>
            </a:r>
            <a:endParaRPr>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Characters . . . . . . . . . . . . . . . . . . . . . . . . . . . . . . . . . . . . . . . . . . . . . . . . . . . . . . . . . . . . . . . . .</a:t>
            </a:r>
            <a:r>
              <a:rPr lang="en-US" sz="1200">
                <a:solidFill>
                  <a:schemeClr val="dk1"/>
                </a:solidFill>
                <a:latin typeface="PT Sans Narrow"/>
                <a:ea typeface="PT Sans Narrow"/>
                <a:cs typeface="PT Sans Narrow"/>
                <a:sym typeface="PT Sans Narrow"/>
              </a:rPr>
              <a:t> . . . . . . . . . . . . . . . . . . . . . . . . . . . .</a:t>
            </a:r>
            <a:r>
              <a:rPr i="0" lang="en-US" sz="1200" u="none" cap="none" strike="noStrike">
                <a:solidFill>
                  <a:schemeClr val="dk1"/>
                </a:solidFill>
                <a:latin typeface="PT Sans Narrow"/>
                <a:ea typeface="PT Sans Narrow"/>
                <a:cs typeface="PT Sans Narrow"/>
                <a:sym typeface="PT Sans Narrow"/>
              </a:rPr>
              <a:t> . . . . . 58</a:t>
            </a:r>
            <a:endParaRPr>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Conversations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 . .  </a:t>
            </a:r>
            <a:r>
              <a:rPr i="0" lang="en-US" sz="1200" u="none" cap="none" strike="noStrike">
                <a:solidFill>
                  <a:schemeClr val="dk1"/>
                </a:solidFill>
                <a:latin typeface="PT Sans Narrow"/>
                <a:ea typeface="PT Sans Narrow"/>
                <a:cs typeface="PT Sans Narrow"/>
                <a:sym typeface="PT Sans Narrow"/>
              </a:rPr>
              <a:t>60</a:t>
            </a:r>
            <a:endParaRPr>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Scenes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 . . . . . . . . .</a:t>
            </a:r>
            <a:r>
              <a:rPr i="0" lang="en-US" sz="1200" u="none" cap="none" strike="noStrike">
                <a:solidFill>
                  <a:schemeClr val="dk1"/>
                </a:solidFill>
                <a:latin typeface="PT Sans Narrow"/>
                <a:ea typeface="PT Sans Narrow"/>
                <a:cs typeface="PT Sans Narrow"/>
                <a:sym typeface="PT Sans Narrow"/>
              </a:rPr>
              <a:t>62</a:t>
            </a:r>
            <a:endParaRPr>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Debug It! .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a:t>
            </a:r>
            <a:r>
              <a:rPr i="0" lang="en-US" sz="1200" u="none" cap="none" strike="noStrike">
                <a:solidFill>
                  <a:schemeClr val="dk1"/>
                </a:solidFill>
                <a:latin typeface="PT Sans Narrow"/>
                <a:ea typeface="PT Sans Narrow"/>
                <a:cs typeface="PT Sans Narrow"/>
                <a:sym typeface="PT Sans Narrow"/>
              </a:rPr>
              <a:t> . . 64</a:t>
            </a:r>
            <a:endParaRPr b="1" i="0" sz="7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Creature Construction . . . . . . . . . . . . . . . . . . . . . . . . . . . . . . . . . . . . . . . . . . . . . . . . . . . . . . . . . . . . . . . . . . . . . . .</a:t>
            </a:r>
            <a:r>
              <a:rPr lang="en-US" sz="1200">
                <a:solidFill>
                  <a:schemeClr val="dk1"/>
                </a:solidFill>
                <a:latin typeface="PT Sans Narrow"/>
                <a:ea typeface="PT Sans Narrow"/>
                <a:cs typeface="PT Sans Narrow"/>
                <a:sym typeface="PT Sans Narrow"/>
              </a:rPr>
              <a:t> . . . . . . . . . . . . . . . .  </a:t>
            </a:r>
            <a:r>
              <a:rPr i="0" lang="en-US" sz="1200" u="none" cap="none" strike="noStrike">
                <a:solidFill>
                  <a:schemeClr val="dk1"/>
                </a:solidFill>
                <a:latin typeface="PT Sans Narrow"/>
                <a:ea typeface="PT Sans Narrow"/>
                <a:cs typeface="PT Sans Narrow"/>
                <a:sym typeface="PT Sans Narrow"/>
              </a:rPr>
              <a:t>66</a:t>
            </a:r>
            <a:endParaRPr>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Pass It On . . . . .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a:t>
            </a:r>
            <a:r>
              <a:rPr i="0" lang="en-US" sz="1200" u="none" cap="none" strike="noStrike">
                <a:solidFill>
                  <a:schemeClr val="dk1"/>
                </a:solidFill>
                <a:latin typeface="PT Sans Narrow"/>
                <a:ea typeface="PT Sans Narrow"/>
                <a:cs typeface="PT Sans Narrow"/>
                <a:sym typeface="PT Sans Narrow"/>
              </a:rPr>
              <a:t>. . . 68</a:t>
            </a:r>
            <a:endParaRPr b="1" i="0" sz="700" u="none" cap="none" strike="noStrike">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rPr b="1" lang="en-US" sz="1200">
                <a:solidFill>
                  <a:schemeClr val="dk1"/>
                </a:solidFill>
                <a:latin typeface="PT Sans Narrow"/>
                <a:ea typeface="PT Sans Narrow"/>
                <a:cs typeface="PT Sans Narrow"/>
                <a:sym typeface="PT Sans Narrow"/>
              </a:rPr>
              <a:t>UNIT 4 – GAMES . . . . . . . . . . . . . . . . . . . . . . . . . . . . . . . . . . .</a:t>
            </a:r>
            <a:r>
              <a:rPr b="1" lang="en-US" sz="1200">
                <a:solidFill>
                  <a:schemeClr val="dk1"/>
                </a:solidFill>
                <a:latin typeface="PT Sans Narrow"/>
                <a:ea typeface="PT Sans Narrow"/>
                <a:cs typeface="PT Sans Narrow"/>
                <a:sym typeface="PT Sans Narrow"/>
              </a:rPr>
              <a:t> . . . . . . . . . . . . . . . . . . . . . . . . . . . . . . . . . . . . . . . . . . . . . . . . . . . . . . . . . . </a:t>
            </a:r>
            <a:r>
              <a:rPr b="1" lang="en-US" sz="1200">
                <a:solidFill>
                  <a:schemeClr val="dk1"/>
                </a:solidFill>
                <a:latin typeface="PT Sans Narrow"/>
                <a:ea typeface="PT Sans Narrow"/>
                <a:cs typeface="PT Sans Narrow"/>
                <a:sym typeface="PT Sans Narrow"/>
              </a:rPr>
              <a:t>71</a:t>
            </a:r>
            <a:endParaRPr b="1" sz="1200">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Dream Game List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a:t>
            </a:r>
            <a:r>
              <a:rPr i="0" lang="en-US" sz="1200" u="none" cap="none" strike="noStrike">
                <a:solidFill>
                  <a:schemeClr val="dk1"/>
                </a:solidFill>
                <a:latin typeface="PT Sans Narrow"/>
                <a:ea typeface="PT Sans Narrow"/>
                <a:cs typeface="PT Sans Narrow"/>
                <a:sym typeface="PT Sans Narrow"/>
              </a:rPr>
              <a:t> 74</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Starter Games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 . . .  </a:t>
            </a:r>
            <a:r>
              <a:rPr i="0" lang="en-US" sz="1200" u="none" cap="none" strike="noStrike">
                <a:solidFill>
                  <a:schemeClr val="dk1"/>
                </a:solidFill>
                <a:latin typeface="PT Sans Narrow"/>
                <a:ea typeface="PT Sans Narrow"/>
                <a:cs typeface="PT Sans Narrow"/>
                <a:sym typeface="PT Sans Narrow"/>
              </a:rPr>
              <a:t>76</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Score . . . .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 . . . </a:t>
            </a:r>
            <a:r>
              <a:rPr i="0" lang="en-US" sz="1200" u="none" cap="none" strike="noStrike">
                <a:solidFill>
                  <a:schemeClr val="dk1"/>
                </a:solidFill>
                <a:latin typeface="PT Sans Narrow"/>
                <a:ea typeface="PT Sans Narrow"/>
                <a:cs typeface="PT Sans Narrow"/>
                <a:sym typeface="PT Sans Narrow"/>
              </a:rPr>
              <a:t>80</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Extensions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 . . </a:t>
            </a:r>
            <a:r>
              <a:rPr i="0" lang="en-US" sz="1200" u="none" cap="none" strike="noStrike">
                <a:solidFill>
                  <a:schemeClr val="dk1"/>
                </a:solidFill>
                <a:latin typeface="PT Sans Narrow"/>
                <a:ea typeface="PT Sans Narrow"/>
                <a:cs typeface="PT Sans Narrow"/>
                <a:sym typeface="PT Sans Narrow"/>
              </a:rPr>
              <a:t>82</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Interactions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 . </a:t>
            </a:r>
            <a:r>
              <a:rPr i="0" lang="en-US" sz="1200" u="none" cap="none" strike="noStrike">
                <a:solidFill>
                  <a:schemeClr val="dk1"/>
                </a:solidFill>
                <a:latin typeface="PT Sans Narrow"/>
                <a:ea typeface="PT Sans Narrow"/>
                <a:cs typeface="PT Sans Narrow"/>
                <a:sym typeface="PT Sans Narrow"/>
              </a:rPr>
              <a:t>84</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Debug It! . . . . .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a:t>
            </a:r>
            <a:r>
              <a:rPr i="0" lang="en-US" sz="1200" u="none" cap="none" strike="noStrike">
                <a:solidFill>
                  <a:schemeClr val="dk1"/>
                </a:solidFill>
                <a:latin typeface="PT Sans Narrow"/>
                <a:ea typeface="PT Sans Narrow"/>
                <a:cs typeface="PT Sans Narrow"/>
                <a:sym typeface="PT Sans Narrow"/>
              </a:rPr>
              <a:t>86</a:t>
            </a:r>
            <a:endParaRPr b="1" i="0" sz="700" u="none" cap="none" strike="noStrike">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rPr b="1" lang="en-US" sz="1200">
                <a:solidFill>
                  <a:schemeClr val="dk1"/>
                </a:solidFill>
                <a:latin typeface="PT Sans Narrow"/>
                <a:ea typeface="PT Sans Narrow"/>
                <a:cs typeface="PT Sans Narrow"/>
                <a:sym typeface="PT Sans Narrow"/>
              </a:rPr>
              <a:t>UNIT 5 – DIVING DEEPER . . . . . . . . . . . . . . . . . . . . . . . . . . . . . . . . . . . . . . . . . . . . </a:t>
            </a:r>
            <a:r>
              <a:rPr b="1" lang="en-US" sz="1200">
                <a:solidFill>
                  <a:schemeClr val="dk1"/>
                </a:solidFill>
                <a:latin typeface="PT Sans Narrow"/>
                <a:ea typeface="PT Sans Narrow"/>
                <a:cs typeface="PT Sans Narrow"/>
                <a:sym typeface="PT Sans Narrow"/>
              </a:rPr>
              <a:t>. . . . . . . . . . . . . . . . . . . . . . . . . . . . . . . . . . . . . . . .  </a:t>
            </a:r>
            <a:r>
              <a:rPr b="1" lang="en-US" sz="1200">
                <a:solidFill>
                  <a:schemeClr val="dk1"/>
                </a:solidFill>
                <a:latin typeface="PT Sans Narrow"/>
                <a:ea typeface="PT Sans Narrow"/>
                <a:cs typeface="PT Sans Narrow"/>
                <a:sym typeface="PT Sans Narrow"/>
              </a:rPr>
              <a:t>89</a:t>
            </a:r>
            <a:endParaRPr b="1" sz="1200">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Know Want Learn . . . . . . . . . . . . . . . . . . . . . . . . . . . . . . . . . . . . . . . . . . . . . . . . . . . . . . . . . . . . .</a:t>
            </a:r>
            <a:r>
              <a:rPr lang="en-US" sz="1200">
                <a:solidFill>
                  <a:schemeClr val="dk1"/>
                </a:solidFill>
                <a:latin typeface="PT Sans Narrow"/>
                <a:ea typeface="PT Sans Narrow"/>
                <a:cs typeface="PT Sans Narrow"/>
                <a:sym typeface="PT Sans Narrow"/>
              </a:rPr>
              <a:t> . . . . . . . . . . . . . . . . . . . . . . . . . . .</a:t>
            </a:r>
            <a:r>
              <a:rPr i="0" lang="en-US" sz="1200" u="none" cap="none" strike="noStrike">
                <a:solidFill>
                  <a:schemeClr val="dk1"/>
                </a:solidFill>
                <a:latin typeface="PT Sans Narrow"/>
                <a:ea typeface="PT Sans Narrow"/>
                <a:cs typeface="PT Sans Narrow"/>
                <a:sym typeface="PT Sans Narrow"/>
              </a:rPr>
              <a:t> . . .  92</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Round Two .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   </a:t>
            </a:r>
            <a:r>
              <a:rPr i="0" lang="en-US" sz="1200" u="none" cap="none" strike="noStrike">
                <a:solidFill>
                  <a:schemeClr val="dk1"/>
                </a:solidFill>
                <a:latin typeface="PT Sans Narrow"/>
                <a:ea typeface="PT Sans Narrow"/>
                <a:cs typeface="PT Sans Narrow"/>
                <a:sym typeface="PT Sans Narrow"/>
              </a:rPr>
              <a:t>94</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Advanced Concepts . . . . . . . . . . . . . . . . . . . . . . . . . . . . . . . . . . . . . . . . . . . . . . . . . . . . . . . . . . . . . . . . . . . . . . .</a:t>
            </a:r>
            <a:r>
              <a:rPr lang="en-US" sz="1200">
                <a:solidFill>
                  <a:schemeClr val="dk1"/>
                </a:solidFill>
                <a:latin typeface="PT Sans Narrow"/>
                <a:ea typeface="PT Sans Narrow"/>
                <a:cs typeface="PT Sans Narrow"/>
                <a:sym typeface="PT Sans Narrow"/>
              </a:rPr>
              <a:t> . . . . . . . . . . . . . . . . . . </a:t>
            </a:r>
            <a:r>
              <a:rPr i="0" lang="en-US" sz="1200" u="none" cap="none" strike="noStrike">
                <a:solidFill>
                  <a:schemeClr val="dk1"/>
                </a:solidFill>
                <a:latin typeface="PT Sans Narrow"/>
                <a:ea typeface="PT Sans Narrow"/>
                <a:cs typeface="PT Sans Narrow"/>
                <a:sym typeface="PT Sans Narrow"/>
              </a:rPr>
              <a:t> 96</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Hardware &amp; Extensions . . . . . . . . . . . . . . . . . . . . . . . . . . . . . . . . . . . . . . . . . . . . . . . . . . . . . . . . . . . . . . . . . . . . . . . . . . . . . . . . . . . .  100</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Activity Design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a:t>
            </a:r>
            <a:r>
              <a:rPr i="0" lang="en-US" sz="1200" u="none" cap="none" strike="noStrike">
                <a:solidFill>
                  <a:schemeClr val="dk1"/>
                </a:solidFill>
                <a:latin typeface="PT Sans Narrow"/>
                <a:ea typeface="PT Sans Narrow"/>
                <a:cs typeface="PT Sans Narrow"/>
                <a:sym typeface="PT Sans Narrow"/>
              </a:rPr>
              <a:t>102</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My Debug It! . . . .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a:t>
            </a:r>
            <a:r>
              <a:rPr i="0" lang="en-US" sz="1200" u="none" cap="none" strike="noStrike">
                <a:solidFill>
                  <a:schemeClr val="dk1"/>
                </a:solidFill>
                <a:latin typeface="PT Sans Narrow"/>
                <a:ea typeface="PT Sans Narrow"/>
                <a:cs typeface="PT Sans Narrow"/>
                <a:sym typeface="PT Sans Narrow"/>
              </a:rPr>
              <a:t> 106</a:t>
            </a:r>
            <a:endParaRPr b="1" i="0" sz="700" u="none" cap="none" strike="noStrike">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rPr b="1" lang="en-US" sz="1200">
                <a:solidFill>
                  <a:schemeClr val="dk1"/>
                </a:solidFill>
                <a:latin typeface="PT Sans Narrow"/>
                <a:ea typeface="PT Sans Narrow"/>
                <a:cs typeface="PT Sans Narrow"/>
                <a:sym typeface="PT Sans Narrow"/>
              </a:rPr>
              <a:t>UNIT 6 – HACKATHON . . . . . . . . . . . . . . . . . . . . . . . . . . . . . . . . . . . . . . . . . . .</a:t>
            </a:r>
            <a:r>
              <a:rPr b="1" lang="en-US" sz="1200">
                <a:solidFill>
                  <a:schemeClr val="dk1"/>
                </a:solidFill>
                <a:latin typeface="PT Sans Narrow"/>
                <a:ea typeface="PT Sans Narrow"/>
                <a:cs typeface="PT Sans Narrow"/>
                <a:sym typeface="PT Sans Narrow"/>
              </a:rPr>
              <a:t> . . . . . . . . . . . . . . . . . . . . . . . . . . . . . . . . . . . . . . . . . .  </a:t>
            </a:r>
            <a:r>
              <a:rPr b="1" lang="en-US" sz="1200">
                <a:solidFill>
                  <a:schemeClr val="dk1"/>
                </a:solidFill>
                <a:latin typeface="PT Sans Narrow"/>
                <a:ea typeface="PT Sans Narrow"/>
                <a:cs typeface="PT Sans Narrow"/>
                <a:sym typeface="PT Sans Narrow"/>
              </a:rPr>
              <a:t> 109</a:t>
            </a:r>
            <a:endParaRPr b="1" sz="1200">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Project Pitch . . . . . . . . . . . . . . . . . . . . . . . . . . . . . . . . . . . . . . . . . . . . . . . . . . . . . . . . . . . . . . . . . . . </a:t>
            </a:r>
            <a:r>
              <a:rPr lang="en-US" sz="1200">
                <a:solidFill>
                  <a:schemeClr val="dk1"/>
                </a:solidFill>
                <a:latin typeface="PT Sans Narrow"/>
                <a:ea typeface="PT Sans Narrow"/>
                <a:cs typeface="PT Sans Narrow"/>
                <a:sym typeface="PT Sans Narrow"/>
              </a:rPr>
              <a:t>. . . . . . . . . . . . . . . . . . . . . . . .</a:t>
            </a:r>
            <a:r>
              <a:rPr i="0" lang="en-US" sz="1200" u="none" cap="none" strike="noStrike">
                <a:solidFill>
                  <a:schemeClr val="dk1"/>
                </a:solidFill>
                <a:latin typeface="PT Sans Narrow"/>
                <a:ea typeface="PT Sans Narrow"/>
                <a:cs typeface="PT Sans Narrow"/>
                <a:sym typeface="PT Sans Narrow"/>
              </a:rPr>
              <a:t> . . .  114</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Project Planning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a:t>
            </a:r>
            <a:r>
              <a:rPr i="0" lang="en-US" sz="1200" u="none" cap="none" strike="noStrike">
                <a:solidFill>
                  <a:schemeClr val="dk1"/>
                </a:solidFill>
                <a:latin typeface="PT Sans Narrow"/>
                <a:ea typeface="PT Sans Narrow"/>
                <a:cs typeface="PT Sans Narrow"/>
                <a:sym typeface="PT Sans Narrow"/>
              </a:rPr>
              <a:t>116</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Design Sprint . . .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a:t>
            </a:r>
            <a:r>
              <a:rPr i="0" lang="en-US" sz="1200" u="none" cap="none" strike="noStrike">
                <a:solidFill>
                  <a:schemeClr val="dk1"/>
                </a:solidFill>
                <a:latin typeface="PT Sans Narrow"/>
                <a:ea typeface="PT Sans Narrow"/>
                <a:cs typeface="PT Sans Narrow"/>
                <a:sym typeface="PT Sans Narrow"/>
              </a:rPr>
              <a:t>120</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Project Feedback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a:t>
            </a:r>
            <a:r>
              <a:rPr i="0" lang="en-US" sz="1200" u="none" cap="none" strike="noStrike">
                <a:solidFill>
                  <a:schemeClr val="dk1"/>
                </a:solidFill>
                <a:latin typeface="PT Sans Narrow"/>
                <a:ea typeface="PT Sans Narrow"/>
                <a:cs typeface="PT Sans Narrow"/>
                <a:sym typeface="PT Sans Narrow"/>
              </a:rPr>
              <a:t>122</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Project Check-In . . . . . . . . . . . . . . . . . . . . . . . . . . . . . . . . . . . . . . . . . . . . . . . . . . . . . . . . . . . . . . . . . . . . . . . . . . . . . . . . . . . . . . . . . . .  124</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Unfocus Group . . . . . . . . . . . . . . . . . . . . . . . . . . . . . . . . . . . . . . . . . . . . . . . . . . . . . . . . . . . . . . . . . . . . . . . . . . . . . . . . . . . . . . . . . . . . . 126</a:t>
            </a:r>
            <a:endParaRPr b="1" i="0" sz="7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Showcase Prep . . . . . . . . . . . . . . . . . . . . . . . . . . . . . . . . . . . . . . . . . . . . . . . . . . . . . . . . . . . . . . . . </a:t>
            </a:r>
            <a:r>
              <a:rPr lang="en-US" sz="1200">
                <a:solidFill>
                  <a:schemeClr val="dk1"/>
                </a:solidFill>
                <a:latin typeface="PT Sans Narrow"/>
                <a:ea typeface="PT Sans Narrow"/>
                <a:cs typeface="PT Sans Narrow"/>
                <a:sym typeface="PT Sans Narrow"/>
              </a:rPr>
              <a:t>. . . . . . . . . . . . . . . . . . . . </a:t>
            </a:r>
            <a:r>
              <a:rPr i="0" lang="en-US" sz="1200" u="none" cap="none" strike="noStrike">
                <a:solidFill>
                  <a:schemeClr val="dk1"/>
                </a:solidFill>
                <a:latin typeface="PT Sans Narrow"/>
                <a:ea typeface="PT Sans Narrow"/>
                <a:cs typeface="PT Sans Narrow"/>
                <a:sym typeface="PT Sans Narrow"/>
              </a:rPr>
              <a:t>. . . . . . . . </a:t>
            </a:r>
            <a:r>
              <a:rPr lang="en-US" sz="1200">
                <a:solidFill>
                  <a:schemeClr val="dk1"/>
                </a:solidFill>
                <a:latin typeface="PT Sans Narrow"/>
                <a:ea typeface="PT Sans Narrow"/>
                <a:cs typeface="PT Sans Narrow"/>
                <a:sym typeface="PT Sans Narrow"/>
              </a:rPr>
              <a:t> </a:t>
            </a:r>
            <a:r>
              <a:rPr i="0" lang="en-US" sz="1200" u="none" cap="none" strike="noStrike">
                <a:solidFill>
                  <a:schemeClr val="dk1"/>
                </a:solidFill>
                <a:latin typeface="PT Sans Narrow"/>
                <a:ea typeface="PT Sans Narrow"/>
                <a:cs typeface="PT Sans Narrow"/>
                <a:sym typeface="PT Sans Narrow"/>
              </a:rPr>
              <a:t>128</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Showcase . . . . .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  </a:t>
            </a:r>
            <a:r>
              <a:rPr i="0" lang="en-US" sz="1200" u="none" cap="none" strike="noStrike">
                <a:solidFill>
                  <a:schemeClr val="dk1"/>
                </a:solidFill>
                <a:latin typeface="PT Sans Narrow"/>
                <a:ea typeface="PT Sans Narrow"/>
                <a:cs typeface="PT Sans Narrow"/>
                <a:sym typeface="PT Sans Narrow"/>
              </a:rPr>
              <a:t>130</a:t>
            </a:r>
            <a:endParaRPr b="1" i="0" sz="700" u="none" cap="none" strike="noStrike">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t/>
            </a:r>
            <a:endParaRPr b="1" sz="1200">
              <a:solidFill>
                <a:schemeClr val="dk1"/>
              </a:solidFill>
              <a:latin typeface="PT Sans Narrow"/>
              <a:ea typeface="PT Sans Narrow"/>
              <a:cs typeface="PT Sans Narrow"/>
              <a:sym typeface="PT Sans Narrow"/>
            </a:endParaRPr>
          </a:p>
          <a:p>
            <a:pPr indent="0" lvl="0" marL="0" marR="0" rtl="0" algn="ctr">
              <a:lnSpc>
                <a:spcPct val="110000"/>
              </a:lnSpc>
              <a:spcBef>
                <a:spcPts val="0"/>
              </a:spcBef>
              <a:spcAft>
                <a:spcPts val="0"/>
              </a:spcAft>
              <a:buNone/>
            </a:pPr>
            <a:r>
              <a:rPr b="1" lang="en-US" sz="1200">
                <a:solidFill>
                  <a:schemeClr val="dk1"/>
                </a:solidFill>
                <a:latin typeface="PT Sans Narrow"/>
                <a:ea typeface="PT Sans Narrow"/>
                <a:cs typeface="PT Sans Narrow"/>
                <a:sym typeface="PT Sans Narrow"/>
              </a:rPr>
              <a:t>APPENDIX . . . . . . . . . . . . . . . . . . . . . . . . . . . . . . . . . . . . . . . . . . . . . . . . . . . . . . . . . </a:t>
            </a:r>
            <a:r>
              <a:rPr b="1" lang="en-US" sz="1200">
                <a:solidFill>
                  <a:schemeClr val="dk1"/>
                </a:solidFill>
                <a:latin typeface="PT Sans Narrow"/>
                <a:ea typeface="PT Sans Narrow"/>
                <a:cs typeface="PT Sans Narrow"/>
                <a:sym typeface="PT Sans Narrow"/>
              </a:rPr>
              <a:t>. . . . . . . . . . . . . . . . . . . . . . . . . . . . . . . . . . . . . . . . </a:t>
            </a:r>
            <a:r>
              <a:rPr b="1" lang="en-US" sz="1200">
                <a:solidFill>
                  <a:schemeClr val="dk1"/>
                </a:solidFill>
                <a:latin typeface="PT Sans Narrow"/>
                <a:ea typeface="PT Sans Narrow"/>
                <a:cs typeface="PT Sans Narrow"/>
                <a:sym typeface="PT Sans Narrow"/>
              </a:rPr>
              <a:t>133</a:t>
            </a:r>
            <a:endParaRPr b="1" sz="1200">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Glossary . . . . . . . . . . . . . . . . . . . . . . . . . . . . . . . . . . . . . . . . . . . . . . . . . . . . . . . . . . . . . . . . . . . . . . . . . . . . . . . . . . . . . . . . . . . . . . . . . . . 135</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Standards . . . . . . . . . . . . . . . . . . . . . . . . . . . . . . . . . . . . . . . . . . . . . . . . . . . . . . . . . . . . . </a:t>
            </a:r>
            <a:r>
              <a:rPr lang="en-US" sz="1200">
                <a:solidFill>
                  <a:schemeClr val="dk1"/>
                </a:solidFill>
                <a:latin typeface="PT Sans Narrow"/>
                <a:ea typeface="PT Sans Narrow"/>
                <a:cs typeface="PT Sans Narrow"/>
                <a:sym typeface="PT Sans Narrow"/>
              </a:rPr>
              <a:t>. . . . . . . . . . . . . . . . . . . . . . . . . . . . . . . . . . . . .</a:t>
            </a:r>
            <a:r>
              <a:rPr i="0" lang="en-US" sz="1200" u="none" cap="none" strike="noStrike">
                <a:solidFill>
                  <a:schemeClr val="dk1"/>
                </a:solidFill>
                <a:latin typeface="PT Sans Narrow"/>
                <a:ea typeface="PT Sans Narrow"/>
                <a:cs typeface="PT Sans Narrow"/>
                <a:sym typeface="PT Sans Narrow"/>
              </a:rPr>
              <a:t>139</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Computational Thinking . . . . . . . . . . . . . . . . . . . . . . . . . . . . . . . . . . . . . . . . . . . . . . . . . . . . . . . . . . . . . . . . . . . . . </a:t>
            </a:r>
            <a:r>
              <a:rPr lang="en-US" sz="1200">
                <a:solidFill>
                  <a:schemeClr val="dk1"/>
                </a:solidFill>
                <a:latin typeface="PT Sans Narrow"/>
                <a:ea typeface="PT Sans Narrow"/>
                <a:cs typeface="PT Sans Narrow"/>
                <a:sym typeface="PT Sans Narrow"/>
              </a:rPr>
              <a:t>. . . . . . . . . . . . . . .  </a:t>
            </a:r>
            <a:r>
              <a:rPr i="0" lang="en-US" sz="1200" u="none" cap="none" strike="noStrike">
                <a:solidFill>
                  <a:schemeClr val="dk1"/>
                </a:solidFill>
                <a:latin typeface="PT Sans Narrow"/>
                <a:ea typeface="PT Sans Narrow"/>
                <a:cs typeface="PT Sans Narrow"/>
                <a:sym typeface="PT Sans Narrow"/>
              </a:rPr>
              <a:t>141</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For Further Reading . . . . . . . . . . . . . . . . . . . . . . . . . . . . . . . . . . . . . . . . . . . . . . . . . . . . . . . . . . . . . . . . . . . . . . . . . . . . . . . . </a:t>
            </a:r>
            <a:r>
              <a:rPr lang="en-US" sz="1200">
                <a:solidFill>
                  <a:schemeClr val="dk1"/>
                </a:solidFill>
                <a:latin typeface="PT Sans Narrow"/>
                <a:ea typeface="PT Sans Narrow"/>
                <a:cs typeface="PT Sans Narrow"/>
                <a:sym typeface="PT Sans Narrow"/>
              </a:rPr>
              <a:t>. . . . . . . .  </a:t>
            </a:r>
            <a:r>
              <a:rPr i="0" lang="en-US" sz="1200" u="none" cap="none" strike="noStrike">
                <a:solidFill>
                  <a:schemeClr val="dk1"/>
                </a:solidFill>
                <a:latin typeface="PT Sans Narrow"/>
                <a:ea typeface="PT Sans Narrow"/>
                <a:cs typeface="PT Sans Narrow"/>
                <a:sym typeface="PT Sans Narrow"/>
              </a:rPr>
              <a:t>147</a:t>
            </a:r>
            <a:endParaRPr i="0" sz="1200" u="none" cap="none" strike="noStrike">
              <a:solidFill>
                <a:schemeClr val="dk1"/>
              </a:solidFill>
              <a:latin typeface="PT Sans Narrow"/>
              <a:ea typeface="PT Sans Narrow"/>
              <a:cs typeface="PT Sans Narrow"/>
              <a:sym typeface="PT Sans Narrow"/>
            </a:endParaRPr>
          </a:p>
          <a:p>
            <a:pPr indent="0" lvl="1" marL="457200" marR="0" rtl="0" algn="ctr">
              <a:lnSpc>
                <a:spcPct val="110000"/>
              </a:lnSpc>
              <a:spcBef>
                <a:spcPts val="0"/>
              </a:spcBef>
              <a:spcAft>
                <a:spcPts val="0"/>
              </a:spcAft>
              <a:buNone/>
            </a:pPr>
            <a:r>
              <a:rPr i="0" lang="en-US" sz="1200" u="none" cap="none" strike="noStrike">
                <a:solidFill>
                  <a:schemeClr val="dk1"/>
                </a:solidFill>
                <a:latin typeface="PT Sans Narrow"/>
                <a:ea typeface="PT Sans Narrow"/>
                <a:cs typeface="PT Sans Narrow"/>
                <a:sym typeface="PT Sans Narrow"/>
              </a:rPr>
              <a:t>Links . . . . . . . . . . . . . . . . . . . . . . . . . . . . . . . . . . . . . . . . . . . . . . . . . . . . . . . . . . . . . . . . . . . . . . . . . . . . . . . . . . </a:t>
            </a:r>
            <a:r>
              <a:rPr lang="en-US" sz="1200">
                <a:solidFill>
                  <a:schemeClr val="dk1"/>
                </a:solidFill>
                <a:latin typeface="PT Sans Narrow"/>
                <a:ea typeface="PT Sans Narrow"/>
                <a:cs typeface="PT Sans Narrow"/>
                <a:sym typeface="PT Sans Narrow"/>
              </a:rPr>
              <a:t>. . . . . . . . . . . . . . . . . . . . </a:t>
            </a:r>
            <a:r>
              <a:rPr i="0" lang="en-US" sz="1200" u="none" cap="none" strike="noStrike">
                <a:solidFill>
                  <a:schemeClr val="dk1"/>
                </a:solidFill>
                <a:latin typeface="PT Sans Narrow"/>
                <a:ea typeface="PT Sans Narrow"/>
                <a:cs typeface="PT Sans Narrow"/>
                <a:sym typeface="PT Sans Narrow"/>
              </a:rPr>
              <a:t>149</a:t>
            </a:r>
            <a:endParaRPr i="0" sz="1200" u="none" cap="none" strike="noStrike">
              <a:solidFill>
                <a:schemeClr val="dk1"/>
              </a:solidFill>
              <a:latin typeface="PT Sans Narrow"/>
              <a:ea typeface="PT Sans Narrow"/>
              <a:cs typeface="PT Sans Narrow"/>
              <a:sym typeface="PT Sans Narro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52"/>
          <p:cNvSpPr txBox="1"/>
          <p:nvPr/>
        </p:nvSpPr>
        <p:spPr>
          <a:xfrm>
            <a:off x="520155" y="1665273"/>
            <a:ext cx="21591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HELP! CAN YOU DEBUG THESE FIVE SCRATCH PROGRAMS?</a:t>
            </a:r>
            <a:endParaRPr sz="1200">
              <a:solidFill>
                <a:schemeClr val="dk1"/>
              </a:solidFill>
              <a:latin typeface="PT Sans Narrow"/>
              <a:ea typeface="PT Sans Narrow"/>
              <a:cs typeface="PT Sans Narrow"/>
              <a:sym typeface="PT Sans Narrow"/>
            </a:endParaRPr>
          </a:p>
        </p:txBody>
      </p:sp>
      <p:sp>
        <p:nvSpPr>
          <p:cNvPr id="1136" name="Google Shape;1136;p52"/>
          <p:cNvSpPr txBox="1"/>
          <p:nvPr/>
        </p:nvSpPr>
        <p:spPr>
          <a:xfrm>
            <a:off x="421145" y="2548950"/>
            <a:ext cx="2357100" cy="6462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investigate what is going awry and find a solution for each of the five Debug It! challenges. </a:t>
            </a:r>
            <a:endParaRPr sz="1200">
              <a:solidFill>
                <a:srgbClr val="000000"/>
              </a:solidFill>
              <a:latin typeface="PT Sans Narrow"/>
              <a:ea typeface="PT Sans Narrow"/>
              <a:cs typeface="PT Sans Narrow"/>
              <a:sym typeface="PT Sans Narrow"/>
            </a:endParaRPr>
          </a:p>
        </p:txBody>
      </p:sp>
      <p:sp>
        <p:nvSpPr>
          <p:cNvPr id="1137" name="Google Shape;1137;p52"/>
          <p:cNvSpPr txBox="1"/>
          <p:nvPr/>
        </p:nvSpPr>
        <p:spPr>
          <a:xfrm>
            <a:off x="415665" y="8517982"/>
            <a:ext cx="3227400" cy="13851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a list of possible bugs in the program.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Keep track of your work! This can be a useful reminder of what you have already tried and point you toward what to try next.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Share and compare your problem finding and problem solving approaches with a neighbor until you find something that works for you!</a:t>
            </a:r>
            <a:endParaRPr>
              <a:latin typeface="PT Sans Narrow"/>
              <a:ea typeface="PT Sans Narrow"/>
              <a:cs typeface="PT Sans Narrow"/>
              <a:sym typeface="PT Sans Narrow"/>
            </a:endParaRPr>
          </a:p>
        </p:txBody>
      </p:sp>
      <p:sp>
        <p:nvSpPr>
          <p:cNvPr id="1138" name="Google Shape;1138;p52"/>
          <p:cNvSpPr txBox="1"/>
          <p:nvPr/>
        </p:nvSpPr>
        <p:spPr>
          <a:xfrm>
            <a:off x="4076675" y="8403673"/>
            <a:ext cx="3314100" cy="13236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Discuss your testing and debugging practices with a partner. Make note of the similarities and differences in your strategies.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code commentary by right clicking on blocks in your scripts. This can help others understand different parts of your program!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sz="1200">
              <a:solidFill>
                <a:schemeClr val="dk1"/>
              </a:solidFill>
              <a:latin typeface="PT Sans Narrow"/>
              <a:ea typeface="PT Sans Narrow"/>
              <a:cs typeface="PT Sans Narrow"/>
              <a:sym typeface="PT Sans Narrow"/>
            </a:endParaRPr>
          </a:p>
        </p:txBody>
      </p:sp>
      <p:sp>
        <p:nvSpPr>
          <p:cNvPr id="1139" name="Google Shape;1139;p52"/>
          <p:cNvSpPr/>
          <p:nvPr/>
        </p:nvSpPr>
        <p:spPr>
          <a:xfrm>
            <a:off x="3829980" y="763670"/>
            <a:ext cx="3402000" cy="10002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1.1</a:t>
            </a:r>
            <a:r>
              <a:rPr lang="en-US" sz="1200">
                <a:solidFill>
                  <a:schemeClr val="dk1"/>
                </a:solidFill>
                <a:latin typeface="PT Sans Narrow"/>
                <a:ea typeface="PT Sans Narrow"/>
                <a:cs typeface="PT Sans Narrow"/>
                <a:sym typeface="PT Sans Narrow"/>
              </a:rPr>
              <a:t> </a:t>
            </a:r>
            <a:r>
              <a:rPr lang="en-US" sz="1200" u="sng">
                <a:solidFill>
                  <a:schemeClr val="hlink"/>
                </a:solidFill>
                <a:latin typeface="PT Sans Narrow"/>
                <a:ea typeface="PT Sans Narrow"/>
                <a:cs typeface="PT Sans Narrow"/>
                <a:sym typeface="PT Sans Narrow"/>
                <a:hlinkClick r:id="rId3"/>
              </a:rPr>
              <a:t>http://scratch.mit.edu/projects/10437040</a:t>
            </a:r>
            <a:endParaRPr sz="1200">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When the green flag is clicked, both Gobo and Scratch Cat should start dancing. But only Scratch Cat starts Dancing! How do we fix the program?</a:t>
            </a:r>
            <a:endParaRPr sz="1200">
              <a:latin typeface="PT Sans Narrow"/>
              <a:ea typeface="PT Sans Narrow"/>
              <a:cs typeface="PT Sans Narrow"/>
              <a:sym typeface="PT Sans Narrow"/>
            </a:endParaRPr>
          </a:p>
        </p:txBody>
      </p:sp>
      <p:sp>
        <p:nvSpPr>
          <p:cNvPr id="1140" name="Google Shape;1140;p52"/>
          <p:cNvSpPr/>
          <p:nvPr/>
        </p:nvSpPr>
        <p:spPr>
          <a:xfrm>
            <a:off x="3829975" y="1991099"/>
            <a:ext cx="3402000" cy="15276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1.2 </a:t>
            </a:r>
            <a:r>
              <a:rPr lang="en-US" sz="1200" u="sng">
                <a:solidFill>
                  <a:schemeClr val="hlink"/>
                </a:solidFill>
                <a:latin typeface="PT Sans Narrow"/>
                <a:ea typeface="PT Sans Narrow"/>
                <a:cs typeface="PT Sans Narrow"/>
                <a:sym typeface="PT Sans Narrow"/>
                <a:hlinkClick r:id="rId4"/>
              </a:rPr>
              <a:t>http://scratch.mit.edu/projects/10437249</a:t>
            </a:r>
            <a:endParaRPr sz="1200">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project, when the green flag is clicked, the Scratch Cat should start on the left side of the stage, say something about being on the left side, glide to the right side of the stage, and say something about being on the right side. It works the first time the green flag is clicked, but not again. How do we fix the program?</a:t>
            </a:r>
            <a:endParaRPr sz="1200">
              <a:latin typeface="PT Sans Narrow"/>
              <a:ea typeface="PT Sans Narrow"/>
              <a:cs typeface="PT Sans Narrow"/>
              <a:sym typeface="PT Sans Narrow"/>
            </a:endParaRPr>
          </a:p>
        </p:txBody>
      </p:sp>
      <p:sp>
        <p:nvSpPr>
          <p:cNvPr id="1141" name="Google Shape;1141;p52"/>
          <p:cNvSpPr/>
          <p:nvPr/>
        </p:nvSpPr>
        <p:spPr>
          <a:xfrm>
            <a:off x="3829978" y="3770317"/>
            <a:ext cx="3402000" cy="9696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1.3 </a:t>
            </a:r>
            <a:r>
              <a:rPr lang="en-US" sz="1200" u="sng">
                <a:solidFill>
                  <a:schemeClr val="hlink"/>
                </a:solidFill>
                <a:latin typeface="PT Sans Narrow"/>
                <a:ea typeface="PT Sans Narrow"/>
                <a:cs typeface="PT Sans Narrow"/>
                <a:sym typeface="PT Sans Narrow"/>
                <a:hlinkClick r:id="rId5"/>
              </a:rPr>
              <a:t>http://scratch.mit.edu/projects/10437366</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The Scratch Cat should do a flip when the space key is pressed. But when the space key is pressed, nothing happens! How do we fix the program?</a:t>
            </a:r>
            <a:endParaRPr sz="1200">
              <a:latin typeface="PT Sans Narrow"/>
              <a:ea typeface="PT Sans Narrow"/>
              <a:cs typeface="PT Sans Narrow"/>
              <a:sym typeface="PT Sans Narrow"/>
            </a:endParaRPr>
          </a:p>
        </p:txBody>
      </p:sp>
      <p:sp>
        <p:nvSpPr>
          <p:cNvPr id="1142" name="Google Shape;1142;p52"/>
          <p:cNvSpPr/>
          <p:nvPr/>
        </p:nvSpPr>
        <p:spPr>
          <a:xfrm>
            <a:off x="3829975" y="4966974"/>
            <a:ext cx="3402000" cy="11535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1.4 </a:t>
            </a:r>
            <a:r>
              <a:rPr lang="en-US" sz="1200" u="sng">
                <a:solidFill>
                  <a:schemeClr val="hlink"/>
                </a:solidFill>
                <a:latin typeface="PT Sans Narrow"/>
                <a:ea typeface="PT Sans Narrow"/>
                <a:cs typeface="PT Sans Narrow"/>
                <a:sym typeface="PT Sans Narrow"/>
                <a:hlinkClick r:id="rId6"/>
              </a:rPr>
              <a:t>http://scratch.mit.edu/projects/10437439</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project, the Scratch Cat should pace back and forth across the stage, when it is clicked. But the Scratch Cat is flipping out – and is walking upside down! How do we fix the program?</a:t>
            </a:r>
            <a:endParaRPr sz="1200">
              <a:latin typeface="PT Sans Narrow"/>
              <a:ea typeface="PT Sans Narrow"/>
              <a:cs typeface="PT Sans Narrow"/>
              <a:sym typeface="PT Sans Narrow"/>
            </a:endParaRPr>
          </a:p>
        </p:txBody>
      </p:sp>
      <p:sp>
        <p:nvSpPr>
          <p:cNvPr id="1143" name="Google Shape;1143;p52"/>
          <p:cNvSpPr/>
          <p:nvPr/>
        </p:nvSpPr>
        <p:spPr>
          <a:xfrm>
            <a:off x="3829800" y="6392424"/>
            <a:ext cx="3402000" cy="13236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1.5 </a:t>
            </a:r>
            <a:r>
              <a:rPr lang="en-US" sz="1200" u="sng">
                <a:solidFill>
                  <a:schemeClr val="hlink"/>
                </a:solidFill>
                <a:latin typeface="PT Sans Narrow"/>
                <a:ea typeface="PT Sans Narrow"/>
                <a:cs typeface="PT Sans Narrow"/>
                <a:sym typeface="PT Sans Narrow"/>
                <a:hlinkClick r:id="rId7"/>
              </a:rPr>
              <a:t>http://scratch.mit.edu/projects/10437476</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project, when the green flag is clicked, the Scratch Cat should saw ‘Meow, meow, meow!’ in a speech bubble and as a sound. But the speech bubble happens before the sound – and the Scratch Cat only makes one ‘Meow’ sound! How do we fix the program?</a:t>
            </a:r>
            <a:endParaRPr sz="1200">
              <a:latin typeface="PT Sans Narrow"/>
              <a:ea typeface="PT Sans Narrow"/>
              <a:cs typeface="PT Sans Narrow"/>
              <a:sym typeface="PT Sans Narrow"/>
            </a:endParaRPr>
          </a:p>
        </p:txBody>
      </p:sp>
      <p:cxnSp>
        <p:nvCxnSpPr>
          <p:cNvPr id="1144" name="Google Shape;1144;p52"/>
          <p:cNvCxnSpPr/>
          <p:nvPr/>
        </p:nvCxnSpPr>
        <p:spPr>
          <a:xfrm>
            <a:off x="3962555" y="8403678"/>
            <a:ext cx="0" cy="1527600"/>
          </a:xfrm>
          <a:prstGeom prst="straightConnector1">
            <a:avLst/>
          </a:prstGeom>
          <a:noFill/>
          <a:ln cap="flat" cmpd="sng" w="9525">
            <a:solidFill>
              <a:srgbClr val="7F7F7F"/>
            </a:solidFill>
            <a:prstDash val="dash"/>
            <a:round/>
            <a:headEnd len="sm" w="sm" type="none"/>
            <a:tailEnd len="sm" w="sm" type="none"/>
          </a:ln>
        </p:spPr>
      </p:cxnSp>
      <p:grpSp>
        <p:nvGrpSpPr>
          <p:cNvPr id="1145" name="Google Shape;1145;p52"/>
          <p:cNvGrpSpPr/>
          <p:nvPr/>
        </p:nvGrpSpPr>
        <p:grpSpPr>
          <a:xfrm>
            <a:off x="427031" y="3857808"/>
            <a:ext cx="2970860" cy="1897989"/>
            <a:chOff x="427031" y="3857808"/>
            <a:chExt cx="2970860" cy="1897989"/>
          </a:xfrm>
        </p:grpSpPr>
        <p:sp>
          <p:nvSpPr>
            <p:cNvPr id="1146" name="Google Shape;1146;p52"/>
            <p:cNvSpPr txBox="1"/>
            <p:nvPr/>
          </p:nvSpPr>
          <p:spPr>
            <a:xfrm>
              <a:off x="427031" y="4232397"/>
              <a:ext cx="2885100" cy="152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Go to the Unit 1 Debug It! studio: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8"/>
                </a:rPr>
                <a:t>http://scratch.mit.edu/studios/475483</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Test and debug each of the five debugging challenges in the studio.</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Write down your solution or remix the buggy program with your solution.</a:t>
              </a:r>
              <a:endParaRPr>
                <a:latin typeface="PT Sans Narrow"/>
                <a:ea typeface="PT Sans Narrow"/>
                <a:cs typeface="PT Sans Narrow"/>
                <a:sym typeface="PT Sans Narrow"/>
              </a:endParaRPr>
            </a:p>
          </p:txBody>
        </p:sp>
        <p:sp>
          <p:nvSpPr>
            <p:cNvPr id="1147" name="Google Shape;1147;p52"/>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cxnSp>
        <p:nvCxnSpPr>
          <p:cNvPr id="1148" name="Google Shape;1148;p52"/>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sp>
        <p:nvSpPr>
          <p:cNvPr id="1149" name="Google Shape;1149;p52"/>
          <p:cNvSpPr txBox="1"/>
          <p:nvPr/>
        </p:nvSpPr>
        <p:spPr>
          <a:xfrm>
            <a:off x="415665" y="595839"/>
            <a:ext cx="281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600">
                <a:solidFill>
                  <a:schemeClr val="dk1"/>
                </a:solidFill>
                <a:latin typeface="PT Sans Narrow"/>
                <a:ea typeface="PT Sans Narrow"/>
                <a:cs typeface="PT Sans Narrow"/>
                <a:sym typeface="PT Sans Narrow"/>
              </a:rPr>
              <a:t>DEBUG IT!</a:t>
            </a:r>
            <a:endParaRPr b="1">
              <a:latin typeface="PT Sans Narrow"/>
              <a:ea typeface="PT Sans Narrow"/>
              <a:cs typeface="PT Sans Narrow"/>
              <a:sym typeface="PT Sans Narrow"/>
            </a:endParaRPr>
          </a:p>
        </p:txBody>
      </p:sp>
      <p:grpSp>
        <p:nvGrpSpPr>
          <p:cNvPr id="1150" name="Google Shape;1150;p52"/>
          <p:cNvGrpSpPr/>
          <p:nvPr/>
        </p:nvGrpSpPr>
        <p:grpSpPr>
          <a:xfrm>
            <a:off x="0" y="6120602"/>
            <a:ext cx="7772400" cy="2615700"/>
            <a:chOff x="3312198" y="6120602"/>
            <a:chExt cx="7772400" cy="2615700"/>
          </a:xfrm>
        </p:grpSpPr>
        <p:sp>
          <p:nvSpPr>
            <p:cNvPr id="1151" name="Google Shape;1151;p52"/>
            <p:cNvSpPr/>
            <p:nvPr/>
          </p:nvSpPr>
          <p:spPr>
            <a:xfrm>
              <a:off x="3312198" y="7858302"/>
              <a:ext cx="7772400" cy="410400"/>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52" name="Google Shape;1152;p52"/>
            <p:cNvGrpSpPr/>
            <p:nvPr/>
          </p:nvGrpSpPr>
          <p:grpSpPr>
            <a:xfrm>
              <a:off x="7274753" y="7871867"/>
              <a:ext cx="3809700" cy="507477"/>
              <a:chOff x="7274753" y="7871867"/>
              <a:chExt cx="3809700" cy="507477"/>
            </a:xfrm>
          </p:grpSpPr>
          <p:sp>
            <p:nvSpPr>
              <p:cNvPr id="1153" name="Google Shape;1153;p52"/>
              <p:cNvSpPr/>
              <p:nvPr/>
            </p:nvSpPr>
            <p:spPr>
              <a:xfrm>
                <a:off x="9012887" y="8053244"/>
                <a:ext cx="333600" cy="3261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4" name="Google Shape;1154;p52"/>
              <p:cNvSpPr txBox="1"/>
              <p:nvPr/>
            </p:nvSpPr>
            <p:spPr>
              <a:xfrm>
                <a:off x="7274753" y="7871867"/>
                <a:ext cx="3809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1155" name="Google Shape;1155;p52"/>
            <p:cNvSpPr/>
            <p:nvPr/>
          </p:nvSpPr>
          <p:spPr>
            <a:xfrm flipH="1" rot="4661774">
              <a:off x="3725174" y="6228953"/>
              <a:ext cx="2153973" cy="2398998"/>
            </a:xfrm>
            <a:prstGeom prst="wedgeEllipseCallout">
              <a:avLst>
                <a:gd fmla="val -36970" name="adj1"/>
                <a:gd fmla="val 48187" name="adj2"/>
              </a:avLst>
            </a:prstGeom>
            <a:solidFill>
              <a:srgbClr val="B6DDE7"/>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txBox="1"/>
            <p:nvPr/>
          </p:nvSpPr>
          <p:spPr>
            <a:xfrm flipH="1" rot="-738417">
              <a:off x="3810341" y="6666078"/>
              <a:ext cx="1991567" cy="15229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1B93DD"/>
                  </a:solidFill>
                  <a:latin typeface="PT Sans Narrow"/>
                  <a:ea typeface="PT Sans Narrow"/>
                  <a:cs typeface="PT Sans Narrow"/>
                  <a:sym typeface="PT Sans Narrow"/>
                </a:rPr>
                <a:t>FEELING STUCK?</a:t>
              </a:r>
              <a:endParaRPr b="1">
                <a:latin typeface="PT Sans Narrow"/>
                <a:ea typeface="PT Sans Narrow"/>
                <a:cs typeface="PT Sans Narrow"/>
                <a:sym typeface="PT Sans Narrow"/>
              </a:endParaRPr>
            </a:p>
            <a:p>
              <a:pPr indent="0" lvl="0" marL="0" marR="0" rtl="0" algn="ctr">
                <a:spcBef>
                  <a:spcPts val="0"/>
                </a:spcBef>
                <a:spcAft>
                  <a:spcPts val="0"/>
                </a:spcAft>
                <a:buNone/>
              </a:pPr>
              <a:r>
                <a:rPr baseline="-25000" lang="en-US" sz="1600">
                  <a:solidFill>
                    <a:srgbClr val="1B93DD"/>
                  </a:solidFill>
                  <a:latin typeface="PT Sans Narrow"/>
                  <a:ea typeface="PT Sans Narrow"/>
                  <a:cs typeface="PT Sans Narrow"/>
                  <a:sym typeface="PT Sans Narrow"/>
                </a:rPr>
                <a:t>THAT’S OKAY! TRY THESE THINGS…</a:t>
              </a:r>
              <a:endParaRPr>
                <a:latin typeface="PT Sans Narrow"/>
                <a:ea typeface="PT Sans Narrow"/>
                <a:cs typeface="PT Sans Narrow"/>
                <a:sym typeface="PT Sans Narrow"/>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cxnSp>
        <p:nvCxnSpPr>
          <p:cNvPr id="1162" name="Google Shape;1162;p53"/>
          <p:cNvCxnSpPr/>
          <p:nvPr/>
        </p:nvCxnSpPr>
        <p:spPr>
          <a:xfrm flipH="1" rot="10800000">
            <a:off x="550334" y="3163625"/>
            <a:ext cx="3231204" cy="8380"/>
          </a:xfrm>
          <a:prstGeom prst="straightConnector1">
            <a:avLst/>
          </a:prstGeom>
          <a:noFill/>
          <a:ln cap="flat" cmpd="sng" w="9525">
            <a:solidFill>
              <a:schemeClr val="dk1"/>
            </a:solidFill>
            <a:prstDash val="solid"/>
            <a:round/>
            <a:headEnd len="sm" w="sm" type="none"/>
            <a:tailEnd len="sm" w="sm" type="none"/>
          </a:ln>
        </p:spPr>
      </p:cxnSp>
      <p:grpSp>
        <p:nvGrpSpPr>
          <p:cNvPr id="1163" name="Google Shape;1163;p53"/>
          <p:cNvGrpSpPr/>
          <p:nvPr/>
        </p:nvGrpSpPr>
        <p:grpSpPr>
          <a:xfrm>
            <a:off x="4007796" y="2832776"/>
            <a:ext cx="3307404" cy="1511490"/>
            <a:chOff x="3992282" y="2832776"/>
            <a:chExt cx="3307404" cy="1511490"/>
          </a:xfrm>
        </p:grpSpPr>
        <p:sp>
          <p:nvSpPr>
            <p:cNvPr id="1164" name="Google Shape;1164;p53"/>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About Me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About Me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http://scratch.mit.edu/studios/475470</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Cards</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http://scratch.mit.edu/help/cards</a:t>
              </a:r>
              <a:endParaRPr>
                <a:latin typeface="PT Sans Narrow"/>
                <a:ea typeface="PT Sans Narrow"/>
                <a:cs typeface="PT Sans Narrow"/>
                <a:sym typeface="PT Sans Narrow"/>
              </a:endParaRPr>
            </a:p>
          </p:txBody>
        </p:sp>
        <p:sp>
          <p:nvSpPr>
            <p:cNvPr id="1165" name="Google Shape;1165;p5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166" name="Google Shape;1166;p5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1167" name="Google Shape;1167;p53"/>
          <p:cNvSpPr txBox="1"/>
          <p:nvPr/>
        </p:nvSpPr>
        <p:spPr>
          <a:xfrm>
            <a:off x="4104925" y="4964950"/>
            <a:ext cx="3117300" cy="1129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are you most proud of? Why?</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did you get stuck on? How did you get unstuck?</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might you want to do next?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did you discover from looking at other</a:t>
            </a:r>
            <a:r>
              <a:rPr lang="en-US" sz="1200">
                <a:solidFill>
                  <a:schemeClr val="dk1"/>
                </a:solidFill>
                <a:latin typeface="PT Sans Narrow"/>
                <a:ea typeface="PT Sans Narrow"/>
                <a:cs typeface="PT Sans Narrow"/>
                <a:sym typeface="PT Sans Narrow"/>
              </a:rPr>
              <a:t>s’ About Me </a:t>
            </a:r>
            <a:r>
              <a:rPr lang="en-US" sz="1200">
                <a:solidFill>
                  <a:schemeClr val="dk1"/>
                </a:solidFill>
                <a:latin typeface="PT Sans Narrow"/>
                <a:ea typeface="PT Sans Narrow"/>
                <a:cs typeface="PT Sans Narrow"/>
                <a:sym typeface="PT Sans Narrow"/>
              </a:rPr>
              <a:t>projects?</a:t>
            </a:r>
            <a:endParaRPr sz="1200">
              <a:solidFill>
                <a:schemeClr val="dk1"/>
              </a:solidFill>
              <a:latin typeface="PT Sans Narrow"/>
              <a:ea typeface="PT Sans Narrow"/>
              <a:cs typeface="PT Sans Narrow"/>
              <a:sym typeface="PT Sans Narrow"/>
            </a:endParaRPr>
          </a:p>
        </p:txBody>
      </p:sp>
      <p:sp>
        <p:nvSpPr>
          <p:cNvPr id="1168" name="Google Shape;1168;p53"/>
          <p:cNvSpPr txBox="1"/>
          <p:nvPr/>
        </p:nvSpPr>
        <p:spPr>
          <a:xfrm>
            <a:off x="4007796" y="4469125"/>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169" name="Google Shape;1169;p53"/>
          <p:cNvCxnSpPr/>
          <p:nvPr/>
        </p:nvCxnSpPr>
        <p:spPr>
          <a:xfrm flipH="1" rot="10800000">
            <a:off x="4104914" y="4799974"/>
            <a:ext cx="3117152" cy="8523"/>
          </a:xfrm>
          <a:prstGeom prst="straightConnector1">
            <a:avLst/>
          </a:prstGeom>
          <a:noFill/>
          <a:ln cap="flat" cmpd="sng" w="9525">
            <a:solidFill>
              <a:schemeClr val="dk1"/>
            </a:solidFill>
            <a:prstDash val="solid"/>
            <a:round/>
            <a:headEnd len="sm" w="sm" type="none"/>
            <a:tailEnd len="sm" w="sm" type="none"/>
          </a:ln>
        </p:spPr>
      </p:cxnSp>
      <p:grpSp>
        <p:nvGrpSpPr>
          <p:cNvPr id="1170" name="Google Shape;1170;p53"/>
          <p:cNvGrpSpPr/>
          <p:nvPr/>
        </p:nvGrpSpPr>
        <p:grpSpPr>
          <a:xfrm>
            <a:off x="4007796" y="6094723"/>
            <a:ext cx="3307404" cy="1326824"/>
            <a:chOff x="3992282" y="2832776"/>
            <a:chExt cx="3307404" cy="1326824"/>
          </a:xfrm>
        </p:grpSpPr>
        <p:sp>
          <p:nvSpPr>
            <p:cNvPr id="1171" name="Google Shape;1171;p53"/>
            <p:cNvSpPr txBox="1"/>
            <p:nvPr/>
          </p:nvSpPr>
          <p:spPr>
            <a:xfrm>
              <a:off x="4089400" y="3328603"/>
              <a:ext cx="3117152" cy="830997"/>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projects make creative use of sprites, costumes, looks, backdrops, or sound?</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Are projects interactive? Can users interact with various elements within the project?</a:t>
              </a:r>
              <a:endParaRPr>
                <a:latin typeface="PT Sans Narrow"/>
                <a:ea typeface="PT Sans Narrow"/>
                <a:cs typeface="PT Sans Narrow"/>
                <a:sym typeface="PT Sans Narrow"/>
              </a:endParaRPr>
            </a:p>
          </p:txBody>
        </p:sp>
        <p:sp>
          <p:nvSpPr>
            <p:cNvPr id="1172" name="Google Shape;1172;p5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173" name="Google Shape;1173;p5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1174" name="Google Shape;1174;p53"/>
          <p:cNvSpPr txBox="1"/>
          <p:nvPr/>
        </p:nvSpPr>
        <p:spPr>
          <a:xfrm>
            <a:off x="1181207" y="647665"/>
            <a:ext cx="2815800" cy="9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ABOUT ME</a:t>
            </a:r>
            <a:endParaRPr b="1" sz="3200">
              <a:latin typeface="PT Sans Narrow"/>
              <a:ea typeface="PT Sans Narrow"/>
              <a:cs typeface="PT Sans Narrow"/>
              <a:sym typeface="PT Sans Narrow"/>
            </a:endParaRPr>
          </a:p>
        </p:txBody>
      </p:sp>
      <p:sp>
        <p:nvSpPr>
          <p:cNvPr id="1175" name="Google Shape;1175;p53"/>
          <p:cNvSpPr txBox="1"/>
          <p:nvPr/>
        </p:nvSpPr>
        <p:spPr>
          <a:xfrm>
            <a:off x="4214625" y="795400"/>
            <a:ext cx="2999700" cy="1436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become familiar with a wider range of Scratch blocks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create an open-ended Scratch project that is an interactive digital representation of their personal interests</a:t>
            </a:r>
            <a:endParaRPr sz="1200">
              <a:solidFill>
                <a:schemeClr val="dk1"/>
              </a:solidFill>
              <a:latin typeface="PT Sans Narrow"/>
              <a:ea typeface="PT Sans Narrow"/>
              <a:cs typeface="PT Sans Narrow"/>
              <a:sym typeface="PT Sans Narrow"/>
            </a:endParaRPr>
          </a:p>
        </p:txBody>
      </p:sp>
      <p:sp>
        <p:nvSpPr>
          <p:cNvPr id="1176" name="Google Shape;1176;p53"/>
          <p:cNvSpPr txBox="1"/>
          <p:nvPr/>
        </p:nvSpPr>
        <p:spPr>
          <a:xfrm>
            <a:off x="3012624" y="154424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45–60 MINUTES</a:t>
            </a:r>
            <a:endParaRPr>
              <a:latin typeface="PT Sans Narrow"/>
              <a:ea typeface="PT Sans Narrow"/>
              <a:cs typeface="PT Sans Narrow"/>
              <a:sym typeface="PT Sans Narrow"/>
            </a:endParaRPr>
          </a:p>
        </p:txBody>
      </p:sp>
      <p:pic>
        <p:nvPicPr>
          <p:cNvPr descr="clock1.png" id="1177" name="Google Shape;1177;p53"/>
          <p:cNvPicPr preferRelativeResize="0"/>
          <p:nvPr/>
        </p:nvPicPr>
        <p:blipFill rotWithShape="1">
          <a:blip r:embed="rId5">
            <a:alphaModFix/>
          </a:blip>
          <a:srcRect b="0" l="0" r="0" t="17500"/>
          <a:stretch/>
        </p:blipFill>
        <p:spPr>
          <a:xfrm>
            <a:off x="2755614" y="1660109"/>
            <a:ext cx="324676" cy="267856"/>
          </a:xfrm>
          <a:prstGeom prst="rect">
            <a:avLst/>
          </a:prstGeom>
          <a:noFill/>
          <a:ln>
            <a:noFill/>
          </a:ln>
        </p:spPr>
      </p:pic>
      <p:grpSp>
        <p:nvGrpSpPr>
          <p:cNvPr id="1178" name="Google Shape;1178;p53"/>
          <p:cNvGrpSpPr/>
          <p:nvPr/>
        </p:nvGrpSpPr>
        <p:grpSpPr>
          <a:xfrm>
            <a:off x="457999" y="2830548"/>
            <a:ext cx="3323543" cy="4590758"/>
            <a:chOff x="457995" y="2830659"/>
            <a:chExt cx="3323543" cy="4006596"/>
          </a:xfrm>
        </p:grpSpPr>
        <p:sp>
          <p:nvSpPr>
            <p:cNvPr id="1179" name="Google Shape;1179;p53"/>
            <p:cNvSpPr txBox="1"/>
            <p:nvPr/>
          </p:nvSpPr>
          <p:spPr>
            <a:xfrm>
              <a:off x="550334" y="3328603"/>
              <a:ext cx="3231204" cy="3508652"/>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Introduce students to the concept of the interactive collage, a Scratch project that represents aspects of themselves through clickable sprites. Optionally, show interactive project examples from the About Me studio.</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Have students sign in to their Scratch accounts and open a new project. Optionally, have the About Me handout and Scratch Cards available to provide guidance. Give students time to create an About Me interactive collage Scratch project, encouraging them to build up their programs by experimenting and iterating.</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Allow students to share their works-in-progress with others. We suggest pair-share: have students share and discuss their projects in pairs. Optionally, invite students to add their projects to the About Me studio or a class studio.</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a:latin typeface="PT Sans Narrow"/>
                <a:ea typeface="PT Sans Narrow"/>
                <a:cs typeface="PT Sans Narrow"/>
                <a:sym typeface="PT Sans Narrow"/>
              </a:endParaRPr>
            </a:p>
          </p:txBody>
        </p:sp>
        <p:sp>
          <p:nvSpPr>
            <p:cNvPr id="1180" name="Google Shape;1180;p53"/>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grpSp>
      <p:grpSp>
        <p:nvGrpSpPr>
          <p:cNvPr id="1181" name="Google Shape;1181;p53"/>
          <p:cNvGrpSpPr/>
          <p:nvPr/>
        </p:nvGrpSpPr>
        <p:grpSpPr>
          <a:xfrm>
            <a:off x="457995" y="7630731"/>
            <a:ext cx="6857205" cy="352518"/>
            <a:chOff x="457995" y="7630731"/>
            <a:chExt cx="6857205" cy="352518"/>
          </a:xfrm>
        </p:grpSpPr>
        <p:sp>
          <p:nvSpPr>
            <p:cNvPr id="1182" name="Google Shape;1182;p5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183" name="Google Shape;1183;p5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184" name="Google Shape;1184;p5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185" name="Google Shape;1185;p5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186" name="Google Shape;1186;p53"/>
          <p:cNvSpPr txBox="1"/>
          <p:nvPr/>
        </p:nvSpPr>
        <p:spPr>
          <a:xfrm>
            <a:off x="551129" y="8142739"/>
            <a:ext cx="3231204" cy="1015663"/>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Example projects can simultaneously inspire and intimidate, open the creative space and constrain it. Encourage a wide range of creations; diversity is great!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Students can further personalize projects by using a camera or webcam to bring images into the project.</a:t>
            </a:r>
            <a:endParaRPr sz="1200">
              <a:solidFill>
                <a:srgbClr val="FF0000"/>
              </a:solidFill>
              <a:latin typeface="PT Sans Narrow"/>
              <a:ea typeface="PT Sans Narrow"/>
              <a:cs typeface="PT Sans Narrow"/>
              <a:sym typeface="PT Sans Narrow"/>
            </a:endParaRPr>
          </a:p>
        </p:txBody>
      </p:sp>
      <p:sp>
        <p:nvSpPr>
          <p:cNvPr id="1187" name="Google Shape;1187;p5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36</a:t>
            </a:r>
            <a:endParaRPr b="0" i="0" sz="1200">
              <a:solidFill>
                <a:srgbClr val="888888"/>
              </a:solidFill>
              <a:latin typeface="Carme"/>
              <a:ea typeface="Carme"/>
              <a:cs typeface="Carme"/>
              <a:sym typeface="Carme"/>
            </a:endParaRPr>
          </a:p>
        </p:txBody>
      </p:sp>
      <p:grpSp>
        <p:nvGrpSpPr>
          <p:cNvPr id="1188" name="Google Shape;1188;p53"/>
          <p:cNvGrpSpPr/>
          <p:nvPr/>
        </p:nvGrpSpPr>
        <p:grpSpPr>
          <a:xfrm>
            <a:off x="551129" y="0"/>
            <a:ext cx="493616" cy="2791875"/>
            <a:chOff x="551129" y="0"/>
            <a:chExt cx="493616" cy="2791875"/>
          </a:xfrm>
        </p:grpSpPr>
        <p:pic>
          <p:nvPicPr>
            <p:cNvPr descr="Unit1activity.png" id="1189" name="Google Shape;1189;p53"/>
            <p:cNvPicPr preferRelativeResize="0"/>
            <p:nvPr/>
          </p:nvPicPr>
          <p:blipFill rotWithShape="1">
            <a:blip r:embed="rId6">
              <a:alphaModFix/>
            </a:blip>
            <a:srcRect b="0" l="0" r="0" t="0"/>
            <a:stretch/>
          </p:blipFill>
          <p:spPr>
            <a:xfrm>
              <a:off x="551129" y="0"/>
              <a:ext cx="493616" cy="2791875"/>
            </a:xfrm>
            <a:prstGeom prst="rect">
              <a:avLst/>
            </a:prstGeom>
            <a:noFill/>
            <a:ln cap="flat" cmpd="sng" w="9525">
              <a:solidFill>
                <a:srgbClr val="FFFFFF"/>
              </a:solidFill>
              <a:prstDash val="solid"/>
              <a:round/>
              <a:headEnd len="sm" w="sm" type="none"/>
              <a:tailEnd len="sm" w="sm" type="none"/>
            </a:ln>
          </p:spPr>
        </p:pic>
        <p:sp>
          <p:nvSpPr>
            <p:cNvPr id="1190" name="Google Shape;1190;p53"/>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1  ACTIVITY</a:t>
              </a:r>
              <a:endParaRPr b="1" sz="2400">
                <a:solidFill>
                  <a:schemeClr val="lt1"/>
                </a:solidFill>
                <a:latin typeface="PT Sans Narrow"/>
                <a:ea typeface="PT Sans Narrow"/>
                <a:cs typeface="PT Sans Narrow"/>
                <a:sym typeface="PT Sans Narrow"/>
              </a:endParaRPr>
            </a:p>
          </p:txBody>
        </p:sp>
      </p:grpSp>
      <p:sp>
        <p:nvSpPr>
          <p:cNvPr id="1191" name="Google Shape;1191;p5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54"/>
          <p:cNvSpPr txBox="1"/>
          <p:nvPr/>
        </p:nvSpPr>
        <p:spPr>
          <a:xfrm>
            <a:off x="4426944" y="7442600"/>
            <a:ext cx="28743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rme"/>
                <a:ea typeface="Carme"/>
                <a:cs typeface="Carme"/>
                <a:sym typeface="Carme"/>
              </a:rPr>
              <a:t>TIPS &amp; TRICKS</a:t>
            </a:r>
            <a:endParaRPr sz="2800">
              <a:solidFill>
                <a:schemeClr val="lt1"/>
              </a:solidFill>
              <a:latin typeface="Carme"/>
              <a:ea typeface="Carme"/>
              <a:cs typeface="Carme"/>
              <a:sym typeface="Carme"/>
            </a:endParaRPr>
          </a:p>
        </p:txBody>
      </p:sp>
      <p:sp>
        <p:nvSpPr>
          <p:cNvPr id="1198" name="Google Shape;1198;p54"/>
          <p:cNvSpPr txBox="1"/>
          <p:nvPr/>
        </p:nvSpPr>
        <p:spPr>
          <a:xfrm>
            <a:off x="4736400" y="4158438"/>
            <a:ext cx="28026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Make your sprite interactive by adding scripts that have the sprite respond to clicks, key presses, and more!</a:t>
            </a:r>
            <a:endParaRPr sz="1200">
              <a:solidFill>
                <a:schemeClr val="dk1"/>
              </a:solidFill>
              <a:latin typeface="PT Sans Narrow"/>
              <a:ea typeface="PT Sans Narrow"/>
              <a:cs typeface="PT Sans Narrow"/>
              <a:sym typeface="PT Sans Narrow"/>
            </a:endParaRPr>
          </a:p>
        </p:txBody>
      </p:sp>
      <p:grpSp>
        <p:nvGrpSpPr>
          <p:cNvPr id="1199" name="Google Shape;1199;p54"/>
          <p:cNvGrpSpPr/>
          <p:nvPr/>
        </p:nvGrpSpPr>
        <p:grpSpPr>
          <a:xfrm>
            <a:off x="-1" y="7871074"/>
            <a:ext cx="7772406" cy="532620"/>
            <a:chOff x="-1" y="7871074"/>
            <a:chExt cx="7772406" cy="532620"/>
          </a:xfrm>
        </p:grpSpPr>
        <p:sp>
          <p:nvSpPr>
            <p:cNvPr id="1200" name="Google Shape;1200;p54"/>
            <p:cNvSpPr/>
            <p:nvPr/>
          </p:nvSpPr>
          <p:spPr>
            <a:xfrm>
              <a:off x="0" y="7871074"/>
              <a:ext cx="7772400" cy="410400"/>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1" name="Google Shape;1201;p54"/>
            <p:cNvSpPr/>
            <p:nvPr/>
          </p:nvSpPr>
          <p:spPr>
            <a:xfrm>
              <a:off x="2499857" y="8077594"/>
              <a:ext cx="381000" cy="3261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2" name="Google Shape;1202;p54"/>
            <p:cNvSpPr/>
            <p:nvPr/>
          </p:nvSpPr>
          <p:spPr>
            <a:xfrm>
              <a:off x="6386056" y="8066025"/>
              <a:ext cx="381000" cy="326100"/>
            </a:xfrm>
            <a:prstGeom prst="diamond">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3" name="Google Shape;1203;p54"/>
            <p:cNvSpPr txBox="1"/>
            <p:nvPr/>
          </p:nvSpPr>
          <p:spPr>
            <a:xfrm>
              <a:off x="-1" y="7879206"/>
              <a:ext cx="548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BLOCKS TO PLAY WITH</a:t>
              </a:r>
              <a:endParaRPr b="1" sz="1800">
                <a:solidFill>
                  <a:schemeClr val="lt1"/>
                </a:solidFill>
                <a:latin typeface="PT Sans Narrow"/>
                <a:ea typeface="PT Sans Narrow"/>
                <a:cs typeface="PT Sans Narrow"/>
                <a:sym typeface="PT Sans Narrow"/>
              </a:endParaRPr>
            </a:p>
          </p:txBody>
        </p:sp>
        <p:sp>
          <p:nvSpPr>
            <p:cNvPr id="1204" name="Google Shape;1204;p54"/>
            <p:cNvSpPr txBox="1"/>
            <p:nvPr/>
          </p:nvSpPr>
          <p:spPr>
            <a:xfrm>
              <a:off x="5486405" y="7884634"/>
              <a:ext cx="2286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1205" name="Google Shape;1205;p54"/>
          <p:cNvSpPr txBox="1"/>
          <p:nvPr/>
        </p:nvSpPr>
        <p:spPr>
          <a:xfrm>
            <a:off x="507575" y="6394576"/>
            <a:ext cx="2619300" cy="996900"/>
          </a:xfrm>
          <a:prstGeom prst="rect">
            <a:avLst/>
          </a:prstGeom>
          <a:noFill/>
          <a:ln cap="flat" cmpd="sng" w="9525">
            <a:solidFill>
              <a:schemeClr val="dk1"/>
            </a:solidFill>
            <a:prstDash val="dot"/>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Use costumes to change how your sprite looks.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different backdrops.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adding sound to your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adding movement into your collage.</a:t>
            </a:r>
            <a:endParaRPr>
              <a:latin typeface="PT Sans Narrow"/>
              <a:ea typeface="PT Sans Narrow"/>
              <a:cs typeface="PT Sans Narrow"/>
              <a:sym typeface="PT Sans Narrow"/>
            </a:endParaRPr>
          </a:p>
        </p:txBody>
      </p:sp>
      <p:sp>
        <p:nvSpPr>
          <p:cNvPr id="1206" name="Google Shape;1206;p54"/>
          <p:cNvSpPr txBox="1"/>
          <p:nvPr/>
        </p:nvSpPr>
        <p:spPr>
          <a:xfrm>
            <a:off x="428348" y="5896626"/>
            <a:ext cx="2698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THINGS TO TRY</a:t>
            </a:r>
            <a:endParaRPr b="1" sz="1600">
              <a:solidFill>
                <a:schemeClr val="dk1"/>
              </a:solidFill>
              <a:latin typeface="PT Sans Narrow"/>
              <a:ea typeface="PT Sans Narrow"/>
              <a:cs typeface="PT Sans Narrow"/>
              <a:sym typeface="PT Sans Narrow"/>
            </a:endParaRPr>
          </a:p>
        </p:txBody>
      </p:sp>
      <p:cxnSp>
        <p:nvCxnSpPr>
          <p:cNvPr id="1207" name="Google Shape;1207;p54"/>
          <p:cNvCxnSpPr/>
          <p:nvPr/>
        </p:nvCxnSpPr>
        <p:spPr>
          <a:xfrm flipH="1" rot="10800000">
            <a:off x="507586" y="6235117"/>
            <a:ext cx="2619300" cy="3000"/>
          </a:xfrm>
          <a:prstGeom prst="straightConnector1">
            <a:avLst/>
          </a:prstGeom>
          <a:noFill/>
          <a:ln cap="flat" cmpd="sng" w="9525">
            <a:solidFill>
              <a:schemeClr val="dk1"/>
            </a:solidFill>
            <a:prstDash val="solid"/>
            <a:round/>
            <a:headEnd len="sm" w="sm" type="none"/>
            <a:tailEnd len="sm" w="sm" type="none"/>
          </a:ln>
        </p:spPr>
      </p:cxnSp>
      <p:sp>
        <p:nvSpPr>
          <p:cNvPr id="1208" name="Google Shape;1208;p54"/>
          <p:cNvSpPr txBox="1"/>
          <p:nvPr/>
        </p:nvSpPr>
        <p:spPr>
          <a:xfrm>
            <a:off x="5634065" y="8403046"/>
            <a:ext cx="1905000" cy="13542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About Me Studio: </a:t>
            </a:r>
            <a:r>
              <a:rPr lang="en-US" sz="1200" u="sng">
                <a:solidFill>
                  <a:schemeClr val="hlink"/>
                </a:solidFill>
                <a:latin typeface="PT Sans Narrow"/>
                <a:ea typeface="PT Sans Narrow"/>
                <a:cs typeface="PT Sans Narrow"/>
                <a:sym typeface="PT Sans Narrow"/>
                <a:hlinkClick r:id="rId3"/>
              </a:rPr>
              <a:t>http://scratch.mit.edu/studios/475470</a:t>
            </a:r>
            <a:r>
              <a:rPr lang="en-US" sz="1200">
                <a:solidFill>
                  <a:schemeClr val="dk1"/>
                </a:solidFill>
                <a:latin typeface="PT Sans Narrow"/>
                <a:ea typeface="PT Sans Narrow"/>
                <a:cs typeface="PT Sans Narrow"/>
                <a:sym typeface="PT Sans Narrow"/>
              </a:rPr>
              <a:t>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Play with adding new blocks, sound, or motion!</a:t>
            </a:r>
            <a:endParaRPr sz="1200">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sz="1200">
              <a:latin typeface="PT Sans Narrow"/>
              <a:ea typeface="PT Sans Narrow"/>
              <a:cs typeface="PT Sans Narrow"/>
              <a:sym typeface="PT Sans Narrow"/>
            </a:endParaRPr>
          </a:p>
        </p:txBody>
      </p:sp>
      <p:cxnSp>
        <p:nvCxnSpPr>
          <p:cNvPr id="1209" name="Google Shape;1209;p54"/>
          <p:cNvCxnSpPr/>
          <p:nvPr/>
        </p:nvCxnSpPr>
        <p:spPr>
          <a:xfrm>
            <a:off x="5486405" y="8403678"/>
            <a:ext cx="0" cy="1527600"/>
          </a:xfrm>
          <a:prstGeom prst="straightConnector1">
            <a:avLst/>
          </a:prstGeom>
          <a:noFill/>
          <a:ln cap="flat" cmpd="sng" w="9525">
            <a:solidFill>
              <a:srgbClr val="000000"/>
            </a:solidFill>
            <a:prstDash val="dot"/>
            <a:round/>
            <a:headEnd len="sm" w="sm" type="none"/>
            <a:tailEnd len="sm" w="sm" type="none"/>
          </a:ln>
        </p:spPr>
      </p:cxnSp>
      <p:sp>
        <p:nvSpPr>
          <p:cNvPr id="1210" name="Google Shape;1210;p54"/>
          <p:cNvSpPr txBox="1"/>
          <p:nvPr/>
        </p:nvSpPr>
        <p:spPr>
          <a:xfrm>
            <a:off x="538548" y="1519775"/>
            <a:ext cx="2734500" cy="7386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COMBINE INTERESTING IMAGES AND SOUNDS TO MAKE AN INTERACTIVE COLLAGE ABOUT YOURSELF?</a:t>
            </a:r>
            <a:endParaRPr b="1" sz="1200">
              <a:solidFill>
                <a:schemeClr val="dk1"/>
              </a:solidFill>
              <a:latin typeface="PT Sans Narrow"/>
              <a:ea typeface="PT Sans Narrow"/>
              <a:cs typeface="PT Sans Narrow"/>
              <a:sym typeface="PT Sans Narrow"/>
            </a:endParaRPr>
          </a:p>
        </p:txBody>
      </p:sp>
      <p:grpSp>
        <p:nvGrpSpPr>
          <p:cNvPr id="1211" name="Google Shape;1211;p54"/>
          <p:cNvGrpSpPr/>
          <p:nvPr/>
        </p:nvGrpSpPr>
        <p:grpSpPr>
          <a:xfrm>
            <a:off x="428357" y="3857808"/>
            <a:ext cx="2969343" cy="1178460"/>
            <a:chOff x="441661" y="3857808"/>
            <a:chExt cx="2969343" cy="1178460"/>
          </a:xfrm>
        </p:grpSpPr>
        <p:sp>
          <p:nvSpPr>
            <p:cNvPr id="1212" name="Google Shape;1212;p54"/>
            <p:cNvSpPr txBox="1"/>
            <p:nvPr/>
          </p:nvSpPr>
          <p:spPr>
            <a:xfrm>
              <a:off x="457804"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nvGrpSpPr>
            <p:cNvPr id="1213" name="Google Shape;1213;p54"/>
            <p:cNvGrpSpPr/>
            <p:nvPr/>
          </p:nvGrpSpPr>
          <p:grpSpPr>
            <a:xfrm>
              <a:off x="441661" y="4194254"/>
              <a:ext cx="2885100" cy="842014"/>
              <a:chOff x="499401" y="4194254"/>
              <a:chExt cx="2885100" cy="842014"/>
            </a:xfrm>
          </p:grpSpPr>
          <p:sp>
            <p:nvSpPr>
              <p:cNvPr id="1214" name="Google Shape;1214;p54"/>
              <p:cNvSpPr txBox="1"/>
              <p:nvPr/>
            </p:nvSpPr>
            <p:spPr>
              <a:xfrm>
                <a:off x="499401" y="4232868"/>
                <a:ext cx="2885100" cy="80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sprite.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it interactive.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Repeat! </a:t>
                </a:r>
                <a:endParaRPr>
                  <a:latin typeface="PT Sans Narrow"/>
                  <a:ea typeface="PT Sans Narrow"/>
                  <a:cs typeface="PT Sans Narrow"/>
                  <a:sym typeface="PT Sans Narrow"/>
                </a:endParaRPr>
              </a:p>
            </p:txBody>
          </p:sp>
          <p:cxnSp>
            <p:nvCxnSpPr>
              <p:cNvPr id="1215" name="Google Shape;1215;p54"/>
              <p:cNvCxnSpPr/>
              <p:nvPr/>
            </p:nvCxnSpPr>
            <p:spPr>
              <a:xfrm>
                <a:off x="606263" y="4194254"/>
                <a:ext cx="2717700" cy="0"/>
              </a:xfrm>
              <a:prstGeom prst="straightConnector1">
                <a:avLst/>
              </a:prstGeom>
              <a:noFill/>
              <a:ln cap="flat" cmpd="sng" w="9525">
                <a:solidFill>
                  <a:schemeClr val="dk1"/>
                </a:solidFill>
                <a:prstDash val="solid"/>
                <a:round/>
                <a:headEnd len="sm" w="sm" type="none"/>
                <a:tailEnd len="sm" w="sm" type="none"/>
              </a:ln>
            </p:spPr>
          </p:cxnSp>
        </p:grpSp>
      </p:grpSp>
      <p:sp>
        <p:nvSpPr>
          <p:cNvPr id="1216" name="Google Shape;1216;p54"/>
          <p:cNvSpPr txBox="1"/>
          <p:nvPr/>
        </p:nvSpPr>
        <p:spPr>
          <a:xfrm>
            <a:off x="457200" y="595840"/>
            <a:ext cx="2815800" cy="9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ABOUT ME</a:t>
            </a:r>
            <a:endParaRPr b="1">
              <a:latin typeface="PT Sans Narrow"/>
              <a:ea typeface="PT Sans Narrow"/>
              <a:cs typeface="PT Sans Narrow"/>
              <a:sym typeface="PT Sans Narrow"/>
            </a:endParaRPr>
          </a:p>
        </p:txBody>
      </p:sp>
      <p:pic>
        <p:nvPicPr>
          <p:cNvPr id="1217" name="Google Shape;1217;p54"/>
          <p:cNvPicPr preferRelativeResize="0"/>
          <p:nvPr/>
        </p:nvPicPr>
        <p:blipFill rotWithShape="1">
          <a:blip r:embed="rId4">
            <a:alphaModFix/>
          </a:blip>
          <a:srcRect b="709" l="0" r="0" t="797"/>
          <a:stretch/>
        </p:blipFill>
        <p:spPr>
          <a:xfrm>
            <a:off x="3587212" y="595840"/>
            <a:ext cx="3683401" cy="2732411"/>
          </a:xfrm>
          <a:prstGeom prst="rect">
            <a:avLst/>
          </a:prstGeom>
          <a:noFill/>
          <a:ln>
            <a:noFill/>
          </a:ln>
        </p:spPr>
      </p:pic>
      <p:pic>
        <p:nvPicPr>
          <p:cNvPr id="1218" name="Google Shape;1218;p54"/>
          <p:cNvPicPr preferRelativeResize="0"/>
          <p:nvPr/>
        </p:nvPicPr>
        <p:blipFill rotWithShape="1">
          <a:blip r:embed="rId5">
            <a:alphaModFix/>
          </a:blip>
          <a:srcRect b="0" l="0" r="0" t="27787"/>
          <a:stretch/>
        </p:blipFill>
        <p:spPr>
          <a:xfrm>
            <a:off x="5237123" y="4589251"/>
            <a:ext cx="2064125" cy="2663251"/>
          </a:xfrm>
          <a:prstGeom prst="rect">
            <a:avLst/>
          </a:prstGeom>
          <a:noFill/>
          <a:ln>
            <a:noFill/>
          </a:ln>
        </p:spPr>
      </p:pic>
      <p:pic>
        <p:nvPicPr>
          <p:cNvPr id="1219" name="Google Shape;1219;p54"/>
          <p:cNvPicPr preferRelativeResize="0"/>
          <p:nvPr/>
        </p:nvPicPr>
        <p:blipFill rotWithShape="1">
          <a:blip r:embed="rId5">
            <a:alphaModFix/>
          </a:blip>
          <a:srcRect b="71267" l="0" r="0" t="0"/>
          <a:stretch/>
        </p:blipFill>
        <p:spPr>
          <a:xfrm>
            <a:off x="2657200" y="4832263"/>
            <a:ext cx="1941793" cy="996899"/>
          </a:xfrm>
          <a:prstGeom prst="rect">
            <a:avLst/>
          </a:prstGeom>
          <a:noFill/>
          <a:ln>
            <a:noFill/>
          </a:ln>
        </p:spPr>
      </p:pic>
      <p:pic>
        <p:nvPicPr>
          <p:cNvPr id="1220" name="Google Shape;1220;p54"/>
          <p:cNvPicPr preferRelativeResize="0"/>
          <p:nvPr/>
        </p:nvPicPr>
        <p:blipFill>
          <a:blip r:embed="rId6">
            <a:alphaModFix/>
          </a:blip>
          <a:stretch>
            <a:fillRect/>
          </a:stretch>
        </p:blipFill>
        <p:spPr>
          <a:xfrm>
            <a:off x="908775" y="4158450"/>
            <a:ext cx="1610000" cy="1416285"/>
          </a:xfrm>
          <a:prstGeom prst="rect">
            <a:avLst/>
          </a:prstGeom>
          <a:noFill/>
          <a:ln>
            <a:noFill/>
          </a:ln>
        </p:spPr>
      </p:pic>
      <p:pic>
        <p:nvPicPr>
          <p:cNvPr id="1221" name="Google Shape;1221;p54"/>
          <p:cNvPicPr preferRelativeResize="0"/>
          <p:nvPr/>
        </p:nvPicPr>
        <p:blipFill>
          <a:blip r:embed="rId7">
            <a:alphaModFix/>
          </a:blip>
          <a:stretch>
            <a:fillRect/>
          </a:stretch>
        </p:blipFill>
        <p:spPr>
          <a:xfrm>
            <a:off x="1486788" y="8488538"/>
            <a:ext cx="752544" cy="275699"/>
          </a:xfrm>
          <a:prstGeom prst="rect">
            <a:avLst/>
          </a:prstGeom>
          <a:noFill/>
          <a:ln>
            <a:noFill/>
          </a:ln>
        </p:spPr>
      </p:pic>
      <p:pic>
        <p:nvPicPr>
          <p:cNvPr id="1222" name="Google Shape;1222;p54"/>
          <p:cNvPicPr preferRelativeResize="0"/>
          <p:nvPr/>
        </p:nvPicPr>
        <p:blipFill>
          <a:blip r:embed="rId8">
            <a:alphaModFix/>
          </a:blip>
          <a:stretch>
            <a:fillRect/>
          </a:stretch>
        </p:blipFill>
        <p:spPr>
          <a:xfrm>
            <a:off x="1212598" y="8833817"/>
            <a:ext cx="1546411" cy="275701"/>
          </a:xfrm>
          <a:prstGeom prst="rect">
            <a:avLst/>
          </a:prstGeom>
          <a:noFill/>
          <a:ln>
            <a:noFill/>
          </a:ln>
        </p:spPr>
      </p:pic>
      <p:pic>
        <p:nvPicPr>
          <p:cNvPr id="1223" name="Google Shape;1223;p54"/>
          <p:cNvPicPr preferRelativeResize="0"/>
          <p:nvPr/>
        </p:nvPicPr>
        <p:blipFill>
          <a:blip r:embed="rId9">
            <a:alphaModFix/>
          </a:blip>
          <a:stretch>
            <a:fillRect/>
          </a:stretch>
        </p:blipFill>
        <p:spPr>
          <a:xfrm>
            <a:off x="1417463" y="9547912"/>
            <a:ext cx="1307308" cy="275701"/>
          </a:xfrm>
          <a:prstGeom prst="rect">
            <a:avLst/>
          </a:prstGeom>
          <a:noFill/>
          <a:ln>
            <a:noFill/>
          </a:ln>
        </p:spPr>
      </p:pic>
      <p:pic>
        <p:nvPicPr>
          <p:cNvPr id="1224" name="Google Shape;1224;p54"/>
          <p:cNvPicPr preferRelativeResize="0"/>
          <p:nvPr/>
        </p:nvPicPr>
        <p:blipFill>
          <a:blip r:embed="rId10">
            <a:alphaModFix/>
          </a:blip>
          <a:stretch>
            <a:fillRect/>
          </a:stretch>
        </p:blipFill>
        <p:spPr>
          <a:xfrm>
            <a:off x="1432186" y="9179098"/>
            <a:ext cx="1086587" cy="299234"/>
          </a:xfrm>
          <a:prstGeom prst="rect">
            <a:avLst/>
          </a:prstGeom>
          <a:noFill/>
          <a:ln>
            <a:noFill/>
          </a:ln>
        </p:spPr>
      </p:pic>
      <p:pic>
        <p:nvPicPr>
          <p:cNvPr id="1225" name="Google Shape;1225;p54"/>
          <p:cNvPicPr preferRelativeResize="0"/>
          <p:nvPr/>
        </p:nvPicPr>
        <p:blipFill>
          <a:blip r:embed="rId11">
            <a:alphaModFix/>
          </a:blip>
          <a:stretch>
            <a:fillRect/>
          </a:stretch>
        </p:blipFill>
        <p:spPr>
          <a:xfrm>
            <a:off x="3333877" y="8855895"/>
            <a:ext cx="343709" cy="297914"/>
          </a:xfrm>
          <a:prstGeom prst="rect">
            <a:avLst/>
          </a:prstGeom>
          <a:noFill/>
          <a:ln>
            <a:noFill/>
          </a:ln>
        </p:spPr>
      </p:pic>
      <p:pic>
        <p:nvPicPr>
          <p:cNvPr id="1226" name="Google Shape;1226;p54"/>
          <p:cNvPicPr preferRelativeResize="0"/>
          <p:nvPr/>
        </p:nvPicPr>
        <p:blipFill>
          <a:blip r:embed="rId12">
            <a:alphaModFix/>
          </a:blip>
          <a:stretch>
            <a:fillRect/>
          </a:stretch>
        </p:blipFill>
        <p:spPr>
          <a:xfrm>
            <a:off x="2955286" y="8855783"/>
            <a:ext cx="343704" cy="298132"/>
          </a:xfrm>
          <a:prstGeom prst="rect">
            <a:avLst/>
          </a:prstGeom>
          <a:noFill/>
          <a:ln>
            <a:noFill/>
          </a:ln>
        </p:spPr>
      </p:pic>
      <p:pic>
        <p:nvPicPr>
          <p:cNvPr id="1227" name="Google Shape;1227;p54"/>
          <p:cNvPicPr preferRelativeResize="0"/>
          <p:nvPr/>
        </p:nvPicPr>
        <p:blipFill>
          <a:blip r:embed="rId13">
            <a:alphaModFix/>
          </a:blip>
          <a:stretch>
            <a:fillRect/>
          </a:stretch>
        </p:blipFill>
        <p:spPr>
          <a:xfrm>
            <a:off x="2917769" y="8497625"/>
            <a:ext cx="1432073" cy="297130"/>
          </a:xfrm>
          <a:prstGeom prst="rect">
            <a:avLst/>
          </a:prstGeom>
          <a:noFill/>
          <a:ln>
            <a:noFill/>
          </a:ln>
        </p:spPr>
      </p:pic>
      <p:pic>
        <p:nvPicPr>
          <p:cNvPr id="1228" name="Google Shape;1228;p54"/>
          <p:cNvPicPr preferRelativeResize="0"/>
          <p:nvPr/>
        </p:nvPicPr>
        <p:blipFill>
          <a:blip r:embed="rId14">
            <a:alphaModFix/>
          </a:blip>
          <a:stretch>
            <a:fillRect/>
          </a:stretch>
        </p:blipFill>
        <p:spPr>
          <a:xfrm>
            <a:off x="2911517" y="9547728"/>
            <a:ext cx="1433164" cy="289724"/>
          </a:xfrm>
          <a:prstGeom prst="rect">
            <a:avLst/>
          </a:prstGeom>
          <a:noFill/>
          <a:ln>
            <a:noFill/>
          </a:ln>
        </p:spPr>
      </p:pic>
      <p:pic>
        <p:nvPicPr>
          <p:cNvPr id="1229" name="Google Shape;1229;p54"/>
          <p:cNvPicPr preferRelativeResize="0"/>
          <p:nvPr/>
        </p:nvPicPr>
        <p:blipFill>
          <a:blip r:embed="rId15">
            <a:alphaModFix/>
          </a:blip>
          <a:stretch>
            <a:fillRect/>
          </a:stretch>
        </p:blipFill>
        <p:spPr>
          <a:xfrm>
            <a:off x="2934625" y="9214932"/>
            <a:ext cx="911286" cy="289507"/>
          </a:xfrm>
          <a:prstGeom prst="rect">
            <a:avLst/>
          </a:prstGeom>
          <a:noFill/>
          <a:ln>
            <a:noFill/>
          </a:ln>
        </p:spPr>
      </p:pic>
      <p:pic>
        <p:nvPicPr>
          <p:cNvPr id="1230" name="Google Shape;1230;p54"/>
          <p:cNvPicPr preferRelativeResize="0"/>
          <p:nvPr/>
        </p:nvPicPr>
        <p:blipFill>
          <a:blip r:embed="rId16">
            <a:alphaModFix/>
          </a:blip>
          <a:stretch>
            <a:fillRect/>
          </a:stretch>
        </p:blipFill>
        <p:spPr>
          <a:xfrm>
            <a:off x="4489787" y="8748611"/>
            <a:ext cx="893358" cy="625532"/>
          </a:xfrm>
          <a:prstGeom prst="rect">
            <a:avLst/>
          </a:prstGeom>
          <a:noFill/>
          <a:ln>
            <a:noFill/>
          </a:ln>
        </p:spPr>
      </p:pic>
      <p:pic>
        <p:nvPicPr>
          <p:cNvPr id="1231" name="Google Shape;1231;p54"/>
          <p:cNvPicPr preferRelativeResize="0"/>
          <p:nvPr/>
        </p:nvPicPr>
        <p:blipFill>
          <a:blip r:embed="rId17">
            <a:alphaModFix/>
          </a:blip>
          <a:stretch>
            <a:fillRect/>
          </a:stretch>
        </p:blipFill>
        <p:spPr>
          <a:xfrm>
            <a:off x="4480835" y="8403062"/>
            <a:ext cx="911264" cy="305235"/>
          </a:xfrm>
          <a:prstGeom prst="rect">
            <a:avLst/>
          </a:prstGeom>
          <a:noFill/>
          <a:ln>
            <a:noFill/>
          </a:ln>
        </p:spPr>
      </p:pic>
      <p:pic>
        <p:nvPicPr>
          <p:cNvPr id="1232" name="Google Shape;1232;p54"/>
          <p:cNvPicPr preferRelativeResize="0"/>
          <p:nvPr/>
        </p:nvPicPr>
        <p:blipFill>
          <a:blip r:embed="rId18">
            <a:alphaModFix/>
          </a:blip>
          <a:stretch>
            <a:fillRect/>
          </a:stretch>
        </p:blipFill>
        <p:spPr>
          <a:xfrm>
            <a:off x="4487216" y="9414460"/>
            <a:ext cx="893346" cy="580930"/>
          </a:xfrm>
          <a:prstGeom prst="rect">
            <a:avLst/>
          </a:prstGeom>
          <a:noFill/>
          <a:ln>
            <a:noFill/>
          </a:ln>
        </p:spPr>
      </p:pic>
      <p:pic>
        <p:nvPicPr>
          <p:cNvPr id="1233" name="Google Shape;1233;p54"/>
          <p:cNvPicPr preferRelativeResize="0"/>
          <p:nvPr/>
        </p:nvPicPr>
        <p:blipFill>
          <a:blip r:embed="rId19">
            <a:alphaModFix/>
          </a:blip>
          <a:stretch>
            <a:fillRect/>
          </a:stretch>
        </p:blipFill>
        <p:spPr>
          <a:xfrm>
            <a:off x="40150" y="8511461"/>
            <a:ext cx="768201" cy="377726"/>
          </a:xfrm>
          <a:prstGeom prst="rect">
            <a:avLst/>
          </a:prstGeom>
          <a:noFill/>
          <a:ln>
            <a:noFill/>
          </a:ln>
        </p:spPr>
      </p:pic>
      <p:pic>
        <p:nvPicPr>
          <p:cNvPr id="1234" name="Google Shape;1234;p54"/>
          <p:cNvPicPr preferRelativeResize="0"/>
          <p:nvPr/>
        </p:nvPicPr>
        <p:blipFill>
          <a:blip r:embed="rId20">
            <a:alphaModFix/>
          </a:blip>
          <a:stretch>
            <a:fillRect/>
          </a:stretch>
        </p:blipFill>
        <p:spPr>
          <a:xfrm>
            <a:off x="40145" y="8944150"/>
            <a:ext cx="976181" cy="370719"/>
          </a:xfrm>
          <a:prstGeom prst="rect">
            <a:avLst/>
          </a:prstGeom>
          <a:noFill/>
          <a:ln>
            <a:noFill/>
          </a:ln>
        </p:spPr>
      </p:pic>
      <p:pic>
        <p:nvPicPr>
          <p:cNvPr id="1235" name="Google Shape;1235;p54"/>
          <p:cNvPicPr preferRelativeResize="0"/>
          <p:nvPr/>
        </p:nvPicPr>
        <p:blipFill>
          <a:blip r:embed="rId21">
            <a:alphaModFix/>
          </a:blip>
          <a:stretch>
            <a:fillRect/>
          </a:stretch>
        </p:blipFill>
        <p:spPr>
          <a:xfrm>
            <a:off x="40154" y="9344088"/>
            <a:ext cx="1288889" cy="377726"/>
          </a:xfrm>
          <a:prstGeom prst="rect">
            <a:avLst/>
          </a:prstGeom>
          <a:noFill/>
          <a:ln>
            <a:noFill/>
          </a:ln>
        </p:spPr>
      </p:pic>
      <p:sp>
        <p:nvSpPr>
          <p:cNvPr id="1236" name="Google Shape;1236;p54"/>
          <p:cNvSpPr txBox="1"/>
          <p:nvPr/>
        </p:nvSpPr>
        <p:spPr>
          <a:xfrm>
            <a:off x="538550" y="2393450"/>
            <a:ext cx="2734500" cy="9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PT Sans Narrow"/>
                <a:ea typeface="PT Sans Narrow"/>
                <a:cs typeface="PT Sans Narrow"/>
                <a:sym typeface="PT Sans Narrow"/>
              </a:rPr>
              <a:t>Experiment with sprites, costumes, backdrops, looks, and sounds to create an interactive Scratch project -- a project that helps other people learn more about YOU and the ideas, activities, and people that you care about.</a:t>
            </a:r>
            <a:endParaRPr sz="1200">
              <a:latin typeface="PT Sans Narrow"/>
              <a:ea typeface="PT Sans Narrow"/>
              <a:cs typeface="PT Sans Narrow"/>
              <a:sym typeface="PT Sans Narro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5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38</a:t>
            </a:r>
            <a:endParaRPr b="0" i="0" sz="1200">
              <a:solidFill>
                <a:srgbClr val="888888"/>
              </a:solidFill>
              <a:latin typeface="Carme"/>
              <a:ea typeface="Carme"/>
              <a:cs typeface="Carme"/>
              <a:sym typeface="Carm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pic>
        <p:nvPicPr>
          <p:cNvPr descr="Unit2splash.png" id="1247" name="Google Shape;1247;p56"/>
          <p:cNvPicPr preferRelativeResize="0"/>
          <p:nvPr/>
        </p:nvPicPr>
        <p:blipFill rotWithShape="1">
          <a:blip r:embed="rId3">
            <a:alphaModFix/>
          </a:blip>
          <a:srcRect b="0" l="0" r="0" t="0"/>
          <a:stretch/>
        </p:blipFill>
        <p:spPr>
          <a:xfrm>
            <a:off x="-4536" y="76200"/>
            <a:ext cx="7767214" cy="9957816"/>
          </a:xfrm>
          <a:prstGeom prst="rect">
            <a:avLst/>
          </a:prstGeom>
          <a:noFill/>
          <a:ln>
            <a:noFill/>
          </a:ln>
        </p:spPr>
      </p:pic>
      <p:sp>
        <p:nvSpPr>
          <p:cNvPr id="1248" name="Google Shape;1248;p56"/>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i="0" lang="en-US" sz="1200">
                <a:solidFill>
                  <a:srgbClr val="FFFFFF"/>
                </a:solidFill>
                <a:latin typeface="PT Sans Narrow"/>
                <a:ea typeface="PT Sans Narrow"/>
                <a:cs typeface="PT Sans Narrow"/>
                <a:sym typeface="PT Sans Narrow"/>
              </a:rPr>
              <a:t>39</a:t>
            </a:r>
            <a:endParaRPr i="0" sz="1200">
              <a:solidFill>
                <a:srgbClr val="FFFFFF"/>
              </a:solidFill>
              <a:latin typeface="PT Sans Narrow"/>
              <a:ea typeface="PT Sans Narrow"/>
              <a:cs typeface="PT Sans Narrow"/>
              <a:sym typeface="PT Sans Narrow"/>
            </a:endParaRPr>
          </a:p>
        </p:txBody>
      </p:sp>
      <p:sp>
        <p:nvSpPr>
          <p:cNvPr id="1249" name="Google Shape;1249;p56"/>
          <p:cNvSpPr txBox="1"/>
          <p:nvPr/>
        </p:nvSpPr>
        <p:spPr>
          <a:xfrm>
            <a:off x="609600" y="616400"/>
            <a:ext cx="3486300" cy="172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2</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ANIMATIONS</a:t>
            </a:r>
            <a:endParaRPr b="1" sz="5300">
              <a:solidFill>
                <a:schemeClr val="dk1"/>
              </a:solidFill>
              <a:latin typeface="PT Sans Narrow"/>
              <a:ea typeface="PT Sans Narrow"/>
              <a:cs typeface="PT Sans Narrow"/>
              <a:sym typeface="PT Sans Narrow"/>
            </a:endParaRPr>
          </a:p>
        </p:txBody>
      </p:sp>
      <p:sp>
        <p:nvSpPr>
          <p:cNvPr id="1250" name="Google Shape;1250;p56"/>
          <p:cNvSpPr txBox="1"/>
          <p:nvPr/>
        </p:nvSpPr>
        <p:spPr>
          <a:xfrm>
            <a:off x="4885267" y="8344653"/>
            <a:ext cx="2514173"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PERFORMING SCRIPTS      	   42</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BUILD-A-BAND   			   44</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ORANGE SQUARE, PURPL</a:t>
            </a:r>
            <a:r>
              <a:rPr b="1" lang="en-US" sz="1200">
                <a:solidFill>
                  <a:schemeClr val="dk1"/>
                </a:solidFill>
                <a:latin typeface="PT Sans Narrow"/>
                <a:ea typeface="PT Sans Narrow"/>
                <a:cs typeface="PT Sans Narrow"/>
                <a:sym typeface="PT Sans Narrow"/>
              </a:rPr>
              <a:t>E CIRCLE </a:t>
            </a:r>
            <a:r>
              <a:rPr b="1" lang="en-US" sz="1200">
                <a:solidFill>
                  <a:schemeClr val="dk1"/>
                </a:solidFill>
                <a:latin typeface="PT Sans Narrow"/>
                <a:ea typeface="PT Sans Narrow"/>
                <a:cs typeface="PT Sans Narrow"/>
                <a:sym typeface="PT Sans Narrow"/>
              </a:rPr>
              <a:t>  46</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IT’S ALIVE!			   48</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DEBUG IT!	      		   50</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MUSIC VIDEO			   52</a:t>
            </a:r>
            <a:endParaRPr b="1">
              <a:latin typeface="PT Sans Narrow"/>
              <a:ea typeface="PT Sans Narrow"/>
              <a:cs typeface="PT Sans Narrow"/>
              <a:sym typeface="PT Sans Narrow"/>
            </a:endParaRPr>
          </a:p>
        </p:txBody>
      </p:sp>
      <p:grpSp>
        <p:nvGrpSpPr>
          <p:cNvPr id="1251" name="Google Shape;1251;p56"/>
          <p:cNvGrpSpPr/>
          <p:nvPr/>
        </p:nvGrpSpPr>
        <p:grpSpPr>
          <a:xfrm>
            <a:off x="757728" y="8757570"/>
            <a:ext cx="3674608" cy="604225"/>
            <a:chOff x="634075" y="8600753"/>
            <a:chExt cx="3674608" cy="604225"/>
          </a:xfrm>
        </p:grpSpPr>
        <p:grpSp>
          <p:nvGrpSpPr>
            <p:cNvPr id="1252" name="Google Shape;1252;p56"/>
            <p:cNvGrpSpPr/>
            <p:nvPr/>
          </p:nvGrpSpPr>
          <p:grpSpPr>
            <a:xfrm>
              <a:off x="853841" y="8748598"/>
              <a:ext cx="3218710" cy="456380"/>
              <a:chOff x="1699218" y="4842934"/>
              <a:chExt cx="3218710" cy="456380"/>
            </a:xfrm>
          </p:grpSpPr>
          <p:cxnSp>
            <p:nvCxnSpPr>
              <p:cNvPr id="1253" name="Google Shape;1253;p56"/>
              <p:cNvCxnSpPr/>
              <p:nvPr/>
            </p:nvCxnSpPr>
            <p:spPr>
              <a:xfrm>
                <a:off x="1699218" y="4849283"/>
                <a:ext cx="0" cy="450031"/>
              </a:xfrm>
              <a:prstGeom prst="straightConnector1">
                <a:avLst/>
              </a:prstGeom>
              <a:noFill/>
              <a:ln cap="flat" cmpd="sng" w="12700">
                <a:solidFill>
                  <a:srgbClr val="A5A5A5"/>
                </a:solidFill>
                <a:prstDash val="solid"/>
                <a:round/>
                <a:headEnd len="sm" w="sm" type="none"/>
                <a:tailEnd len="sm" w="sm" type="none"/>
              </a:ln>
            </p:spPr>
          </p:cxnSp>
          <p:cxnSp>
            <p:nvCxnSpPr>
              <p:cNvPr id="1254" name="Google Shape;1254;p56"/>
              <p:cNvCxnSpPr/>
              <p:nvPr/>
            </p:nvCxnSpPr>
            <p:spPr>
              <a:xfrm>
                <a:off x="1699218" y="5292964"/>
                <a:ext cx="3218710" cy="0"/>
              </a:xfrm>
              <a:prstGeom prst="straightConnector1">
                <a:avLst/>
              </a:prstGeom>
              <a:noFill/>
              <a:ln cap="flat" cmpd="sng" w="12700">
                <a:solidFill>
                  <a:srgbClr val="A5A5A5"/>
                </a:solidFill>
                <a:prstDash val="solid"/>
                <a:round/>
                <a:headEnd len="sm" w="sm" type="none"/>
                <a:tailEnd len="sm" w="sm" type="none"/>
              </a:ln>
            </p:spPr>
          </p:cxnSp>
          <p:cxnSp>
            <p:nvCxnSpPr>
              <p:cNvPr id="1255" name="Google Shape;1255;p56"/>
              <p:cNvCxnSpPr/>
              <p:nvPr/>
            </p:nvCxnSpPr>
            <p:spPr>
              <a:xfrm>
                <a:off x="2248625"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1256" name="Google Shape;1256;p56"/>
              <p:cNvCxnSpPr/>
              <p:nvPr/>
            </p:nvCxnSpPr>
            <p:spPr>
              <a:xfrm>
                <a:off x="2777846"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1257" name="Google Shape;1257;p56"/>
              <p:cNvCxnSpPr/>
              <p:nvPr/>
            </p:nvCxnSpPr>
            <p:spPr>
              <a:xfrm>
                <a:off x="3328397"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1258" name="Google Shape;1258;p56"/>
              <p:cNvCxnSpPr/>
              <p:nvPr/>
            </p:nvCxnSpPr>
            <p:spPr>
              <a:xfrm>
                <a:off x="3850843"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1259" name="Google Shape;1259;p56"/>
              <p:cNvCxnSpPr/>
              <p:nvPr/>
            </p:nvCxnSpPr>
            <p:spPr>
              <a:xfrm>
                <a:off x="4394979"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1260" name="Google Shape;1260;p56"/>
              <p:cNvCxnSpPr/>
              <p:nvPr/>
            </p:nvCxnSpPr>
            <p:spPr>
              <a:xfrm>
                <a:off x="4917928" y="4846108"/>
                <a:ext cx="0" cy="452556"/>
              </a:xfrm>
              <a:prstGeom prst="straightConnector1">
                <a:avLst/>
              </a:prstGeom>
              <a:noFill/>
              <a:ln cap="flat" cmpd="sng" w="12700">
                <a:solidFill>
                  <a:srgbClr val="A5A5A5"/>
                </a:solidFill>
                <a:prstDash val="solid"/>
                <a:round/>
                <a:headEnd len="sm" w="sm" type="none"/>
                <a:tailEnd len="sm" w="sm" type="none"/>
              </a:ln>
            </p:spPr>
          </p:cxnSp>
        </p:grpSp>
        <p:grpSp>
          <p:nvGrpSpPr>
            <p:cNvPr id="1261" name="Google Shape;1261;p56"/>
            <p:cNvGrpSpPr/>
            <p:nvPr/>
          </p:nvGrpSpPr>
          <p:grpSpPr>
            <a:xfrm>
              <a:off x="634075" y="8600753"/>
              <a:ext cx="3674608" cy="470399"/>
              <a:chOff x="1998752" y="6567823"/>
              <a:chExt cx="3674608" cy="470399"/>
            </a:xfrm>
          </p:grpSpPr>
          <p:sp>
            <p:nvSpPr>
              <p:cNvPr id="1262" name="Google Shape;1262;p56"/>
              <p:cNvSpPr/>
              <p:nvPr/>
            </p:nvSpPr>
            <p:spPr>
              <a:xfrm>
                <a:off x="1998752" y="6567823"/>
                <a:ext cx="470399" cy="470399"/>
              </a:xfrm>
              <a:prstGeom prst="ellipse">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0</a:t>
                </a:r>
                <a:endParaRPr b="1" sz="1600">
                  <a:latin typeface="PT Sans Narrow"/>
                  <a:ea typeface="PT Sans Narrow"/>
                  <a:cs typeface="PT Sans Narrow"/>
                  <a:sym typeface="PT Sans Narrow"/>
                </a:endParaRPr>
              </a:p>
            </p:txBody>
          </p:sp>
          <p:sp>
            <p:nvSpPr>
              <p:cNvPr id="1263" name="Google Shape;1263;p56"/>
              <p:cNvSpPr/>
              <p:nvPr/>
            </p:nvSpPr>
            <p:spPr>
              <a:xfrm>
                <a:off x="2532725"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1</a:t>
                </a:r>
                <a:endParaRPr b="1" sz="1600">
                  <a:latin typeface="PT Sans Narrow"/>
                  <a:ea typeface="PT Sans Narrow"/>
                  <a:cs typeface="PT Sans Narrow"/>
                  <a:sym typeface="PT Sans Narrow"/>
                </a:endParaRPr>
              </a:p>
            </p:txBody>
          </p:sp>
          <p:sp>
            <p:nvSpPr>
              <p:cNvPr id="1264" name="Google Shape;1264;p56"/>
              <p:cNvSpPr/>
              <p:nvPr/>
            </p:nvSpPr>
            <p:spPr>
              <a:xfrm>
                <a:off x="3596453"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3</a:t>
                </a:r>
                <a:endParaRPr b="1" sz="1600">
                  <a:latin typeface="PT Sans Narrow"/>
                  <a:ea typeface="PT Sans Narrow"/>
                  <a:cs typeface="PT Sans Narrow"/>
                  <a:sym typeface="PT Sans Narrow"/>
                </a:endParaRPr>
              </a:p>
            </p:txBody>
          </p:sp>
          <p:sp>
            <p:nvSpPr>
              <p:cNvPr id="1265" name="Google Shape;1265;p56"/>
              <p:cNvSpPr/>
              <p:nvPr/>
            </p:nvSpPr>
            <p:spPr>
              <a:xfrm>
                <a:off x="4131784"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4</a:t>
                </a:r>
                <a:endParaRPr b="1" sz="1600">
                  <a:latin typeface="PT Sans Narrow"/>
                  <a:ea typeface="PT Sans Narrow"/>
                  <a:cs typeface="PT Sans Narrow"/>
                  <a:sym typeface="PT Sans Narrow"/>
                </a:endParaRPr>
              </a:p>
            </p:txBody>
          </p:sp>
          <p:sp>
            <p:nvSpPr>
              <p:cNvPr id="1266" name="Google Shape;1266;p56"/>
              <p:cNvSpPr/>
              <p:nvPr/>
            </p:nvSpPr>
            <p:spPr>
              <a:xfrm>
                <a:off x="4666729"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5</a:t>
                </a:r>
                <a:endParaRPr b="1" sz="1600">
                  <a:solidFill>
                    <a:srgbClr val="F2F2F2"/>
                  </a:solidFill>
                  <a:latin typeface="PT Sans Narrow"/>
                  <a:ea typeface="PT Sans Narrow"/>
                  <a:cs typeface="PT Sans Narrow"/>
                  <a:sym typeface="PT Sans Narrow"/>
                </a:endParaRPr>
              </a:p>
            </p:txBody>
          </p:sp>
          <p:sp>
            <p:nvSpPr>
              <p:cNvPr id="1267" name="Google Shape;1267;p56"/>
              <p:cNvSpPr/>
              <p:nvPr/>
            </p:nvSpPr>
            <p:spPr>
              <a:xfrm>
                <a:off x="5202961"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6</a:t>
                </a:r>
                <a:endParaRPr b="1" sz="1600">
                  <a:solidFill>
                    <a:srgbClr val="F2F2F2"/>
                  </a:solidFill>
                  <a:latin typeface="PT Sans Narrow"/>
                  <a:ea typeface="PT Sans Narrow"/>
                  <a:cs typeface="PT Sans Narrow"/>
                  <a:sym typeface="PT Sans Narrow"/>
                </a:endParaRPr>
              </a:p>
            </p:txBody>
          </p:sp>
        </p:grpSp>
      </p:grpSp>
      <p:grpSp>
        <p:nvGrpSpPr>
          <p:cNvPr id="1268" name="Google Shape;1268;p56"/>
          <p:cNvGrpSpPr/>
          <p:nvPr/>
        </p:nvGrpSpPr>
        <p:grpSpPr>
          <a:xfrm>
            <a:off x="1691106" y="8498138"/>
            <a:ext cx="730032" cy="730032"/>
            <a:chOff x="1160394" y="8497937"/>
            <a:chExt cx="730032" cy="730032"/>
          </a:xfrm>
        </p:grpSpPr>
        <p:sp>
          <p:nvSpPr>
            <p:cNvPr id="1269" name="Google Shape;1269;p56"/>
            <p:cNvSpPr/>
            <p:nvPr/>
          </p:nvSpPr>
          <p:spPr>
            <a:xfrm rot="8075815">
              <a:off x="1267298" y="8604842"/>
              <a:ext cx="516223" cy="516223"/>
            </a:xfrm>
            <a:prstGeom prst="teardrop">
              <a:avLst>
                <a:gd fmla="val 100000" name="adj"/>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0" name="Google Shape;1270;p56"/>
            <p:cNvSpPr/>
            <p:nvPr/>
          </p:nvSpPr>
          <p:spPr>
            <a:xfrm>
              <a:off x="1336401" y="8662999"/>
              <a:ext cx="38100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PT Sans Narrow"/>
                  <a:ea typeface="PT Sans Narrow"/>
                  <a:cs typeface="PT Sans Narrow"/>
                  <a:sym typeface="PT Sans Narrow"/>
                </a:rPr>
                <a:t>2</a:t>
              </a:r>
              <a:endParaRPr b="1" sz="4400">
                <a:solidFill>
                  <a:schemeClr val="lt1"/>
                </a:solidFill>
                <a:latin typeface="PT Sans Narrow"/>
                <a:ea typeface="PT Sans Narrow"/>
                <a:cs typeface="PT Sans Narrow"/>
                <a:sym typeface="PT Sans Narrow"/>
              </a:endParaRPr>
            </a:p>
          </p:txBody>
        </p:sp>
      </p:grpSp>
      <p:grpSp>
        <p:nvGrpSpPr>
          <p:cNvPr id="1271" name="Google Shape;1271;p56"/>
          <p:cNvGrpSpPr/>
          <p:nvPr/>
        </p:nvGrpSpPr>
        <p:grpSpPr>
          <a:xfrm>
            <a:off x="-7126" y="7551514"/>
            <a:ext cx="7772401" cy="666231"/>
            <a:chOff x="-1" y="7378700"/>
            <a:chExt cx="7772401" cy="666231"/>
          </a:xfrm>
        </p:grpSpPr>
        <p:sp>
          <p:nvSpPr>
            <p:cNvPr id="1272" name="Google Shape;1272;p56"/>
            <p:cNvSpPr/>
            <p:nvPr/>
          </p:nvSpPr>
          <p:spPr>
            <a:xfrm>
              <a:off x="-1" y="7406951"/>
              <a:ext cx="7772401" cy="479582"/>
            </a:xfrm>
            <a:prstGeom prst="rect">
              <a:avLst/>
            </a:prstGeom>
            <a:solidFill>
              <a:srgbClr val="713CD1"/>
            </a:solidFill>
            <a:ln cap="flat" cmpd="sng" w="9525">
              <a:solidFill>
                <a:srgbClr val="713C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3" name="Google Shape;1273;p56"/>
            <p:cNvSpPr/>
            <p:nvPr/>
          </p:nvSpPr>
          <p:spPr>
            <a:xfrm>
              <a:off x="2108219" y="7648251"/>
              <a:ext cx="381000" cy="381000"/>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Google Shape;1274;p56"/>
            <p:cNvSpPr/>
            <p:nvPr/>
          </p:nvSpPr>
          <p:spPr>
            <a:xfrm>
              <a:off x="5681688" y="7663931"/>
              <a:ext cx="384162" cy="381000"/>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Google Shape;1275;p56"/>
            <p:cNvSpPr txBox="1"/>
            <p:nvPr/>
          </p:nvSpPr>
          <p:spPr>
            <a:xfrm>
              <a:off x="4279937" y="7378700"/>
              <a:ext cx="3187664"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WHAT’S INCLUDED</a:t>
              </a:r>
              <a:endParaRPr b="1" sz="2800">
                <a:solidFill>
                  <a:schemeClr val="lt1"/>
                </a:solidFill>
                <a:latin typeface="PT Sans Narrow"/>
                <a:ea typeface="PT Sans Narrow"/>
                <a:cs typeface="PT Sans Narrow"/>
                <a:sym typeface="PT Sans Narrow"/>
              </a:endParaRPr>
            </a:p>
          </p:txBody>
        </p:sp>
        <p:sp>
          <p:nvSpPr>
            <p:cNvPr id="1276" name="Google Shape;1276;p56"/>
            <p:cNvSpPr txBox="1"/>
            <p:nvPr/>
          </p:nvSpPr>
          <p:spPr>
            <a:xfrm>
              <a:off x="317500" y="7378700"/>
              <a:ext cx="3962438"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YOU ARE HERE</a:t>
              </a:r>
              <a:endParaRPr b="1" sz="2800">
                <a:solidFill>
                  <a:schemeClr val="lt1"/>
                </a:solidFill>
                <a:latin typeface="PT Sans Narrow"/>
                <a:ea typeface="PT Sans Narrow"/>
                <a:cs typeface="PT Sans Narrow"/>
                <a:sym typeface="PT Sans Narrow"/>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grpSp>
        <p:nvGrpSpPr>
          <p:cNvPr id="1282" name="Google Shape;1282;p57"/>
          <p:cNvGrpSpPr/>
          <p:nvPr/>
        </p:nvGrpSpPr>
        <p:grpSpPr>
          <a:xfrm>
            <a:off x="176378" y="2285710"/>
            <a:ext cx="7596022" cy="479582"/>
            <a:chOff x="176378" y="2285710"/>
            <a:chExt cx="7596022" cy="479582"/>
          </a:xfrm>
        </p:grpSpPr>
        <p:sp>
          <p:nvSpPr>
            <p:cNvPr id="1283" name="Google Shape;1283;p57"/>
            <p:cNvSpPr/>
            <p:nvPr/>
          </p:nvSpPr>
          <p:spPr>
            <a:xfrm flipH="1">
              <a:off x="176378" y="2285710"/>
              <a:ext cx="7596022"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713C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Google Shape;1284;p57"/>
            <p:cNvSpPr txBox="1"/>
            <p:nvPr/>
          </p:nvSpPr>
          <p:spPr>
            <a:xfrm flipH="1">
              <a:off x="452118" y="2285710"/>
              <a:ext cx="2110950"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THE “BIG IDEA”</a:t>
              </a:r>
              <a:endParaRPr b="1" sz="2400">
                <a:solidFill>
                  <a:schemeClr val="lt1"/>
                </a:solidFill>
                <a:latin typeface="PT Sans Narrow"/>
                <a:ea typeface="PT Sans Narrow"/>
                <a:cs typeface="PT Sans Narrow"/>
                <a:sym typeface="PT Sans Narrow"/>
              </a:endParaRPr>
            </a:p>
          </p:txBody>
        </p:sp>
      </p:grpSp>
      <p:sp>
        <p:nvSpPr>
          <p:cNvPr id="1285" name="Google Shape;1285;p57"/>
          <p:cNvSpPr/>
          <p:nvPr/>
        </p:nvSpPr>
        <p:spPr>
          <a:xfrm rot="631276">
            <a:off x="2105496" y="6219034"/>
            <a:ext cx="1974802" cy="1903077"/>
          </a:xfrm>
          <a:prstGeom prst="wedgeEllipseCallout">
            <a:avLst>
              <a:gd fmla="val -33746" name="adj1"/>
              <a:gd fmla="val -55066" name="adj2"/>
            </a:avLst>
          </a:prstGeom>
          <a:solidFill>
            <a:srgbClr val="FFFFFF"/>
          </a:solidFill>
          <a:ln cap="flat" cmpd="sng" w="9525">
            <a:solidFill>
              <a:srgbClr val="713CD1"/>
            </a:solidFill>
            <a:prstDash val="dash"/>
            <a:round/>
            <a:headEnd len="sm" w="sm" type="none"/>
            <a:tailEnd len="sm" w="sm" type="none"/>
          </a:ln>
        </p:spPr>
        <p:txBody>
          <a:bodyPr anchorCtr="0" anchor="ctr" bIns="45700" lIns="91425" spcFirstLastPara="1" rIns="91425" wrap="square" tIns="45700">
            <a:noAutofit/>
          </a:bodyPr>
          <a:lstStyle/>
          <a:p>
            <a:pPr indent="0" lvl="1" marL="0" marR="0" rtl="0" algn="l">
              <a:lnSpc>
                <a:spcPct val="80000"/>
              </a:lnSpc>
              <a:spcBef>
                <a:spcPts val="0"/>
              </a:spcBef>
              <a:spcAft>
                <a:spcPts val="0"/>
              </a:spcAft>
              <a:buNone/>
            </a:pPr>
            <a:r>
              <a:rPr i="0" lang="en-US" sz="1000" u="none" cap="none" strike="noStrike">
                <a:solidFill>
                  <a:schemeClr val="dk1"/>
                </a:solidFill>
                <a:latin typeface="PT Sans Narrow"/>
                <a:ea typeface="PT Sans Narrow"/>
                <a:cs typeface="PT Sans Narrow"/>
                <a:sym typeface="PT Sans Narrow"/>
              </a:rPr>
              <a:t>It’s really great to express yourself creatively. You could do anything with it. You can make video games, music, art, videos, anything. The possibilities are endless, no limitations, really.</a:t>
            </a:r>
            <a:endParaRPr sz="1000">
              <a:latin typeface="PT Sans Narrow"/>
              <a:ea typeface="PT Sans Narrow"/>
              <a:cs typeface="PT Sans Narrow"/>
              <a:sym typeface="PT Sans Narrow"/>
            </a:endParaRPr>
          </a:p>
          <a:p>
            <a:pPr indent="0" lvl="1" marL="0" marR="0" rtl="0" algn="r">
              <a:lnSpc>
                <a:spcPct val="80000"/>
              </a:lnSpc>
              <a:spcBef>
                <a:spcPts val="0"/>
              </a:spcBef>
              <a:spcAft>
                <a:spcPts val="0"/>
              </a:spcAft>
              <a:buNone/>
            </a:pPr>
            <a:r>
              <a:rPr i="0" lang="en-US" sz="1000" u="none" cap="none" strike="noStrike">
                <a:solidFill>
                  <a:schemeClr val="dk1"/>
                </a:solidFill>
                <a:latin typeface="PT Sans Narrow"/>
                <a:ea typeface="PT Sans Narrow"/>
                <a:cs typeface="PT Sans Narrow"/>
                <a:sym typeface="PT Sans Narrow"/>
              </a:rPr>
              <a:t>Lindsey, 12 years old</a:t>
            </a:r>
            <a:endParaRPr sz="1000">
              <a:latin typeface="PT Sans Narrow"/>
              <a:ea typeface="PT Sans Narrow"/>
              <a:cs typeface="PT Sans Narrow"/>
              <a:sym typeface="PT Sans Narrow"/>
            </a:endParaRPr>
          </a:p>
        </p:txBody>
      </p:sp>
      <p:sp>
        <p:nvSpPr>
          <p:cNvPr id="1286" name="Google Shape;1286;p57"/>
          <p:cNvSpPr/>
          <p:nvPr/>
        </p:nvSpPr>
        <p:spPr>
          <a:xfrm rot="630856">
            <a:off x="542801" y="5992987"/>
            <a:ext cx="1813347" cy="1747445"/>
          </a:xfrm>
          <a:prstGeom prst="wedgeEllipseCallout">
            <a:avLst>
              <a:gd fmla="val 1773" name="adj1"/>
              <a:gd fmla="val -65656" name="adj2"/>
            </a:avLst>
          </a:prstGeom>
          <a:solidFill>
            <a:schemeClr val="lt1"/>
          </a:solidFill>
          <a:ln cap="flat" cmpd="sng" w="9525">
            <a:solidFill>
              <a:srgbClr val="713CD1"/>
            </a:solidFill>
            <a:prstDash val="dash"/>
            <a:round/>
            <a:headEnd len="sm" w="sm" type="none"/>
            <a:tailEnd len="sm" w="sm" type="none"/>
          </a:ln>
        </p:spPr>
        <p:txBody>
          <a:bodyPr anchorCtr="0" anchor="ctr" bIns="45700" lIns="91425" spcFirstLastPara="1" rIns="91425" wrap="square" tIns="45700">
            <a:noAutofit/>
          </a:bodyPr>
          <a:lstStyle/>
          <a:p>
            <a:pPr indent="0" lvl="1" marL="0" marR="0" rtl="0" algn="just">
              <a:lnSpc>
                <a:spcPct val="90000"/>
              </a:lnSpc>
              <a:spcBef>
                <a:spcPts val="0"/>
              </a:spcBef>
              <a:spcAft>
                <a:spcPts val="0"/>
              </a:spcAft>
              <a:buNone/>
            </a:pPr>
            <a:r>
              <a:rPr i="0" lang="en-US" sz="1000" u="none" cap="none" strike="noStrike">
                <a:solidFill>
                  <a:schemeClr val="dk1"/>
                </a:solidFill>
                <a:latin typeface="PT Sans Narrow"/>
                <a:ea typeface="PT Sans Narrow"/>
                <a:cs typeface="PT Sans Narrow"/>
                <a:sym typeface="PT Sans Narrow"/>
              </a:rPr>
              <a:t>It’s just that there’s endless possibilities. It’s not like you can just make this project or this project and that’s all that you can make.</a:t>
            </a:r>
            <a:endParaRPr sz="1000">
              <a:latin typeface="PT Sans Narrow"/>
              <a:ea typeface="PT Sans Narrow"/>
              <a:cs typeface="PT Sans Narrow"/>
              <a:sym typeface="PT Sans Narrow"/>
            </a:endParaRPr>
          </a:p>
          <a:p>
            <a:pPr indent="0" lvl="1" marL="0" marR="0" rtl="0" algn="r">
              <a:lnSpc>
                <a:spcPct val="90000"/>
              </a:lnSpc>
              <a:spcBef>
                <a:spcPts val="0"/>
              </a:spcBef>
              <a:spcAft>
                <a:spcPts val="0"/>
              </a:spcAft>
              <a:buNone/>
            </a:pPr>
            <a:r>
              <a:rPr i="0" lang="en-US" sz="1000" u="none" cap="none" strike="noStrike">
                <a:solidFill>
                  <a:schemeClr val="dk1"/>
                </a:solidFill>
                <a:latin typeface="PT Sans Narrow"/>
                <a:ea typeface="PT Sans Narrow"/>
                <a:cs typeface="PT Sans Narrow"/>
                <a:sym typeface="PT Sans Narrow"/>
              </a:rPr>
              <a:t>Nevin, 9 years old</a:t>
            </a:r>
            <a:endParaRPr sz="1000">
              <a:latin typeface="PT Sans Narrow"/>
              <a:ea typeface="PT Sans Narrow"/>
              <a:cs typeface="PT Sans Narrow"/>
              <a:sym typeface="PT Sans Narrow"/>
            </a:endParaRPr>
          </a:p>
        </p:txBody>
      </p:sp>
      <p:sp>
        <p:nvSpPr>
          <p:cNvPr id="1287" name="Google Shape;1287;p57"/>
          <p:cNvSpPr/>
          <p:nvPr/>
        </p:nvSpPr>
        <p:spPr>
          <a:xfrm rot="631125">
            <a:off x="3857067" y="2876577"/>
            <a:ext cx="3314570" cy="3194205"/>
          </a:xfrm>
          <a:prstGeom prst="wedgeEllipseCallout">
            <a:avLst>
              <a:gd fmla="val -49672" name="adj1"/>
              <a:gd fmla="val 33350" name="adj2"/>
            </a:avLst>
          </a:prstGeom>
          <a:solidFill>
            <a:srgbClr val="FFFFFF"/>
          </a:solidFill>
          <a:ln cap="flat" cmpd="sng" w="9525">
            <a:solidFill>
              <a:srgbClr val="713CD1"/>
            </a:solidFill>
            <a:prstDash val="dash"/>
            <a:round/>
            <a:headEnd len="sm" w="sm" type="none"/>
            <a:tailEnd len="sm" w="sm" type="none"/>
          </a:ln>
        </p:spPr>
        <p:txBody>
          <a:bodyPr anchorCtr="0" anchor="ctr" bIns="45700" lIns="91425" spcFirstLastPara="1" rIns="91425" wrap="square" tIns="45700">
            <a:noAutofit/>
          </a:bodyPr>
          <a:lstStyle/>
          <a:p>
            <a:pPr indent="0" lvl="1" marL="0" marR="0" rtl="0" algn="just">
              <a:spcBef>
                <a:spcPts val="0"/>
              </a:spcBef>
              <a:spcAft>
                <a:spcPts val="0"/>
              </a:spcAft>
              <a:buNone/>
            </a:pPr>
            <a:r>
              <a:rPr i="0" lang="en-US" sz="1000" u="none" cap="none" strike="noStrike">
                <a:solidFill>
                  <a:schemeClr val="dk1"/>
                </a:solidFill>
                <a:latin typeface="PT Sans Narrow"/>
                <a:ea typeface="PT Sans Narrow"/>
                <a:cs typeface="PT Sans Narrow"/>
                <a:sym typeface="PT Sans Narrow"/>
              </a:rPr>
              <a:t>It’s a program that lets you explore your imagination. You can do whatever you want in it. You can create anything. There really is no limit to what you can make. You design your own stuff, and once you start you just don’t want to stop because as you learn more, you can see there’s more possibilities, and the more possibilities there are, the more you want to expand on what you just learned.</a:t>
            </a:r>
            <a:endParaRPr sz="1000">
              <a:latin typeface="PT Sans Narrow"/>
              <a:ea typeface="PT Sans Narrow"/>
              <a:cs typeface="PT Sans Narrow"/>
              <a:sym typeface="PT Sans Narrow"/>
            </a:endParaRPr>
          </a:p>
          <a:p>
            <a:pPr indent="0" lvl="1" marL="0" marR="0" rtl="0" algn="just">
              <a:spcBef>
                <a:spcPts val="0"/>
              </a:spcBef>
              <a:spcAft>
                <a:spcPts val="0"/>
              </a:spcAft>
              <a:buNone/>
            </a:pPr>
            <a:r>
              <a:rPr i="0" lang="en-US" sz="1000" u="none" cap="none" strike="noStrike">
                <a:solidFill>
                  <a:schemeClr val="dk1"/>
                </a:solidFill>
                <a:latin typeface="PT Sans Narrow"/>
                <a:ea typeface="PT Sans Narrow"/>
                <a:cs typeface="PT Sans Narrow"/>
                <a:sym typeface="PT Sans Narrow"/>
              </a:rPr>
              <a:t>	Bradley, 12 years old</a:t>
            </a:r>
            <a:endParaRPr sz="1000">
              <a:latin typeface="PT Sans Narrow"/>
              <a:ea typeface="PT Sans Narrow"/>
              <a:cs typeface="PT Sans Narrow"/>
              <a:sym typeface="PT Sans Narrow"/>
            </a:endParaRPr>
          </a:p>
        </p:txBody>
      </p:sp>
      <p:sp>
        <p:nvSpPr>
          <p:cNvPr id="1288" name="Google Shape;1288;p57"/>
          <p:cNvSpPr txBox="1"/>
          <p:nvPr/>
        </p:nvSpPr>
        <p:spPr>
          <a:xfrm>
            <a:off x="457200" y="464006"/>
            <a:ext cx="2815942"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2</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OVERVIEW</a:t>
            </a:r>
            <a:endParaRPr b="1" sz="5300">
              <a:solidFill>
                <a:schemeClr val="dk1"/>
              </a:solidFill>
              <a:latin typeface="PT Sans Narrow"/>
              <a:ea typeface="PT Sans Narrow"/>
              <a:cs typeface="PT Sans Narrow"/>
              <a:sym typeface="PT Sans Narrow"/>
            </a:endParaRPr>
          </a:p>
        </p:txBody>
      </p:sp>
      <p:sp>
        <p:nvSpPr>
          <p:cNvPr id="1289" name="Google Shape;1289;p57"/>
          <p:cNvSpPr txBox="1"/>
          <p:nvPr/>
        </p:nvSpPr>
        <p:spPr>
          <a:xfrm>
            <a:off x="474134" y="2884274"/>
            <a:ext cx="3130069"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Kids have shared more than six million projects in the Scratch online community – animations, stories, games, and beyond – and one of our goals with the guide is to reflect this enormous diversity of creations.  Within activities, we support opportunities to personalize and avoid presenting challenges that have only one “right” answer; across activities, we engage learners in a variety of genres. In this unit, we start to explore this creative diversity with a deep dive into animation, art, and music.</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Creative diversity in Scratch has often been highlighted by learners. Here are a few quotes from learners who were asked, “If you had to explain what Scratch is to one of your friends, how would you describe it?”</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p:txBody>
      </p:sp>
      <p:grpSp>
        <p:nvGrpSpPr>
          <p:cNvPr id="1290" name="Google Shape;1290;p57"/>
          <p:cNvGrpSpPr/>
          <p:nvPr/>
        </p:nvGrpSpPr>
        <p:grpSpPr>
          <a:xfrm>
            <a:off x="457200" y="8053391"/>
            <a:ext cx="3307404" cy="1732673"/>
            <a:chOff x="375350" y="7667820"/>
            <a:chExt cx="3307404" cy="1732673"/>
          </a:xfrm>
        </p:grpSpPr>
        <p:sp>
          <p:nvSpPr>
            <p:cNvPr id="1291" name="Google Shape;1291;p57"/>
            <p:cNvSpPr txBox="1"/>
            <p:nvPr/>
          </p:nvSpPr>
          <p:spPr>
            <a:xfrm>
              <a:off x="375350" y="7667820"/>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LEARNING OBJECTIVES</a:t>
              </a:r>
              <a:endParaRPr b="1" sz="1400">
                <a:solidFill>
                  <a:schemeClr val="dk1"/>
                </a:solidFill>
                <a:latin typeface="PT Sans Narrow"/>
                <a:ea typeface="PT Sans Narrow"/>
                <a:cs typeface="PT Sans Narrow"/>
                <a:sym typeface="PT Sans Narrow"/>
              </a:endParaRPr>
            </a:p>
          </p:txBody>
        </p:sp>
        <p:sp>
          <p:nvSpPr>
            <p:cNvPr id="1292" name="Google Shape;1292;p57"/>
            <p:cNvSpPr txBox="1"/>
            <p:nvPr/>
          </p:nvSpPr>
          <p:spPr>
            <a:xfrm>
              <a:off x="375350" y="7953943"/>
              <a:ext cx="3231204" cy="144655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 introduced to the computational thinking concepts of loops, events, and parallelism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become more familiar with the concepts of sequence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experiment with new blocks in the Events, Control, Sound, and Looks categories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explore various arts-themed Scratch programs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create an animated music video project</a:t>
              </a:r>
              <a:endParaRPr>
                <a:latin typeface="PT Sans Narrow"/>
                <a:ea typeface="PT Sans Narrow"/>
                <a:cs typeface="PT Sans Narrow"/>
                <a:sym typeface="PT Sans Narrow"/>
              </a:endParaRPr>
            </a:p>
          </p:txBody>
        </p:sp>
        <p:cxnSp>
          <p:nvCxnSpPr>
            <p:cNvPr id="1293" name="Google Shape;1293;p57"/>
            <p:cNvCxnSpPr/>
            <p:nvPr/>
          </p:nvCxnSpPr>
          <p:spPr>
            <a:xfrm>
              <a:off x="474134" y="7969285"/>
              <a:ext cx="3110378" cy="0"/>
            </a:xfrm>
            <a:prstGeom prst="straightConnector1">
              <a:avLst/>
            </a:prstGeom>
            <a:noFill/>
            <a:ln cap="flat" cmpd="sng" w="9525">
              <a:solidFill>
                <a:schemeClr val="dk1"/>
              </a:solidFill>
              <a:prstDash val="solid"/>
              <a:round/>
              <a:headEnd len="sm" w="sm" type="none"/>
              <a:tailEnd len="sm" w="sm" type="none"/>
            </a:ln>
          </p:spPr>
        </p:cxnSp>
      </p:grpSp>
      <p:grpSp>
        <p:nvGrpSpPr>
          <p:cNvPr id="1294" name="Google Shape;1294;p57"/>
          <p:cNvGrpSpPr/>
          <p:nvPr/>
        </p:nvGrpSpPr>
        <p:grpSpPr>
          <a:xfrm>
            <a:off x="4127947" y="8973432"/>
            <a:ext cx="3307500" cy="950868"/>
            <a:chOff x="4023935" y="8693825"/>
            <a:chExt cx="3307500" cy="950868"/>
          </a:xfrm>
        </p:grpSpPr>
        <p:grpSp>
          <p:nvGrpSpPr>
            <p:cNvPr id="1295" name="Google Shape;1295;p57"/>
            <p:cNvGrpSpPr/>
            <p:nvPr/>
          </p:nvGrpSpPr>
          <p:grpSpPr>
            <a:xfrm>
              <a:off x="4023935" y="8693825"/>
              <a:ext cx="3307500" cy="950868"/>
              <a:chOff x="11663738" y="7787102"/>
              <a:chExt cx="3307500" cy="950868"/>
            </a:xfrm>
          </p:grpSpPr>
          <p:sp>
            <p:nvSpPr>
              <p:cNvPr id="1296" name="Google Shape;1296;p57"/>
              <p:cNvSpPr txBox="1"/>
              <p:nvPr/>
            </p:nvSpPr>
            <p:spPr>
              <a:xfrm>
                <a:off x="11663738" y="8137670"/>
                <a:ext cx="3117300" cy="600300"/>
              </a:xfrm>
              <a:prstGeom prst="rect">
                <a:avLst/>
              </a:prstGeom>
              <a:noFill/>
              <a:ln>
                <a:noFill/>
              </a:ln>
            </p:spPr>
            <p:txBody>
              <a:bodyPr anchorCtr="0" anchor="b"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Many activities in this unit include elements of sound and music. We recommend having headphones readily available for students.</a:t>
                </a:r>
                <a:endParaRPr>
                  <a:latin typeface="PT Sans Narrow"/>
                  <a:ea typeface="PT Sans Narrow"/>
                  <a:cs typeface="PT Sans Narrow"/>
                  <a:sym typeface="PT Sans Narrow"/>
                </a:endParaRPr>
              </a:p>
            </p:txBody>
          </p:sp>
          <p:sp>
            <p:nvSpPr>
              <p:cNvPr id="1297" name="Google Shape;1297;p57"/>
              <p:cNvSpPr txBox="1"/>
              <p:nvPr/>
            </p:nvSpPr>
            <p:spPr>
              <a:xfrm>
                <a:off x="11663738" y="7787102"/>
                <a:ext cx="3307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NOTES</a:t>
                </a:r>
                <a:endParaRPr b="1" sz="1400">
                  <a:solidFill>
                    <a:schemeClr val="dk1"/>
                  </a:solidFill>
                  <a:latin typeface="PT Sans Narrow"/>
                  <a:ea typeface="PT Sans Narrow"/>
                  <a:cs typeface="PT Sans Narrow"/>
                  <a:sym typeface="PT Sans Narrow"/>
                </a:endParaRPr>
              </a:p>
            </p:txBody>
          </p:sp>
        </p:grpSp>
        <p:cxnSp>
          <p:nvCxnSpPr>
            <p:cNvPr id="1298" name="Google Shape;1298;p57"/>
            <p:cNvCxnSpPr/>
            <p:nvPr/>
          </p:nvCxnSpPr>
          <p:spPr>
            <a:xfrm>
              <a:off x="4099260" y="8953401"/>
              <a:ext cx="3110400" cy="0"/>
            </a:xfrm>
            <a:prstGeom prst="straightConnector1">
              <a:avLst/>
            </a:prstGeom>
            <a:noFill/>
            <a:ln cap="flat" cmpd="sng" w="9525">
              <a:solidFill>
                <a:srgbClr val="000000"/>
              </a:solidFill>
              <a:prstDash val="solid"/>
              <a:round/>
              <a:headEnd len="sm" w="sm" type="none"/>
              <a:tailEnd len="sm" w="sm" type="none"/>
            </a:ln>
          </p:spPr>
        </p:cxnSp>
      </p:grpSp>
      <p:grpSp>
        <p:nvGrpSpPr>
          <p:cNvPr id="1299" name="Google Shape;1299;p57"/>
          <p:cNvGrpSpPr/>
          <p:nvPr/>
        </p:nvGrpSpPr>
        <p:grpSpPr>
          <a:xfrm>
            <a:off x="4204147" y="7542334"/>
            <a:ext cx="3307404" cy="1247799"/>
            <a:chOff x="4127947" y="7666859"/>
            <a:chExt cx="3307404" cy="1247799"/>
          </a:xfrm>
        </p:grpSpPr>
        <p:sp>
          <p:nvSpPr>
            <p:cNvPr id="1300" name="Google Shape;1300;p57"/>
            <p:cNvSpPr txBox="1"/>
            <p:nvPr/>
          </p:nvSpPr>
          <p:spPr>
            <a:xfrm>
              <a:off x="4127947" y="8017427"/>
              <a:ext cx="3117153" cy="897231"/>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loops</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events</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parallelism</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control</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broadcast</a:t>
              </a:r>
              <a:endParaRPr sz="1100">
                <a:solidFill>
                  <a:schemeClr val="dk1"/>
                </a:solidFill>
                <a:latin typeface="PT Sans Narrow"/>
                <a:ea typeface="PT Sans Narrow"/>
                <a:cs typeface="PT Sans Narrow"/>
                <a:sym typeface="PT Sans Narrow"/>
              </a:endParaRPr>
            </a:p>
          </p:txBody>
        </p:sp>
        <p:sp>
          <p:nvSpPr>
            <p:cNvPr id="1301" name="Google Shape;1301;p57"/>
            <p:cNvSpPr txBox="1"/>
            <p:nvPr/>
          </p:nvSpPr>
          <p:spPr>
            <a:xfrm>
              <a:off x="4127947" y="7666859"/>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KEY WORDS, CONCEPTS, &amp; PRACTICES</a:t>
              </a:r>
              <a:endParaRPr b="1" sz="1400">
                <a:solidFill>
                  <a:schemeClr val="dk1"/>
                </a:solidFill>
                <a:latin typeface="PT Sans Narrow"/>
                <a:ea typeface="PT Sans Narrow"/>
                <a:cs typeface="PT Sans Narrow"/>
                <a:sym typeface="PT Sans Narrow"/>
              </a:endParaRPr>
            </a:p>
          </p:txBody>
        </p:sp>
      </p:grpSp>
      <p:cxnSp>
        <p:nvCxnSpPr>
          <p:cNvPr id="1302" name="Google Shape;1302;p57"/>
          <p:cNvCxnSpPr/>
          <p:nvPr/>
        </p:nvCxnSpPr>
        <p:spPr>
          <a:xfrm>
            <a:off x="4204147" y="7843818"/>
            <a:ext cx="3108619" cy="0"/>
          </a:xfrm>
          <a:prstGeom prst="straightConnector1">
            <a:avLst/>
          </a:prstGeom>
          <a:noFill/>
          <a:ln cap="flat" cmpd="sng" w="9525">
            <a:solidFill>
              <a:srgbClr val="000000"/>
            </a:solidFill>
            <a:prstDash val="solid"/>
            <a:round/>
            <a:headEnd len="sm" w="sm" type="none"/>
            <a:tailEnd len="sm" w="sm" type="none"/>
          </a:ln>
        </p:spPr>
      </p:cxnSp>
      <p:sp>
        <p:nvSpPr>
          <p:cNvPr id="1303" name="Google Shape;1303;p57"/>
          <p:cNvSpPr/>
          <p:nvPr/>
        </p:nvSpPr>
        <p:spPr>
          <a:xfrm rot="631125">
            <a:off x="5413166" y="5542825"/>
            <a:ext cx="2020194" cy="1946834"/>
          </a:xfrm>
          <a:prstGeom prst="wedgeEllipseCallout">
            <a:avLst>
              <a:gd fmla="val -64729" name="adj1"/>
              <a:gd fmla="val 3595" name="adj2"/>
            </a:avLst>
          </a:prstGeom>
          <a:solidFill>
            <a:srgbClr val="FFFFFF"/>
          </a:solidFill>
          <a:ln cap="flat" cmpd="sng" w="9525">
            <a:solidFill>
              <a:srgbClr val="713CD1"/>
            </a:solidFill>
            <a:prstDash val="dash"/>
            <a:round/>
            <a:headEnd len="sm" w="sm" type="none"/>
            <a:tailEnd len="sm" w="sm" type="none"/>
          </a:ln>
        </p:spPr>
        <p:txBody>
          <a:bodyPr anchorCtr="0" anchor="ctr" bIns="45700" lIns="91425" spcFirstLastPara="1" rIns="91425" wrap="square" tIns="45700">
            <a:noAutofit/>
          </a:bodyPr>
          <a:lstStyle/>
          <a:p>
            <a:pPr indent="0" lvl="1" marL="0" marR="0" rtl="0" algn="just">
              <a:spcBef>
                <a:spcPts val="0"/>
              </a:spcBef>
              <a:spcAft>
                <a:spcPts val="0"/>
              </a:spcAft>
              <a:buNone/>
            </a:pPr>
            <a:r>
              <a:rPr i="0" lang="en-US" sz="1000" u="none" cap="none" strike="noStrike">
                <a:solidFill>
                  <a:schemeClr val="dk1"/>
                </a:solidFill>
                <a:latin typeface="PT Sans Narrow"/>
                <a:ea typeface="PT Sans Narrow"/>
                <a:cs typeface="PT Sans Narrow"/>
                <a:sym typeface="PT Sans Narrow"/>
              </a:rPr>
              <a:t>Well, I like that you can sort of do anything on it. It’s like you can do whatever you want, really. You can be as creative as you want to be.</a:t>
            </a:r>
            <a:endParaRPr sz="1000">
              <a:latin typeface="PT Sans Narrow"/>
              <a:ea typeface="PT Sans Narrow"/>
              <a:cs typeface="PT Sans Narrow"/>
              <a:sym typeface="PT Sans Narrow"/>
            </a:endParaRPr>
          </a:p>
          <a:p>
            <a:pPr indent="0" lvl="1" marL="0" marR="0" rtl="0" algn="r">
              <a:spcBef>
                <a:spcPts val="0"/>
              </a:spcBef>
              <a:spcAft>
                <a:spcPts val="0"/>
              </a:spcAft>
              <a:buNone/>
            </a:pPr>
            <a:r>
              <a:rPr i="0" lang="en-US" sz="1000" u="none" cap="none" strike="noStrike">
                <a:solidFill>
                  <a:schemeClr val="dk1"/>
                </a:solidFill>
                <a:latin typeface="PT Sans Narrow"/>
                <a:ea typeface="PT Sans Narrow"/>
                <a:cs typeface="PT Sans Narrow"/>
                <a:sym typeface="PT Sans Narrow"/>
              </a:rPr>
              <a:t>Aaron, 10 years old</a:t>
            </a:r>
            <a:endParaRPr sz="1000">
              <a:latin typeface="PT Sans Narrow"/>
              <a:ea typeface="PT Sans Narrow"/>
              <a:cs typeface="PT Sans Narrow"/>
              <a:sym typeface="PT Sans Narrow"/>
            </a:endParaRPr>
          </a:p>
        </p:txBody>
      </p:sp>
      <p:sp>
        <p:nvSpPr>
          <p:cNvPr id="1304" name="Google Shape;1304;p5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1200">
                <a:solidFill>
                  <a:srgbClr val="888888"/>
                </a:solidFill>
                <a:latin typeface="PT Sans Narrow"/>
                <a:ea typeface="PT Sans Narrow"/>
                <a:cs typeface="PT Sans Narrow"/>
                <a:sym typeface="PT Sans Narrow"/>
              </a:rPr>
              <a:t>40</a:t>
            </a:r>
            <a:endParaRPr i="0" sz="1200">
              <a:solidFill>
                <a:srgbClr val="888888"/>
              </a:solidFill>
              <a:latin typeface="PT Sans Narrow"/>
              <a:ea typeface="PT Sans Narrow"/>
              <a:cs typeface="PT Sans Narrow"/>
              <a:sym typeface="PT Sans Narrow"/>
            </a:endParaRPr>
          </a:p>
        </p:txBody>
      </p:sp>
      <p:sp>
        <p:nvSpPr>
          <p:cNvPr id="1305" name="Google Shape;1305;p57"/>
          <p:cNvSpPr txBox="1"/>
          <p:nvPr/>
        </p:nvSpPr>
        <p:spPr>
          <a:xfrm>
            <a:off x="5548325" y="7837375"/>
            <a:ext cx="1366800" cy="1247700"/>
          </a:xfrm>
          <a:prstGeom prst="rect">
            <a:avLst/>
          </a:prstGeom>
          <a:noFill/>
          <a:ln>
            <a:noFill/>
          </a:ln>
        </p:spPr>
        <p:txBody>
          <a:bodyPr anchorCtr="0" anchor="ctr" bIns="91425" lIns="91425" spcFirstLastPara="1" rIns="91425" wrap="square" tIns="91425">
            <a:noAutofit/>
          </a:bodyPr>
          <a:lstStyle/>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scripts</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presentation mode</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bitmap</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vector</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animation</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gallery walk</a:t>
            </a:r>
            <a:endParaRPr sz="1100">
              <a:solidFill>
                <a:schemeClr val="dk1"/>
              </a:solidFill>
              <a:latin typeface="PT Sans Narrow"/>
              <a:ea typeface="PT Sans Narrow"/>
              <a:cs typeface="PT Sans Narrow"/>
              <a:sym typeface="PT Sans Narro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58"/>
          <p:cNvSpPr txBox="1"/>
          <p:nvPr/>
        </p:nvSpPr>
        <p:spPr>
          <a:xfrm>
            <a:off x="4060675" y="1621975"/>
            <a:ext cx="3273900" cy="278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Programming in Scratch is like directing theatre. In theatre, just as in Scratch, there are characters (sprites, in Scratch parlance), costumes, backdrops, scripts, and a stage. Scratch programming utilizes cues called “events”, which signal when things should occur in a project, such as: activating a project (when green flag clicked), triggering sprites’ actions (when this sprite clicked), or even sending a silent cue across sprites or backdrops (broadcast).</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Inspired by the theatre metaphor, this unit’s arts-themed activities are designed to help students explore the computational concepts of loops, events, and parallelism, culminating in the design of personalized music videos.</a:t>
            </a:r>
            <a:endParaRPr sz="1200">
              <a:solidFill>
                <a:schemeClr val="dk1"/>
              </a:solidFill>
              <a:latin typeface="PT Sans Narrow"/>
              <a:ea typeface="PT Sans Narrow"/>
              <a:cs typeface="PT Sans Narrow"/>
              <a:sym typeface="PT Sans Narrow"/>
            </a:endParaRPr>
          </a:p>
        </p:txBody>
      </p:sp>
      <p:grpSp>
        <p:nvGrpSpPr>
          <p:cNvPr id="1311" name="Google Shape;1311;p58"/>
          <p:cNvGrpSpPr/>
          <p:nvPr/>
        </p:nvGrpSpPr>
        <p:grpSpPr>
          <a:xfrm>
            <a:off x="378584" y="6589564"/>
            <a:ext cx="7119694" cy="2482636"/>
            <a:chOff x="378584" y="7124737"/>
            <a:chExt cx="7119694" cy="2482636"/>
          </a:xfrm>
        </p:grpSpPr>
        <p:grpSp>
          <p:nvGrpSpPr>
            <p:cNvPr id="1312" name="Google Shape;1312;p58"/>
            <p:cNvGrpSpPr/>
            <p:nvPr/>
          </p:nvGrpSpPr>
          <p:grpSpPr>
            <a:xfrm>
              <a:off x="378584" y="7127539"/>
              <a:ext cx="5942158" cy="2328976"/>
              <a:chOff x="378584" y="6665973"/>
              <a:chExt cx="5942158" cy="2328976"/>
            </a:xfrm>
          </p:grpSpPr>
          <p:grpSp>
            <p:nvGrpSpPr>
              <p:cNvPr id="1313" name="Google Shape;1313;p58"/>
              <p:cNvGrpSpPr/>
              <p:nvPr/>
            </p:nvGrpSpPr>
            <p:grpSpPr>
              <a:xfrm>
                <a:off x="378584" y="6665984"/>
                <a:ext cx="1241052" cy="2175077"/>
                <a:chOff x="361181" y="6645783"/>
                <a:chExt cx="1378946" cy="2416748"/>
              </a:xfrm>
            </p:grpSpPr>
            <p:sp>
              <p:nvSpPr>
                <p:cNvPr id="1314" name="Google Shape;1314;p58"/>
                <p:cNvSpPr/>
                <p:nvPr/>
              </p:nvSpPr>
              <p:spPr>
                <a:xfrm>
                  <a:off x="438003" y="8104931"/>
                  <a:ext cx="1230600" cy="95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Play the part of a sprite by acting out different Scratch blocks and scripts.</a:t>
                  </a:r>
                  <a:endParaRPr>
                    <a:latin typeface="PT Sans Narrow"/>
                    <a:ea typeface="PT Sans Narrow"/>
                    <a:cs typeface="PT Sans Narrow"/>
                    <a:sym typeface="PT Sans Narrow"/>
                  </a:endParaRPr>
                </a:p>
              </p:txBody>
            </p:sp>
            <p:grpSp>
              <p:nvGrpSpPr>
                <p:cNvPr id="1315" name="Google Shape;1315;p58"/>
                <p:cNvGrpSpPr/>
                <p:nvPr/>
              </p:nvGrpSpPr>
              <p:grpSpPr>
                <a:xfrm>
                  <a:off x="361181" y="6645783"/>
                  <a:ext cx="1378946" cy="1378946"/>
                  <a:chOff x="361181" y="6645783"/>
                  <a:chExt cx="1378946" cy="1378946"/>
                </a:xfrm>
              </p:grpSpPr>
              <p:sp>
                <p:nvSpPr>
                  <p:cNvPr id="1316" name="Google Shape;1316;p58"/>
                  <p:cNvSpPr/>
                  <p:nvPr/>
                </p:nvSpPr>
                <p:spPr>
                  <a:xfrm rot="8075815">
                    <a:off x="563111" y="6847712"/>
                    <a:ext cx="975086" cy="975087"/>
                  </a:xfrm>
                  <a:prstGeom prst="teardrop">
                    <a:avLst>
                      <a:gd fmla="val 100000" name="adj"/>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7" name="Google Shape;1317;p58"/>
                  <p:cNvSpPr txBox="1"/>
                  <p:nvPr/>
                </p:nvSpPr>
                <p:spPr>
                  <a:xfrm>
                    <a:off x="535218" y="7112421"/>
                    <a:ext cx="1030873" cy="5129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PERFORMING SCRIPTS</a:t>
                    </a:r>
                    <a:endParaRPr b="1" sz="1100">
                      <a:latin typeface="PT Sans Narrow"/>
                      <a:ea typeface="PT Sans Narrow"/>
                      <a:cs typeface="PT Sans Narrow"/>
                      <a:sym typeface="PT Sans Narrow"/>
                    </a:endParaRPr>
                  </a:p>
                </p:txBody>
              </p:sp>
            </p:grpSp>
          </p:grpSp>
          <p:grpSp>
            <p:nvGrpSpPr>
              <p:cNvPr id="1318" name="Google Shape;1318;p58"/>
              <p:cNvGrpSpPr/>
              <p:nvPr/>
            </p:nvGrpSpPr>
            <p:grpSpPr>
              <a:xfrm>
                <a:off x="1555353" y="6665973"/>
                <a:ext cx="1241052" cy="2021175"/>
                <a:chOff x="1603083" y="6645781"/>
                <a:chExt cx="1378946" cy="2245750"/>
              </a:xfrm>
            </p:grpSpPr>
            <p:sp>
              <p:nvSpPr>
                <p:cNvPr id="1319" name="Google Shape;1319;p58"/>
                <p:cNvSpPr/>
                <p:nvPr/>
              </p:nvSpPr>
              <p:spPr>
                <a:xfrm>
                  <a:off x="1759164" y="8104931"/>
                  <a:ext cx="11334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Create your own musical group by making interactive instruments.</a:t>
                  </a:r>
                  <a:endParaRPr>
                    <a:latin typeface="PT Sans Narrow"/>
                    <a:ea typeface="PT Sans Narrow"/>
                    <a:cs typeface="PT Sans Narrow"/>
                    <a:sym typeface="PT Sans Narrow"/>
                  </a:endParaRPr>
                </a:p>
              </p:txBody>
            </p:sp>
            <p:grpSp>
              <p:nvGrpSpPr>
                <p:cNvPr id="1320" name="Google Shape;1320;p58"/>
                <p:cNvGrpSpPr/>
                <p:nvPr/>
              </p:nvGrpSpPr>
              <p:grpSpPr>
                <a:xfrm>
                  <a:off x="1603083" y="6645781"/>
                  <a:ext cx="1378946" cy="1378946"/>
                  <a:chOff x="1603083" y="6645781"/>
                  <a:chExt cx="1378946" cy="1378946"/>
                </a:xfrm>
              </p:grpSpPr>
              <p:sp>
                <p:nvSpPr>
                  <p:cNvPr id="1321" name="Google Shape;1321;p58"/>
                  <p:cNvSpPr/>
                  <p:nvPr/>
                </p:nvSpPr>
                <p:spPr>
                  <a:xfrm rot="8075815">
                    <a:off x="1805013" y="6847711"/>
                    <a:ext cx="975086" cy="975087"/>
                  </a:xfrm>
                  <a:prstGeom prst="teardrop">
                    <a:avLst>
                      <a:gd fmla="val 100000" name="adj"/>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2" name="Google Shape;1322;p58"/>
                  <p:cNvSpPr txBox="1"/>
                  <p:nvPr/>
                </p:nvSpPr>
                <p:spPr>
                  <a:xfrm>
                    <a:off x="1777121" y="7175323"/>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BUILD-A-BAND</a:t>
                    </a:r>
                    <a:endParaRPr b="1" sz="1100">
                      <a:latin typeface="PT Sans Narrow"/>
                      <a:ea typeface="PT Sans Narrow"/>
                      <a:cs typeface="PT Sans Narrow"/>
                      <a:sym typeface="PT Sans Narrow"/>
                    </a:endParaRPr>
                  </a:p>
                </p:txBody>
              </p:sp>
            </p:grpSp>
          </p:grpSp>
          <p:grpSp>
            <p:nvGrpSpPr>
              <p:cNvPr id="1323" name="Google Shape;1323;p58"/>
              <p:cNvGrpSpPr/>
              <p:nvPr/>
            </p:nvGrpSpPr>
            <p:grpSpPr>
              <a:xfrm>
                <a:off x="2728232" y="6665975"/>
                <a:ext cx="1241052" cy="2328971"/>
                <a:chOff x="2852686" y="6645783"/>
                <a:chExt cx="1378946" cy="2587746"/>
              </a:xfrm>
            </p:grpSpPr>
            <p:sp>
              <p:nvSpPr>
                <p:cNvPr id="1324" name="Google Shape;1324;p58"/>
                <p:cNvSpPr/>
                <p:nvPr/>
              </p:nvSpPr>
              <p:spPr>
                <a:xfrm>
                  <a:off x="2928428" y="8104929"/>
                  <a:ext cx="1230600" cy="112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What project can you create that includes an orange square and a purple circle?</a:t>
                  </a:r>
                  <a:endParaRPr>
                    <a:latin typeface="PT Sans Narrow"/>
                    <a:ea typeface="PT Sans Narrow"/>
                    <a:cs typeface="PT Sans Narrow"/>
                    <a:sym typeface="PT Sans Narrow"/>
                  </a:endParaRPr>
                </a:p>
              </p:txBody>
            </p:sp>
            <p:grpSp>
              <p:nvGrpSpPr>
                <p:cNvPr id="1325" name="Google Shape;1325;p58"/>
                <p:cNvGrpSpPr/>
                <p:nvPr/>
              </p:nvGrpSpPr>
              <p:grpSpPr>
                <a:xfrm>
                  <a:off x="2852686" y="6645783"/>
                  <a:ext cx="1378946" cy="1378946"/>
                  <a:chOff x="2852686" y="6645783"/>
                  <a:chExt cx="1378946" cy="1378946"/>
                </a:xfrm>
              </p:grpSpPr>
              <p:sp>
                <p:nvSpPr>
                  <p:cNvPr id="1326" name="Google Shape;1326;p58"/>
                  <p:cNvSpPr/>
                  <p:nvPr/>
                </p:nvSpPr>
                <p:spPr>
                  <a:xfrm rot="8075815">
                    <a:off x="3054616" y="6847713"/>
                    <a:ext cx="975086" cy="975087"/>
                  </a:xfrm>
                  <a:prstGeom prst="teardrop">
                    <a:avLst>
                      <a:gd fmla="val 100000" name="adj"/>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p58"/>
                  <p:cNvSpPr txBox="1"/>
                  <p:nvPr/>
                </p:nvSpPr>
                <p:spPr>
                  <a:xfrm>
                    <a:off x="3026723" y="6973993"/>
                    <a:ext cx="1030873" cy="85493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ORANGE SQUARE,</a:t>
                    </a:r>
                    <a:br>
                      <a:rPr b="1" lang="en-US" sz="1100">
                        <a:solidFill>
                          <a:srgbClr val="FFFFFF"/>
                        </a:solidFill>
                        <a:latin typeface="PT Sans Narrow"/>
                        <a:ea typeface="PT Sans Narrow"/>
                        <a:cs typeface="PT Sans Narrow"/>
                        <a:sym typeface="PT Sans Narrow"/>
                      </a:rPr>
                    </a:br>
                    <a:r>
                      <a:rPr b="1" lang="en-US" sz="1100">
                        <a:solidFill>
                          <a:srgbClr val="FFFFFF"/>
                        </a:solidFill>
                        <a:latin typeface="PT Sans Narrow"/>
                        <a:ea typeface="PT Sans Narrow"/>
                        <a:cs typeface="PT Sans Narrow"/>
                        <a:sym typeface="PT Sans Narrow"/>
                      </a:rPr>
                      <a:t>PURPLE</a:t>
                    </a:r>
                    <a:br>
                      <a:rPr b="1" lang="en-US" sz="1100">
                        <a:solidFill>
                          <a:srgbClr val="FFFFFF"/>
                        </a:solidFill>
                        <a:latin typeface="PT Sans Narrow"/>
                        <a:ea typeface="PT Sans Narrow"/>
                        <a:cs typeface="PT Sans Narrow"/>
                        <a:sym typeface="PT Sans Narrow"/>
                      </a:rPr>
                    </a:br>
                    <a:r>
                      <a:rPr b="1" lang="en-US" sz="1100">
                        <a:solidFill>
                          <a:srgbClr val="FFFFFF"/>
                        </a:solidFill>
                        <a:latin typeface="PT Sans Narrow"/>
                        <a:ea typeface="PT Sans Narrow"/>
                        <a:cs typeface="PT Sans Narrow"/>
                        <a:sym typeface="PT Sans Narrow"/>
                      </a:rPr>
                      <a:t>CIRCLE</a:t>
                    </a:r>
                    <a:endParaRPr b="1" sz="1100">
                      <a:latin typeface="PT Sans Narrow"/>
                      <a:ea typeface="PT Sans Narrow"/>
                      <a:cs typeface="PT Sans Narrow"/>
                      <a:sym typeface="PT Sans Narrow"/>
                    </a:endParaRPr>
                  </a:p>
                </p:txBody>
              </p:sp>
            </p:grpSp>
          </p:grpSp>
          <p:grpSp>
            <p:nvGrpSpPr>
              <p:cNvPr id="1328" name="Google Shape;1328;p58"/>
              <p:cNvGrpSpPr/>
              <p:nvPr/>
            </p:nvGrpSpPr>
            <p:grpSpPr>
              <a:xfrm>
                <a:off x="5079690" y="6665976"/>
                <a:ext cx="1241052" cy="2021172"/>
                <a:chOff x="5291070" y="6645783"/>
                <a:chExt cx="1378946" cy="2245747"/>
              </a:xfrm>
            </p:grpSpPr>
            <p:sp>
              <p:nvSpPr>
                <p:cNvPr id="1329" name="Google Shape;1329;p58"/>
                <p:cNvSpPr/>
                <p:nvPr/>
              </p:nvSpPr>
              <p:spPr>
                <a:xfrm>
                  <a:off x="5367889" y="8104929"/>
                  <a:ext cx="12306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Help!</a:t>
                  </a:r>
                  <a:br>
                    <a:rPr lang="en-US" sz="1000">
                      <a:solidFill>
                        <a:schemeClr val="dk1"/>
                      </a:solidFill>
                      <a:latin typeface="PT Sans Narrow"/>
                      <a:ea typeface="PT Sans Narrow"/>
                      <a:cs typeface="PT Sans Narrow"/>
                      <a:sym typeface="PT Sans Narrow"/>
                    </a:rPr>
                  </a:br>
                  <a:r>
                    <a:rPr lang="en-US" sz="1000">
                      <a:solidFill>
                        <a:schemeClr val="dk1"/>
                      </a:solidFill>
                      <a:latin typeface="PT Sans Narrow"/>
                      <a:ea typeface="PT Sans Narrow"/>
                      <a:cs typeface="PT Sans Narrow"/>
                      <a:sym typeface="PT Sans Narrow"/>
                    </a:rPr>
                    <a:t>Can you debug these five Scratch programs?</a:t>
                  </a:r>
                  <a:endParaRPr>
                    <a:latin typeface="PT Sans Narrow"/>
                    <a:ea typeface="PT Sans Narrow"/>
                    <a:cs typeface="PT Sans Narrow"/>
                    <a:sym typeface="PT Sans Narrow"/>
                  </a:endParaRPr>
                </a:p>
              </p:txBody>
            </p:sp>
            <p:grpSp>
              <p:nvGrpSpPr>
                <p:cNvPr id="1330" name="Google Shape;1330;p58"/>
                <p:cNvGrpSpPr/>
                <p:nvPr/>
              </p:nvGrpSpPr>
              <p:grpSpPr>
                <a:xfrm>
                  <a:off x="5291070" y="6645783"/>
                  <a:ext cx="1378946" cy="1378946"/>
                  <a:chOff x="5291070" y="6645783"/>
                  <a:chExt cx="1378946" cy="1378946"/>
                </a:xfrm>
              </p:grpSpPr>
              <p:sp>
                <p:nvSpPr>
                  <p:cNvPr id="1331" name="Google Shape;1331;p58"/>
                  <p:cNvSpPr/>
                  <p:nvPr/>
                </p:nvSpPr>
                <p:spPr>
                  <a:xfrm rot="8075815">
                    <a:off x="5493000" y="6847712"/>
                    <a:ext cx="975086" cy="975087"/>
                  </a:xfrm>
                  <a:prstGeom prst="teardrop">
                    <a:avLst>
                      <a:gd fmla="val 100000" name="adj"/>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2" name="Google Shape;1332;p58"/>
                  <p:cNvSpPr txBox="1"/>
                  <p:nvPr/>
                </p:nvSpPr>
                <p:spPr>
                  <a:xfrm>
                    <a:off x="5465107" y="7175324"/>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DEBUG IT!</a:t>
                    </a:r>
                    <a:endParaRPr b="1" sz="1100">
                      <a:latin typeface="PT Sans Narrow"/>
                      <a:ea typeface="PT Sans Narrow"/>
                      <a:cs typeface="PT Sans Narrow"/>
                      <a:sym typeface="PT Sans Narrow"/>
                    </a:endParaRPr>
                  </a:p>
                </p:txBody>
              </p:sp>
            </p:grpSp>
          </p:grpSp>
          <p:grpSp>
            <p:nvGrpSpPr>
              <p:cNvPr id="1333" name="Google Shape;1333;p58"/>
              <p:cNvGrpSpPr/>
              <p:nvPr/>
            </p:nvGrpSpPr>
            <p:grpSpPr>
              <a:xfrm>
                <a:off x="3904046" y="6665976"/>
                <a:ext cx="1241081" cy="2328973"/>
                <a:chOff x="4079172" y="6645783"/>
                <a:chExt cx="1378978" cy="2587747"/>
              </a:xfrm>
            </p:grpSpPr>
            <p:grpSp>
              <p:nvGrpSpPr>
                <p:cNvPr id="1334" name="Google Shape;1334;p58"/>
                <p:cNvGrpSpPr/>
                <p:nvPr/>
              </p:nvGrpSpPr>
              <p:grpSpPr>
                <a:xfrm>
                  <a:off x="4079172" y="6645783"/>
                  <a:ext cx="1378948" cy="1378948"/>
                  <a:chOff x="4079172" y="6645783"/>
                  <a:chExt cx="1378948" cy="1378948"/>
                </a:xfrm>
              </p:grpSpPr>
              <p:sp>
                <p:nvSpPr>
                  <p:cNvPr id="1335" name="Google Shape;1335;p58"/>
                  <p:cNvSpPr/>
                  <p:nvPr/>
                </p:nvSpPr>
                <p:spPr>
                  <a:xfrm rot="8075815">
                    <a:off x="4281103" y="6847713"/>
                    <a:ext cx="975087" cy="975088"/>
                  </a:xfrm>
                  <a:prstGeom prst="teardrop">
                    <a:avLst>
                      <a:gd fmla="val 100000" name="adj"/>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58"/>
                  <p:cNvSpPr txBox="1"/>
                  <p:nvPr/>
                </p:nvSpPr>
                <p:spPr>
                  <a:xfrm>
                    <a:off x="4253210" y="7175323"/>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IT’S ALIVE!</a:t>
                    </a:r>
                    <a:endParaRPr b="1" sz="1100">
                      <a:latin typeface="PT Sans Narrow"/>
                      <a:ea typeface="PT Sans Narrow"/>
                      <a:cs typeface="PT Sans Narrow"/>
                      <a:sym typeface="PT Sans Narrow"/>
                    </a:endParaRPr>
                  </a:p>
                </p:txBody>
              </p:sp>
            </p:grpSp>
            <p:sp>
              <p:nvSpPr>
                <p:cNvPr id="1337" name="Google Shape;1337;p58"/>
                <p:cNvSpPr/>
                <p:nvPr/>
              </p:nvSpPr>
              <p:spPr>
                <a:xfrm>
                  <a:off x="4151651" y="8104930"/>
                  <a:ext cx="1306500" cy="112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Can you animate it? Experiment with multiple costumes to bring an image to life.</a:t>
                  </a:r>
                  <a:endParaRPr>
                    <a:latin typeface="PT Sans Narrow"/>
                    <a:ea typeface="PT Sans Narrow"/>
                    <a:cs typeface="PT Sans Narrow"/>
                    <a:sym typeface="PT Sans Narrow"/>
                  </a:endParaRPr>
                </a:p>
              </p:txBody>
            </p:sp>
          </p:grpSp>
        </p:grpSp>
        <p:grpSp>
          <p:nvGrpSpPr>
            <p:cNvPr id="1338" name="Google Shape;1338;p58"/>
            <p:cNvGrpSpPr/>
            <p:nvPr/>
          </p:nvGrpSpPr>
          <p:grpSpPr>
            <a:xfrm>
              <a:off x="6253350" y="7124737"/>
              <a:ext cx="1244928" cy="2482636"/>
              <a:chOff x="6253350" y="7151383"/>
              <a:chExt cx="1244928" cy="2482636"/>
            </a:xfrm>
          </p:grpSpPr>
          <p:sp>
            <p:nvSpPr>
              <p:cNvPr id="1339" name="Google Shape;1339;p58"/>
              <p:cNvSpPr/>
              <p:nvPr/>
            </p:nvSpPr>
            <p:spPr>
              <a:xfrm>
                <a:off x="6253350" y="8464619"/>
                <a:ext cx="1176000" cy="116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How can you combine animation with music to create your own </a:t>
                </a:r>
                <a:br>
                  <a:rPr lang="en-US" sz="1000">
                    <a:solidFill>
                      <a:schemeClr val="dk1"/>
                    </a:solidFill>
                    <a:latin typeface="PT Sans Narrow"/>
                    <a:ea typeface="PT Sans Narrow"/>
                    <a:cs typeface="PT Sans Narrow"/>
                    <a:sym typeface="PT Sans Narrow"/>
                  </a:rPr>
                </a:br>
                <a:r>
                  <a:rPr lang="en-US" sz="1000">
                    <a:solidFill>
                      <a:schemeClr val="dk1"/>
                    </a:solidFill>
                    <a:latin typeface="PT Sans Narrow"/>
                    <a:ea typeface="PT Sans Narrow"/>
                    <a:cs typeface="PT Sans Narrow"/>
                    <a:sym typeface="PT Sans Narrow"/>
                  </a:rPr>
                  <a:t>Scratch-inspired music video?</a:t>
                </a:r>
                <a:endParaRPr sz="1000">
                  <a:solidFill>
                    <a:schemeClr val="dk1"/>
                  </a:solidFill>
                  <a:latin typeface="PT Sans Narrow"/>
                  <a:ea typeface="PT Sans Narrow"/>
                  <a:cs typeface="PT Sans Narrow"/>
                  <a:sym typeface="PT Sans Narrow"/>
                </a:endParaRPr>
              </a:p>
            </p:txBody>
          </p:sp>
          <p:sp>
            <p:nvSpPr>
              <p:cNvPr id="1340" name="Google Shape;1340;p58"/>
              <p:cNvSpPr/>
              <p:nvPr/>
            </p:nvSpPr>
            <p:spPr>
              <a:xfrm rot="8075815">
                <a:off x="6438964" y="7333120"/>
                <a:ext cx="877577" cy="877579"/>
              </a:xfrm>
              <a:prstGeom prst="teardrop">
                <a:avLst>
                  <a:gd fmla="val 100000" name="adj"/>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1" name="Google Shape;1341;p58"/>
              <p:cNvSpPr txBox="1"/>
              <p:nvPr/>
            </p:nvSpPr>
            <p:spPr>
              <a:xfrm>
                <a:off x="6413860" y="7627971"/>
                <a:ext cx="927786"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MUSIC VIDEO</a:t>
                </a:r>
                <a:endParaRPr b="1" sz="1100">
                  <a:latin typeface="PT Sans Narrow"/>
                  <a:ea typeface="PT Sans Narrow"/>
                  <a:cs typeface="PT Sans Narrow"/>
                  <a:sym typeface="PT Sans Narrow"/>
                </a:endParaRPr>
              </a:p>
            </p:txBody>
          </p:sp>
        </p:grpSp>
      </p:grpSp>
      <p:grpSp>
        <p:nvGrpSpPr>
          <p:cNvPr id="1342" name="Google Shape;1342;p58"/>
          <p:cNvGrpSpPr/>
          <p:nvPr/>
        </p:nvGrpSpPr>
        <p:grpSpPr>
          <a:xfrm>
            <a:off x="994173" y="6310975"/>
            <a:ext cx="6549577" cy="403914"/>
            <a:chOff x="994173" y="6310975"/>
            <a:chExt cx="6549577" cy="403914"/>
          </a:xfrm>
        </p:grpSpPr>
        <p:grpSp>
          <p:nvGrpSpPr>
            <p:cNvPr id="1343" name="Google Shape;1343;p58"/>
            <p:cNvGrpSpPr/>
            <p:nvPr/>
          </p:nvGrpSpPr>
          <p:grpSpPr>
            <a:xfrm>
              <a:off x="5370100" y="6310975"/>
              <a:ext cx="700800" cy="403914"/>
              <a:chOff x="5370100" y="6310975"/>
              <a:chExt cx="700800" cy="403914"/>
            </a:xfrm>
          </p:grpSpPr>
          <p:cxnSp>
            <p:nvCxnSpPr>
              <p:cNvPr id="1344" name="Google Shape;1344;p58"/>
              <p:cNvCxnSpPr/>
              <p:nvPr/>
            </p:nvCxnSpPr>
            <p:spPr>
              <a:xfrm rot="10800000">
                <a:off x="5705561" y="6533141"/>
                <a:ext cx="3775" cy="181748"/>
              </a:xfrm>
              <a:prstGeom prst="straightConnector1">
                <a:avLst/>
              </a:prstGeom>
              <a:noFill/>
              <a:ln cap="flat" cmpd="sng" w="12700">
                <a:solidFill>
                  <a:schemeClr val="dk1"/>
                </a:solidFill>
                <a:prstDash val="solid"/>
                <a:round/>
                <a:headEnd len="med" w="med" type="triangle"/>
                <a:tailEnd len="sm" w="sm" type="none"/>
              </a:ln>
            </p:spPr>
          </p:cxnSp>
          <p:sp>
            <p:nvSpPr>
              <p:cNvPr id="1345" name="Google Shape;1345;p58"/>
              <p:cNvSpPr/>
              <p:nvPr/>
            </p:nvSpPr>
            <p:spPr>
              <a:xfrm>
                <a:off x="5370100" y="6310975"/>
                <a:ext cx="7008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4</a:t>
                </a:r>
                <a:endParaRPr b="1" sz="1050">
                  <a:solidFill>
                    <a:schemeClr val="dk1"/>
                  </a:solidFill>
                  <a:latin typeface="PT Sans Narrow"/>
                  <a:ea typeface="PT Sans Narrow"/>
                  <a:cs typeface="PT Sans Narrow"/>
                  <a:sym typeface="PT Sans Narrow"/>
                </a:endParaRPr>
              </a:p>
            </p:txBody>
          </p:sp>
        </p:grpSp>
        <p:grpSp>
          <p:nvGrpSpPr>
            <p:cNvPr id="1346" name="Google Shape;1346;p58"/>
            <p:cNvGrpSpPr/>
            <p:nvPr/>
          </p:nvGrpSpPr>
          <p:grpSpPr>
            <a:xfrm>
              <a:off x="994173" y="6310975"/>
              <a:ext cx="1186386" cy="403914"/>
              <a:chOff x="3490350" y="7023807"/>
              <a:chExt cx="1186386" cy="403914"/>
            </a:xfrm>
          </p:grpSpPr>
          <p:cxnSp>
            <p:nvCxnSpPr>
              <p:cNvPr id="1347" name="Google Shape;1347;p58"/>
              <p:cNvCxnSpPr/>
              <p:nvPr/>
            </p:nvCxnSpPr>
            <p:spPr>
              <a:xfrm rot="10800000">
                <a:off x="3490350" y="7146674"/>
                <a:ext cx="3775" cy="281047"/>
              </a:xfrm>
              <a:prstGeom prst="straightConnector1">
                <a:avLst/>
              </a:prstGeom>
              <a:noFill/>
              <a:ln cap="flat" cmpd="sng" w="12700">
                <a:solidFill>
                  <a:schemeClr val="dk1"/>
                </a:solidFill>
                <a:prstDash val="solid"/>
                <a:round/>
                <a:headEnd len="med" w="med" type="triangle"/>
                <a:tailEnd len="sm" w="sm" type="none"/>
              </a:ln>
            </p:spPr>
          </p:cxnSp>
          <p:cxnSp>
            <p:nvCxnSpPr>
              <p:cNvPr id="1348" name="Google Shape;1348;p58"/>
              <p:cNvCxnSpPr/>
              <p:nvPr/>
            </p:nvCxnSpPr>
            <p:spPr>
              <a:xfrm rot="10800000">
                <a:off x="4672961" y="7146675"/>
                <a:ext cx="3775" cy="281046"/>
              </a:xfrm>
              <a:prstGeom prst="straightConnector1">
                <a:avLst/>
              </a:prstGeom>
              <a:noFill/>
              <a:ln cap="flat" cmpd="sng" w="12700">
                <a:solidFill>
                  <a:schemeClr val="dk1"/>
                </a:solidFill>
                <a:prstDash val="solid"/>
                <a:round/>
                <a:headEnd len="med" w="med" type="triangle"/>
                <a:tailEnd len="sm" w="sm" type="none"/>
              </a:ln>
            </p:spPr>
          </p:cxnSp>
          <p:cxnSp>
            <p:nvCxnSpPr>
              <p:cNvPr id="1349" name="Google Shape;1349;p58"/>
              <p:cNvCxnSpPr/>
              <p:nvPr/>
            </p:nvCxnSpPr>
            <p:spPr>
              <a:xfrm>
                <a:off x="3490350" y="7154071"/>
                <a:ext cx="1186386" cy="0"/>
              </a:xfrm>
              <a:prstGeom prst="straightConnector1">
                <a:avLst/>
              </a:prstGeom>
              <a:noFill/>
              <a:ln cap="flat" cmpd="sng" w="12700">
                <a:solidFill>
                  <a:schemeClr val="dk1"/>
                </a:solidFill>
                <a:prstDash val="solid"/>
                <a:round/>
                <a:headEnd len="sm" w="sm" type="none"/>
                <a:tailEnd len="sm" w="sm" type="none"/>
              </a:ln>
            </p:spPr>
          </p:cxnSp>
          <p:sp>
            <p:nvSpPr>
              <p:cNvPr id="1350" name="Google Shape;1350;p58"/>
              <p:cNvSpPr/>
              <p:nvPr/>
            </p:nvSpPr>
            <p:spPr>
              <a:xfrm>
                <a:off x="3771252" y="7023807"/>
                <a:ext cx="700800" cy="253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1</a:t>
                </a:r>
                <a:endParaRPr b="1" sz="1050">
                  <a:solidFill>
                    <a:schemeClr val="dk1"/>
                  </a:solidFill>
                  <a:latin typeface="PT Sans Narrow"/>
                  <a:ea typeface="PT Sans Narrow"/>
                  <a:cs typeface="PT Sans Narrow"/>
                  <a:sym typeface="PT Sans Narrow"/>
                </a:endParaRPr>
              </a:p>
            </p:txBody>
          </p:sp>
        </p:grpSp>
        <p:grpSp>
          <p:nvGrpSpPr>
            <p:cNvPr id="1351" name="Google Shape;1351;p58"/>
            <p:cNvGrpSpPr/>
            <p:nvPr/>
          </p:nvGrpSpPr>
          <p:grpSpPr>
            <a:xfrm>
              <a:off x="2962550" y="6310975"/>
              <a:ext cx="825000" cy="403914"/>
              <a:chOff x="2962550" y="6310975"/>
              <a:chExt cx="825000" cy="403914"/>
            </a:xfrm>
          </p:grpSpPr>
          <p:cxnSp>
            <p:nvCxnSpPr>
              <p:cNvPr id="1352" name="Google Shape;1352;p58"/>
              <p:cNvCxnSpPr/>
              <p:nvPr/>
            </p:nvCxnSpPr>
            <p:spPr>
              <a:xfrm rot="10800000">
                <a:off x="3354715" y="6533141"/>
                <a:ext cx="3775" cy="181748"/>
              </a:xfrm>
              <a:prstGeom prst="straightConnector1">
                <a:avLst/>
              </a:prstGeom>
              <a:noFill/>
              <a:ln cap="flat" cmpd="sng" w="12700">
                <a:solidFill>
                  <a:schemeClr val="dk1"/>
                </a:solidFill>
                <a:prstDash val="solid"/>
                <a:round/>
                <a:headEnd len="med" w="med" type="triangle"/>
                <a:tailEnd len="sm" w="sm" type="none"/>
              </a:ln>
            </p:spPr>
          </p:cxnSp>
          <p:sp>
            <p:nvSpPr>
              <p:cNvPr id="1353" name="Google Shape;1353;p58"/>
              <p:cNvSpPr/>
              <p:nvPr/>
            </p:nvSpPr>
            <p:spPr>
              <a:xfrm>
                <a:off x="2962550" y="6310975"/>
                <a:ext cx="8250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2</a:t>
                </a:r>
                <a:endParaRPr b="1" sz="1050">
                  <a:solidFill>
                    <a:schemeClr val="dk1"/>
                  </a:solidFill>
                  <a:latin typeface="PT Sans Narrow"/>
                  <a:ea typeface="PT Sans Narrow"/>
                  <a:cs typeface="PT Sans Narrow"/>
                  <a:sym typeface="PT Sans Narrow"/>
                </a:endParaRPr>
              </a:p>
            </p:txBody>
          </p:sp>
        </p:grpSp>
        <p:grpSp>
          <p:nvGrpSpPr>
            <p:cNvPr id="1354" name="Google Shape;1354;p58"/>
            <p:cNvGrpSpPr/>
            <p:nvPr/>
          </p:nvGrpSpPr>
          <p:grpSpPr>
            <a:xfrm>
              <a:off x="4179799" y="6310975"/>
              <a:ext cx="783900" cy="403914"/>
              <a:chOff x="4179799" y="6310975"/>
              <a:chExt cx="783900" cy="403914"/>
            </a:xfrm>
          </p:grpSpPr>
          <p:cxnSp>
            <p:nvCxnSpPr>
              <p:cNvPr id="1355" name="Google Shape;1355;p58"/>
              <p:cNvCxnSpPr/>
              <p:nvPr/>
            </p:nvCxnSpPr>
            <p:spPr>
              <a:xfrm rot="10800000">
                <a:off x="4531741" y="6533141"/>
                <a:ext cx="3775" cy="181748"/>
              </a:xfrm>
              <a:prstGeom prst="straightConnector1">
                <a:avLst/>
              </a:prstGeom>
              <a:noFill/>
              <a:ln cap="flat" cmpd="sng" w="12700">
                <a:solidFill>
                  <a:schemeClr val="dk1"/>
                </a:solidFill>
                <a:prstDash val="solid"/>
                <a:round/>
                <a:headEnd len="med" w="med" type="triangle"/>
                <a:tailEnd len="sm" w="sm" type="none"/>
              </a:ln>
            </p:spPr>
          </p:cxnSp>
          <p:sp>
            <p:nvSpPr>
              <p:cNvPr id="1356" name="Google Shape;1356;p58"/>
              <p:cNvSpPr/>
              <p:nvPr/>
            </p:nvSpPr>
            <p:spPr>
              <a:xfrm>
                <a:off x="4179799" y="6310975"/>
                <a:ext cx="7839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3</a:t>
                </a:r>
                <a:endParaRPr b="1" sz="1050">
                  <a:solidFill>
                    <a:schemeClr val="dk1"/>
                  </a:solidFill>
                  <a:latin typeface="PT Sans Narrow"/>
                  <a:ea typeface="PT Sans Narrow"/>
                  <a:cs typeface="PT Sans Narrow"/>
                  <a:sym typeface="PT Sans Narrow"/>
                </a:endParaRPr>
              </a:p>
            </p:txBody>
          </p:sp>
        </p:grpSp>
        <p:grpSp>
          <p:nvGrpSpPr>
            <p:cNvPr id="1357" name="Google Shape;1357;p58"/>
            <p:cNvGrpSpPr/>
            <p:nvPr/>
          </p:nvGrpSpPr>
          <p:grpSpPr>
            <a:xfrm>
              <a:off x="6128950" y="6310975"/>
              <a:ext cx="1414800" cy="403914"/>
              <a:chOff x="6128950" y="6310975"/>
              <a:chExt cx="1414800" cy="403914"/>
            </a:xfrm>
          </p:grpSpPr>
          <p:cxnSp>
            <p:nvCxnSpPr>
              <p:cNvPr id="1358" name="Google Shape;1358;p58"/>
              <p:cNvCxnSpPr/>
              <p:nvPr/>
            </p:nvCxnSpPr>
            <p:spPr>
              <a:xfrm rot="10800000">
                <a:off x="6889692" y="6533141"/>
                <a:ext cx="3775" cy="181748"/>
              </a:xfrm>
              <a:prstGeom prst="straightConnector1">
                <a:avLst/>
              </a:prstGeom>
              <a:noFill/>
              <a:ln cap="flat" cmpd="sng" w="12700">
                <a:solidFill>
                  <a:schemeClr val="dk1"/>
                </a:solidFill>
                <a:prstDash val="solid"/>
                <a:round/>
                <a:headEnd len="med" w="med" type="triangle"/>
                <a:tailEnd len="sm" w="sm" type="none"/>
              </a:ln>
            </p:spPr>
          </p:cxnSp>
          <p:sp>
            <p:nvSpPr>
              <p:cNvPr id="1359" name="Google Shape;1359;p58"/>
              <p:cNvSpPr/>
              <p:nvPr/>
            </p:nvSpPr>
            <p:spPr>
              <a:xfrm>
                <a:off x="6128950" y="6310975"/>
                <a:ext cx="14148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4 &amp; SESSION </a:t>
                </a:r>
                <a:r>
                  <a:rPr b="1" lang="en-US" sz="1050">
                    <a:solidFill>
                      <a:schemeClr val="dk1"/>
                    </a:solidFill>
                    <a:latin typeface="PT Sans Narrow"/>
                    <a:ea typeface="PT Sans Narrow"/>
                    <a:cs typeface="PT Sans Narrow"/>
                    <a:sym typeface="PT Sans Narrow"/>
                  </a:rPr>
                  <a:t>5</a:t>
                </a:r>
                <a:endParaRPr b="1" sz="1050">
                  <a:solidFill>
                    <a:schemeClr val="dk1"/>
                  </a:solidFill>
                  <a:latin typeface="PT Sans Narrow"/>
                  <a:ea typeface="PT Sans Narrow"/>
                  <a:cs typeface="PT Sans Narrow"/>
                  <a:sym typeface="PT Sans Narrow"/>
                </a:endParaRPr>
              </a:p>
            </p:txBody>
          </p:sp>
        </p:grpSp>
      </p:grpSp>
      <p:pic>
        <p:nvPicPr>
          <p:cNvPr descr="Screen Shot 2014-06-02 at 7.09.00 PM.png" id="1360" name="Google Shape;1360;p58"/>
          <p:cNvPicPr preferRelativeResize="0"/>
          <p:nvPr/>
        </p:nvPicPr>
        <p:blipFill rotWithShape="1">
          <a:blip r:embed="rId3">
            <a:alphaModFix/>
          </a:blip>
          <a:srcRect b="184" l="0" r="0" t="9707"/>
          <a:stretch/>
        </p:blipFill>
        <p:spPr>
          <a:xfrm>
            <a:off x="455105" y="1704631"/>
            <a:ext cx="3332471" cy="2484775"/>
          </a:xfrm>
          <a:prstGeom prst="rect">
            <a:avLst/>
          </a:prstGeom>
          <a:noFill/>
          <a:ln>
            <a:noFill/>
          </a:ln>
        </p:spPr>
      </p:pic>
      <p:sp>
        <p:nvSpPr>
          <p:cNvPr id="1361" name="Google Shape;1361;p58"/>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41</a:t>
            </a:r>
            <a:endParaRPr b="0" i="0" sz="1200">
              <a:solidFill>
                <a:srgbClr val="888888"/>
              </a:solidFill>
              <a:latin typeface="Carme"/>
              <a:ea typeface="Carme"/>
              <a:cs typeface="Carme"/>
              <a:sym typeface="Carme"/>
            </a:endParaRPr>
          </a:p>
        </p:txBody>
      </p:sp>
      <p:grpSp>
        <p:nvGrpSpPr>
          <p:cNvPr id="1362" name="Google Shape;1362;p58"/>
          <p:cNvGrpSpPr/>
          <p:nvPr/>
        </p:nvGrpSpPr>
        <p:grpSpPr>
          <a:xfrm>
            <a:off x="-1" y="5259237"/>
            <a:ext cx="7582143" cy="479582"/>
            <a:chOff x="-1" y="5259237"/>
            <a:chExt cx="7582143" cy="479582"/>
          </a:xfrm>
        </p:grpSpPr>
        <p:sp>
          <p:nvSpPr>
            <p:cNvPr id="1363" name="Google Shape;1363;p58"/>
            <p:cNvSpPr/>
            <p:nvPr/>
          </p:nvSpPr>
          <p:spPr>
            <a:xfrm>
              <a:off x="-1" y="5259237"/>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Google Shape;1364;p58"/>
            <p:cNvSpPr txBox="1"/>
            <p:nvPr/>
          </p:nvSpPr>
          <p:spPr>
            <a:xfrm>
              <a:off x="5223496" y="5259237"/>
              <a:ext cx="2110950" cy="46166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POSSIBLE PATH</a:t>
              </a:r>
              <a:endParaRPr b="1" sz="2400">
                <a:solidFill>
                  <a:schemeClr val="lt1"/>
                </a:solidFill>
                <a:latin typeface="PT Sans Narrow"/>
                <a:ea typeface="PT Sans Narrow"/>
                <a:cs typeface="PT Sans Narrow"/>
                <a:sym typeface="PT Sans Narrow"/>
              </a:endParaRPr>
            </a:p>
          </p:txBody>
        </p:sp>
      </p:grpSp>
      <p:grpSp>
        <p:nvGrpSpPr>
          <p:cNvPr id="1365" name="Google Shape;1365;p58"/>
          <p:cNvGrpSpPr/>
          <p:nvPr/>
        </p:nvGrpSpPr>
        <p:grpSpPr>
          <a:xfrm>
            <a:off x="-1" y="672989"/>
            <a:ext cx="7582143" cy="479582"/>
            <a:chOff x="-1" y="672989"/>
            <a:chExt cx="7582143" cy="479582"/>
          </a:xfrm>
        </p:grpSpPr>
        <p:sp>
          <p:nvSpPr>
            <p:cNvPr id="1366" name="Google Shape;1366;p58"/>
            <p:cNvSpPr/>
            <p:nvPr/>
          </p:nvSpPr>
          <p:spPr>
            <a:xfrm>
              <a:off x="-1" y="672989"/>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7" name="Google Shape;1367;p58"/>
            <p:cNvSpPr txBox="1"/>
            <p:nvPr/>
          </p:nvSpPr>
          <p:spPr>
            <a:xfrm>
              <a:off x="3305775" y="673000"/>
              <a:ext cx="40287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CHOOSE YOUR OWN ADVENTURE</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grpSp>
        <p:nvGrpSpPr>
          <p:cNvPr id="1373" name="Google Shape;1373;p59"/>
          <p:cNvGrpSpPr/>
          <p:nvPr/>
        </p:nvGrpSpPr>
        <p:grpSpPr>
          <a:xfrm>
            <a:off x="457983" y="2830655"/>
            <a:ext cx="3324442" cy="4763281"/>
            <a:chOff x="422410" y="2830659"/>
            <a:chExt cx="3324442" cy="4926852"/>
          </a:xfrm>
        </p:grpSpPr>
        <p:sp>
          <p:nvSpPr>
            <p:cNvPr id="1374" name="Google Shape;1374;p59"/>
            <p:cNvSpPr txBox="1"/>
            <p:nvPr/>
          </p:nvSpPr>
          <p:spPr>
            <a:xfrm>
              <a:off x="515552" y="3328611"/>
              <a:ext cx="3231300" cy="4428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have a projector connected to a computer with Scratch open to display which blocks and scripts will be performed.</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for two volunteers.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Prompt the two volunteers to act out a series of instructions (either by “programming” the volunteers through the Scratch interface or through printed-out physical versions of the Scratch blocks).</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 Have one person do one thing (like walk across the room).</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 Have that person “reset”.</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 Have that person do two things simultaneously (like walk across the room and talk).</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 Add the second person, by having the second person simultaneously (but independently) do a task, like talking.</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 Have the second person do a dependent task, like responding to the first person instead of talking over.</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Reflect on the experience as a group to discuss the concepts of events and parallelism using the reflection prompts to the right.</a:t>
              </a:r>
              <a:endParaRPr sz="1200">
                <a:solidFill>
                  <a:schemeClr val="dk1"/>
                </a:solidFill>
                <a:latin typeface="PT Sans Narrow"/>
                <a:ea typeface="PT Sans Narrow"/>
                <a:cs typeface="PT Sans Narrow"/>
                <a:sym typeface="PT Sans Narrow"/>
              </a:endParaRPr>
            </a:p>
          </p:txBody>
        </p:sp>
        <p:sp>
          <p:nvSpPr>
            <p:cNvPr id="1375" name="Google Shape;1375;p59"/>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1376" name="Google Shape;1376;p59"/>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1377" name="Google Shape;1377;p59"/>
          <p:cNvGrpSpPr/>
          <p:nvPr/>
        </p:nvGrpSpPr>
        <p:grpSpPr>
          <a:xfrm>
            <a:off x="4007796" y="2830659"/>
            <a:ext cx="3307404" cy="959609"/>
            <a:chOff x="4007796" y="2830659"/>
            <a:chExt cx="3307404" cy="959609"/>
          </a:xfrm>
        </p:grpSpPr>
        <p:sp>
          <p:nvSpPr>
            <p:cNvPr id="1378" name="Google Shape;1378;p59"/>
            <p:cNvSpPr txBox="1"/>
            <p:nvPr/>
          </p:nvSpPr>
          <p:spPr>
            <a:xfrm>
              <a:off x="4104914"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projector (optional)</a:t>
              </a:r>
              <a:endParaRPr>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physical Scratch blocks (optional)</a:t>
              </a:r>
              <a:endParaRPr>
                <a:latin typeface="PT Sans Narrow"/>
                <a:ea typeface="PT Sans Narrow"/>
                <a:cs typeface="PT Sans Narrow"/>
                <a:sym typeface="PT Sans Narrow"/>
              </a:endParaRPr>
            </a:p>
          </p:txBody>
        </p:sp>
        <p:sp>
          <p:nvSpPr>
            <p:cNvPr id="1379" name="Google Shape;1379;p59"/>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380" name="Google Shape;1380;p59"/>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381" name="Google Shape;1381;p59"/>
          <p:cNvGrpSpPr/>
          <p:nvPr/>
        </p:nvGrpSpPr>
        <p:grpSpPr>
          <a:xfrm>
            <a:off x="4007794" y="4159938"/>
            <a:ext cx="3307404" cy="1805399"/>
            <a:chOff x="3992282" y="2832776"/>
            <a:chExt cx="3307404" cy="1738133"/>
          </a:xfrm>
        </p:grpSpPr>
        <p:sp>
          <p:nvSpPr>
            <p:cNvPr id="1382" name="Google Shape;1382;p59"/>
            <p:cNvSpPr txBox="1"/>
            <p:nvPr/>
          </p:nvSpPr>
          <p:spPr>
            <a:xfrm>
              <a:off x="4089411" y="3244909"/>
              <a:ext cx="3117300" cy="1326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are the different ways that actions were triggered?</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are the mechanisms for events in Scratch?</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were the different ways in which things were happening at the same time?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are the mechanisms that enable parallelism in Scratch?</a:t>
              </a:r>
              <a:endParaRPr sz="1200">
                <a:solidFill>
                  <a:schemeClr val="dk1"/>
                </a:solidFill>
                <a:latin typeface="PT Sans Narrow"/>
                <a:ea typeface="PT Sans Narrow"/>
                <a:cs typeface="PT Sans Narrow"/>
                <a:sym typeface="PT Sans Narrow"/>
              </a:endParaRPr>
            </a:p>
          </p:txBody>
        </p:sp>
        <p:sp>
          <p:nvSpPr>
            <p:cNvPr id="1383" name="Google Shape;1383;p5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384" name="Google Shape;1384;p5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385" name="Google Shape;1385;p59"/>
          <p:cNvGrpSpPr/>
          <p:nvPr/>
        </p:nvGrpSpPr>
        <p:grpSpPr>
          <a:xfrm>
            <a:off x="4007796" y="6090126"/>
            <a:ext cx="3307500" cy="957527"/>
            <a:chOff x="3992282" y="3213776"/>
            <a:chExt cx="3307500" cy="957527"/>
          </a:xfrm>
        </p:grpSpPr>
        <p:sp>
          <p:nvSpPr>
            <p:cNvPr id="1386" name="Google Shape;1386;p59"/>
            <p:cNvSpPr txBox="1"/>
            <p:nvPr/>
          </p:nvSpPr>
          <p:spPr>
            <a:xfrm>
              <a:off x="4089400" y="3709603"/>
              <a:ext cx="3117300" cy="461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Can students explain what events and parallelism are and how they work in Scratch?</a:t>
              </a:r>
              <a:endParaRPr sz="1200">
                <a:solidFill>
                  <a:schemeClr val="dk1"/>
                </a:solidFill>
                <a:latin typeface="PT Sans Narrow"/>
                <a:ea typeface="PT Sans Narrow"/>
                <a:cs typeface="PT Sans Narrow"/>
                <a:sym typeface="PT Sans Narrow"/>
              </a:endParaRPr>
            </a:p>
          </p:txBody>
        </p:sp>
        <p:sp>
          <p:nvSpPr>
            <p:cNvPr id="1387" name="Google Shape;1387;p59"/>
            <p:cNvSpPr txBox="1"/>
            <p:nvPr/>
          </p:nvSpPr>
          <p:spPr>
            <a:xfrm>
              <a:off x="3992282" y="32137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388" name="Google Shape;1388;p59"/>
            <p:cNvCxnSpPr/>
            <p:nvPr/>
          </p:nvCxnSpPr>
          <p:spPr>
            <a:xfrm flipH="1" rot="10800000">
              <a:off x="4089400" y="35447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1389" name="Google Shape;1389;p59"/>
          <p:cNvGrpSpPr/>
          <p:nvPr/>
        </p:nvGrpSpPr>
        <p:grpSpPr>
          <a:xfrm>
            <a:off x="457995" y="7630731"/>
            <a:ext cx="6857205" cy="352518"/>
            <a:chOff x="457995" y="7630731"/>
            <a:chExt cx="6857205" cy="352518"/>
          </a:xfrm>
        </p:grpSpPr>
        <p:sp>
          <p:nvSpPr>
            <p:cNvPr id="1390" name="Google Shape;1390;p59"/>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391" name="Google Shape;1391;p59"/>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392" name="Google Shape;1392;p59"/>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393" name="Google Shape;1393;p59"/>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394" name="Google Shape;1394;p59"/>
          <p:cNvSpPr txBox="1"/>
          <p:nvPr/>
        </p:nvSpPr>
        <p:spPr>
          <a:xfrm>
            <a:off x="551129" y="8142739"/>
            <a:ext cx="3231204" cy="156966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This activity highlights the notion of “reset”, which is something Scratchers often struggle with as they get started. If they want things to start in a particular location, with a particular look, etc., students need to understand that they are completely responsible for programming those setup steps.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This activity can be useful for demonstrating the broadcast and when I receive block pair.</a:t>
            </a:r>
            <a:endParaRPr sz="1200">
              <a:solidFill>
                <a:schemeClr val="dk1"/>
              </a:solidFill>
              <a:latin typeface="PT Sans Narrow"/>
              <a:ea typeface="PT Sans Narrow"/>
              <a:cs typeface="PT Sans Narrow"/>
              <a:sym typeface="PT Sans Narrow"/>
            </a:endParaRPr>
          </a:p>
        </p:txBody>
      </p:sp>
      <p:sp>
        <p:nvSpPr>
          <p:cNvPr id="1395" name="Google Shape;1395;p59"/>
          <p:cNvSpPr txBox="1"/>
          <p:nvPr/>
        </p:nvSpPr>
        <p:spPr>
          <a:xfrm>
            <a:off x="4214625" y="795405"/>
            <a:ext cx="2999848" cy="196977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introduced to the concepts of events (one thing causing another thing to happen) and parallelism (things happening at the same time) through performance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explain what events are and how they work in Scratch</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explain what parallelism is and how it works in Scratch</a:t>
            </a:r>
            <a:endParaRPr>
              <a:latin typeface="PT Sans Narrow"/>
              <a:ea typeface="PT Sans Narrow"/>
              <a:cs typeface="PT Sans Narrow"/>
              <a:sym typeface="PT Sans Narrow"/>
            </a:endParaRPr>
          </a:p>
        </p:txBody>
      </p:sp>
      <p:sp>
        <p:nvSpPr>
          <p:cNvPr id="1396" name="Google Shape;1396;p59"/>
          <p:cNvSpPr txBox="1"/>
          <p:nvPr/>
        </p:nvSpPr>
        <p:spPr>
          <a:xfrm>
            <a:off x="1181201" y="647673"/>
            <a:ext cx="2815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PERFORMING SCRIPTS</a:t>
            </a:r>
            <a:endParaRPr b="1">
              <a:latin typeface="PT Sans Narrow"/>
              <a:ea typeface="PT Sans Narrow"/>
              <a:cs typeface="PT Sans Narrow"/>
              <a:sym typeface="PT Sans Narrow"/>
            </a:endParaRPr>
          </a:p>
        </p:txBody>
      </p:sp>
      <p:sp>
        <p:nvSpPr>
          <p:cNvPr id="1397" name="Google Shape;1397;p59"/>
          <p:cNvSpPr txBox="1"/>
          <p:nvPr/>
        </p:nvSpPr>
        <p:spPr>
          <a:xfrm>
            <a:off x="3012448" y="2061062"/>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1398" name="Google Shape;1398;p59"/>
          <p:cNvPicPr preferRelativeResize="0"/>
          <p:nvPr/>
        </p:nvPicPr>
        <p:blipFill rotWithShape="1">
          <a:blip r:embed="rId3">
            <a:alphaModFix/>
          </a:blip>
          <a:srcRect b="0" l="0" r="0" t="0"/>
          <a:stretch/>
        </p:blipFill>
        <p:spPr>
          <a:xfrm>
            <a:off x="2751000" y="2119207"/>
            <a:ext cx="329112" cy="329112"/>
          </a:xfrm>
          <a:prstGeom prst="rect">
            <a:avLst/>
          </a:prstGeom>
          <a:noFill/>
          <a:ln>
            <a:noFill/>
          </a:ln>
        </p:spPr>
      </p:pic>
      <p:grpSp>
        <p:nvGrpSpPr>
          <p:cNvPr id="1399" name="Google Shape;1399;p59"/>
          <p:cNvGrpSpPr/>
          <p:nvPr/>
        </p:nvGrpSpPr>
        <p:grpSpPr>
          <a:xfrm>
            <a:off x="551129" y="-7273"/>
            <a:ext cx="493616" cy="2791875"/>
            <a:chOff x="551129" y="-7273"/>
            <a:chExt cx="493616" cy="2791875"/>
          </a:xfrm>
        </p:grpSpPr>
        <p:pic>
          <p:nvPicPr>
            <p:cNvPr descr="Unit3activity.png" id="1400" name="Google Shape;1400;p59"/>
            <p:cNvPicPr preferRelativeResize="0"/>
            <p:nvPr/>
          </p:nvPicPr>
          <p:blipFill rotWithShape="1">
            <a:blip r:embed="rId4">
              <a:alphaModFix/>
            </a:blip>
            <a:srcRect b="0" l="0" r="0" t="0"/>
            <a:stretch/>
          </p:blipFill>
          <p:spPr>
            <a:xfrm>
              <a:off x="551129" y="-7273"/>
              <a:ext cx="493616" cy="2791875"/>
            </a:xfrm>
            <a:prstGeom prst="rect">
              <a:avLst/>
            </a:prstGeom>
            <a:noFill/>
            <a:ln>
              <a:noFill/>
            </a:ln>
          </p:spPr>
        </p:pic>
        <p:sp>
          <p:nvSpPr>
            <p:cNvPr id="1401" name="Google Shape;1401;p59"/>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2  ACTIVITY</a:t>
              </a:r>
              <a:endParaRPr b="1" sz="2400">
                <a:solidFill>
                  <a:schemeClr val="lt1"/>
                </a:solidFill>
                <a:latin typeface="PT Sans Narrow"/>
                <a:ea typeface="PT Sans Narrow"/>
                <a:cs typeface="PT Sans Narrow"/>
                <a:sym typeface="PT Sans Narrow"/>
              </a:endParaRPr>
            </a:p>
          </p:txBody>
        </p:sp>
      </p:grpSp>
      <p:sp>
        <p:nvSpPr>
          <p:cNvPr id="1402" name="Google Shape;1402;p59"/>
          <p:cNvSpPr/>
          <p:nvPr/>
        </p:nvSpPr>
        <p:spPr>
          <a:xfrm>
            <a:off x="551130" y="254215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Google Shape;1403;p5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42</a:t>
            </a:r>
            <a:endParaRPr b="0" i="0" sz="1200">
              <a:solidFill>
                <a:srgbClr val="888888"/>
              </a:solidFill>
              <a:latin typeface="Carme"/>
              <a:ea typeface="Carme"/>
              <a:cs typeface="Carme"/>
              <a:sym typeface="Carme"/>
            </a:endParaRPr>
          </a:p>
        </p:txBody>
      </p:sp>
      <p:sp>
        <p:nvSpPr>
          <p:cNvPr id="1404" name="Google Shape;1404;p59"/>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pic>
        <p:nvPicPr>
          <p:cNvPr descr="Unit2performingscripts.png" id="1410" name="Google Shape;1410;p60"/>
          <p:cNvPicPr preferRelativeResize="0"/>
          <p:nvPr/>
        </p:nvPicPr>
        <p:blipFill rotWithShape="1">
          <a:blip r:embed="rId3">
            <a:alphaModFix/>
          </a:blip>
          <a:srcRect b="0" l="0" r="0" t="0"/>
          <a:stretch/>
        </p:blipFill>
        <p:spPr>
          <a:xfrm>
            <a:off x="4863" y="6276"/>
            <a:ext cx="7762685" cy="1004582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grpSp>
        <p:nvGrpSpPr>
          <p:cNvPr id="1416" name="Google Shape;1416;p61"/>
          <p:cNvGrpSpPr/>
          <p:nvPr/>
        </p:nvGrpSpPr>
        <p:grpSpPr>
          <a:xfrm>
            <a:off x="457995" y="2830659"/>
            <a:ext cx="3324430" cy="4503541"/>
            <a:chOff x="422410" y="2830659"/>
            <a:chExt cx="3324430" cy="4503541"/>
          </a:xfrm>
        </p:grpSpPr>
        <p:sp>
          <p:nvSpPr>
            <p:cNvPr id="1417" name="Google Shape;1417;p61"/>
            <p:cNvSpPr txBox="1"/>
            <p:nvPr/>
          </p:nvSpPr>
          <p:spPr>
            <a:xfrm>
              <a:off x="515540" y="3328600"/>
              <a:ext cx="3231300" cy="40056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show example projects from the Build-a-Band studio and have the Build-a-Band handout available to guide students.</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create interactive instruments by pairing sprites with sounds. Encourage them to experiment with different ways to express sounds in Scratch by exploring other blocks in the Sounds category or using the editing tools within the Sounds tab.</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Allow students to demonstrate their bands to one another or let students walk around to interact with classmates’ instruments. We recommend a gallery walk: have students put their projects in presentation mode and then invite them to walk around and explore each other’s projects. Optionally, have students add their projects to the Build-a-Band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1418" name="Google Shape;1418;p61"/>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1419" name="Google Shape;1419;p61"/>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1420" name="Google Shape;1420;p61"/>
          <p:cNvGrpSpPr/>
          <p:nvPr/>
        </p:nvGrpSpPr>
        <p:grpSpPr>
          <a:xfrm>
            <a:off x="4007796" y="2832776"/>
            <a:ext cx="3307404" cy="1142158"/>
            <a:chOff x="3992282" y="2832776"/>
            <a:chExt cx="3307404" cy="1142158"/>
          </a:xfrm>
        </p:grpSpPr>
        <p:sp>
          <p:nvSpPr>
            <p:cNvPr id="1421" name="Google Shape;1421;p61"/>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Build-a-Band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Build-a-Band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http://scratch.mit.edu/studios/475523</a:t>
              </a:r>
              <a:endParaRPr>
                <a:latin typeface="PT Sans Narrow"/>
                <a:ea typeface="PT Sans Narrow"/>
                <a:cs typeface="PT Sans Narrow"/>
                <a:sym typeface="PT Sans Narrow"/>
              </a:endParaRPr>
            </a:p>
          </p:txBody>
        </p:sp>
        <p:sp>
          <p:nvSpPr>
            <p:cNvPr id="1422" name="Google Shape;1422;p61"/>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423" name="Google Shape;1423;p6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424" name="Google Shape;1424;p61"/>
          <p:cNvGrpSpPr/>
          <p:nvPr/>
        </p:nvGrpSpPr>
        <p:grpSpPr>
          <a:xfrm>
            <a:off x="4007796" y="4085846"/>
            <a:ext cx="3307404" cy="1142158"/>
            <a:chOff x="3992282" y="2832776"/>
            <a:chExt cx="3307404" cy="1142158"/>
          </a:xfrm>
        </p:grpSpPr>
        <p:sp>
          <p:nvSpPr>
            <p:cNvPr id="1425" name="Google Shape;1425;p61"/>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did you do first?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did you do next?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did you do last?</a:t>
              </a:r>
              <a:endParaRPr>
                <a:latin typeface="PT Sans Narrow"/>
                <a:ea typeface="PT Sans Narrow"/>
                <a:cs typeface="PT Sans Narrow"/>
                <a:sym typeface="PT Sans Narrow"/>
              </a:endParaRPr>
            </a:p>
          </p:txBody>
        </p:sp>
        <p:sp>
          <p:nvSpPr>
            <p:cNvPr id="1426" name="Google Shape;1426;p61"/>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427" name="Google Shape;1427;p6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428" name="Google Shape;1428;p61"/>
          <p:cNvGrpSpPr/>
          <p:nvPr/>
        </p:nvGrpSpPr>
        <p:grpSpPr>
          <a:xfrm>
            <a:off x="4007796" y="5348606"/>
            <a:ext cx="3307404" cy="957492"/>
            <a:chOff x="3992282" y="2832776"/>
            <a:chExt cx="3307404" cy="957492"/>
          </a:xfrm>
        </p:grpSpPr>
        <p:sp>
          <p:nvSpPr>
            <p:cNvPr id="1429" name="Google Shape;1429;p61"/>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projects make creative use of sounds?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Are the sprites in the projects interactive?</a:t>
              </a:r>
              <a:endParaRPr>
                <a:latin typeface="PT Sans Narrow"/>
                <a:ea typeface="PT Sans Narrow"/>
                <a:cs typeface="PT Sans Narrow"/>
                <a:sym typeface="PT Sans Narrow"/>
              </a:endParaRPr>
            </a:p>
          </p:txBody>
        </p:sp>
        <p:sp>
          <p:nvSpPr>
            <p:cNvPr id="1430" name="Google Shape;1430;p61"/>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431" name="Google Shape;1431;p6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432" name="Google Shape;1432;p61"/>
          <p:cNvGrpSpPr/>
          <p:nvPr/>
        </p:nvGrpSpPr>
        <p:grpSpPr>
          <a:xfrm>
            <a:off x="457995" y="7630731"/>
            <a:ext cx="6857205" cy="352518"/>
            <a:chOff x="457995" y="7630731"/>
            <a:chExt cx="6857205" cy="352518"/>
          </a:xfrm>
        </p:grpSpPr>
        <p:sp>
          <p:nvSpPr>
            <p:cNvPr id="1433" name="Google Shape;1433;p61"/>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434" name="Google Shape;1434;p61"/>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435" name="Google Shape;1435;p61"/>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436" name="Google Shape;1436;p61"/>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437" name="Google Shape;1437;p61"/>
          <p:cNvSpPr txBox="1"/>
          <p:nvPr/>
        </p:nvSpPr>
        <p:spPr>
          <a:xfrm>
            <a:off x="551129" y="8142739"/>
            <a:ext cx="3231204" cy="46166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To share as a whole group, have students perform their Scratch instruments together to form a class band!</a:t>
            </a:r>
            <a:endParaRPr sz="1200">
              <a:solidFill>
                <a:schemeClr val="dk1"/>
              </a:solidFill>
              <a:latin typeface="PT Sans Narrow"/>
              <a:ea typeface="PT Sans Narrow"/>
              <a:cs typeface="PT Sans Narrow"/>
              <a:sym typeface="PT Sans Narrow"/>
            </a:endParaRPr>
          </a:p>
        </p:txBody>
      </p:sp>
      <p:sp>
        <p:nvSpPr>
          <p:cNvPr id="1438" name="Google Shape;1438;p61"/>
          <p:cNvSpPr txBox="1"/>
          <p:nvPr/>
        </p:nvSpPr>
        <p:spPr>
          <a:xfrm>
            <a:off x="4222219" y="795405"/>
            <a:ext cx="2999847" cy="1600438"/>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program that combines interactive sprites with interesting sounds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develop greater fluency with sequence, loops, events, and parallelism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practice experimenting and iterating in building up project creations</a:t>
            </a:r>
            <a:endParaRPr>
              <a:latin typeface="PT Sans Narrow"/>
              <a:ea typeface="PT Sans Narrow"/>
              <a:cs typeface="PT Sans Narrow"/>
              <a:sym typeface="PT Sans Narrow"/>
            </a:endParaRPr>
          </a:p>
        </p:txBody>
      </p:sp>
      <p:sp>
        <p:nvSpPr>
          <p:cNvPr id="1439" name="Google Shape;1439;p61"/>
          <p:cNvSpPr txBox="1"/>
          <p:nvPr/>
        </p:nvSpPr>
        <p:spPr>
          <a:xfrm>
            <a:off x="1181200" y="647675"/>
            <a:ext cx="29997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BUILD-A-BAND</a:t>
            </a:r>
            <a:endParaRPr b="1" sz="3200">
              <a:latin typeface="PT Sans Narrow"/>
              <a:ea typeface="PT Sans Narrow"/>
              <a:cs typeface="PT Sans Narrow"/>
              <a:sym typeface="PT Sans Narrow"/>
            </a:endParaRPr>
          </a:p>
        </p:txBody>
      </p:sp>
      <p:sp>
        <p:nvSpPr>
          <p:cNvPr id="1440" name="Google Shape;1440;p61"/>
          <p:cNvSpPr txBox="1"/>
          <p:nvPr/>
        </p:nvSpPr>
        <p:spPr>
          <a:xfrm>
            <a:off x="3012442" y="15885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1441" name="Google Shape;1441;p61"/>
          <p:cNvPicPr preferRelativeResize="0"/>
          <p:nvPr/>
        </p:nvPicPr>
        <p:blipFill rotWithShape="1">
          <a:blip r:embed="rId4">
            <a:alphaModFix/>
          </a:blip>
          <a:srcRect b="0" l="0" r="0" t="0"/>
          <a:stretch/>
        </p:blipFill>
        <p:spPr>
          <a:xfrm>
            <a:off x="2750994" y="1646745"/>
            <a:ext cx="329112" cy="329112"/>
          </a:xfrm>
          <a:prstGeom prst="rect">
            <a:avLst/>
          </a:prstGeom>
          <a:noFill/>
          <a:ln>
            <a:noFill/>
          </a:ln>
        </p:spPr>
      </p:pic>
      <p:sp>
        <p:nvSpPr>
          <p:cNvPr id="1442" name="Google Shape;1442;p6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44</a:t>
            </a:r>
            <a:endParaRPr b="0" i="0" sz="1200">
              <a:solidFill>
                <a:srgbClr val="888888"/>
              </a:solidFill>
              <a:latin typeface="Carme"/>
              <a:ea typeface="Carme"/>
              <a:cs typeface="Carme"/>
              <a:sym typeface="Carme"/>
            </a:endParaRPr>
          </a:p>
        </p:txBody>
      </p:sp>
      <p:grpSp>
        <p:nvGrpSpPr>
          <p:cNvPr id="1443" name="Google Shape;1443;p61"/>
          <p:cNvGrpSpPr/>
          <p:nvPr/>
        </p:nvGrpSpPr>
        <p:grpSpPr>
          <a:xfrm>
            <a:off x="551129" y="-7273"/>
            <a:ext cx="493616" cy="2791875"/>
            <a:chOff x="551129" y="-7273"/>
            <a:chExt cx="493616" cy="2791875"/>
          </a:xfrm>
        </p:grpSpPr>
        <p:pic>
          <p:nvPicPr>
            <p:cNvPr descr="Unit3activity.png" id="1444" name="Google Shape;1444;p61"/>
            <p:cNvPicPr preferRelativeResize="0"/>
            <p:nvPr/>
          </p:nvPicPr>
          <p:blipFill rotWithShape="1">
            <a:blip r:embed="rId5">
              <a:alphaModFix/>
            </a:blip>
            <a:srcRect b="0" l="0" r="0" t="0"/>
            <a:stretch/>
          </p:blipFill>
          <p:spPr>
            <a:xfrm>
              <a:off x="551129" y="-7273"/>
              <a:ext cx="493616" cy="2791875"/>
            </a:xfrm>
            <a:prstGeom prst="rect">
              <a:avLst/>
            </a:prstGeom>
            <a:noFill/>
            <a:ln>
              <a:noFill/>
            </a:ln>
          </p:spPr>
        </p:pic>
        <p:sp>
          <p:nvSpPr>
            <p:cNvPr id="1445" name="Google Shape;1445;p61"/>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2  ACTIVITY</a:t>
              </a:r>
              <a:endParaRPr b="1" sz="2400">
                <a:solidFill>
                  <a:schemeClr val="lt1"/>
                </a:solidFill>
                <a:latin typeface="PT Sans Narrow"/>
                <a:ea typeface="PT Sans Narrow"/>
                <a:cs typeface="PT Sans Narrow"/>
                <a:sym typeface="PT Sans Narrow"/>
              </a:endParaRPr>
            </a:p>
          </p:txBody>
        </p:sp>
      </p:grpSp>
      <p:sp>
        <p:nvSpPr>
          <p:cNvPr id="1446" name="Google Shape;1446;p6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descr="ToC-twogirls.png" id="121" name="Google Shape;121;p17"/>
          <p:cNvPicPr preferRelativeResize="0"/>
          <p:nvPr/>
        </p:nvPicPr>
        <p:blipFill rotWithShape="1">
          <a:blip r:embed="rId3">
            <a:alphaModFix/>
          </a:blip>
          <a:srcRect b="0" l="0" r="0" t="0"/>
          <a:stretch/>
        </p:blipFill>
        <p:spPr>
          <a:xfrm>
            <a:off x="-9862" y="0"/>
            <a:ext cx="7784508" cy="997458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pic>
        <p:nvPicPr>
          <p:cNvPr id="1452" name="Google Shape;1452;p62"/>
          <p:cNvPicPr preferRelativeResize="0"/>
          <p:nvPr/>
        </p:nvPicPr>
        <p:blipFill>
          <a:blip r:embed="rId3">
            <a:alphaModFix/>
          </a:blip>
          <a:stretch>
            <a:fillRect/>
          </a:stretch>
        </p:blipFill>
        <p:spPr>
          <a:xfrm>
            <a:off x="855250" y="5762375"/>
            <a:ext cx="2776802" cy="1653375"/>
          </a:xfrm>
          <a:prstGeom prst="rect">
            <a:avLst/>
          </a:prstGeom>
          <a:noFill/>
          <a:ln>
            <a:noFill/>
          </a:ln>
        </p:spPr>
      </p:pic>
      <p:sp>
        <p:nvSpPr>
          <p:cNvPr id="1453" name="Google Shape;1453;p62"/>
          <p:cNvSpPr txBox="1"/>
          <p:nvPr/>
        </p:nvSpPr>
        <p:spPr>
          <a:xfrm>
            <a:off x="457994" y="8629372"/>
            <a:ext cx="3571200" cy="1015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Use repeat blocks to make a sound play more than once.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Import or record your own sounds or experiment with the Sounds editor.</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playing with the tempo blocks to speed up or slow down the rhythm.</a:t>
            </a:r>
            <a:endParaRPr>
              <a:latin typeface="PT Sans Narrow"/>
              <a:ea typeface="PT Sans Narrow"/>
              <a:cs typeface="PT Sans Narrow"/>
              <a:sym typeface="PT Sans Narrow"/>
            </a:endParaRPr>
          </a:p>
        </p:txBody>
      </p:sp>
      <p:sp>
        <p:nvSpPr>
          <p:cNvPr id="1454" name="Google Shape;1454;p62"/>
          <p:cNvSpPr txBox="1"/>
          <p:nvPr/>
        </p:nvSpPr>
        <p:spPr>
          <a:xfrm>
            <a:off x="4808853" y="8629372"/>
            <a:ext cx="2512200" cy="1015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Build-A-Band Studio: </a:t>
            </a:r>
            <a:r>
              <a:rPr lang="en-US" sz="1200" u="sng">
                <a:solidFill>
                  <a:schemeClr val="hlink"/>
                </a:solidFill>
                <a:latin typeface="PT Sans Narrow"/>
                <a:ea typeface="PT Sans Narrow"/>
                <a:cs typeface="PT Sans Narrow"/>
                <a:sym typeface="PT Sans Narrow"/>
                <a:hlinkClick r:id="rId4"/>
              </a:rPr>
              <a:t>http://scratch.mit.edu/studios/475523</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Invent a new instrument or record your own sounds.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a:latin typeface="PT Sans Narrow"/>
              <a:ea typeface="PT Sans Narrow"/>
              <a:cs typeface="PT Sans Narrow"/>
              <a:sym typeface="PT Sans Narrow"/>
            </a:endParaRPr>
          </a:p>
        </p:txBody>
      </p:sp>
      <p:grpSp>
        <p:nvGrpSpPr>
          <p:cNvPr id="1455" name="Google Shape;1455;p62"/>
          <p:cNvGrpSpPr/>
          <p:nvPr/>
        </p:nvGrpSpPr>
        <p:grpSpPr>
          <a:xfrm>
            <a:off x="428968" y="1520368"/>
            <a:ext cx="2970132" cy="3755893"/>
            <a:chOff x="428968" y="1520368"/>
            <a:chExt cx="2970132" cy="3755893"/>
          </a:xfrm>
        </p:grpSpPr>
        <p:grpSp>
          <p:nvGrpSpPr>
            <p:cNvPr id="1456" name="Google Shape;1456;p62"/>
            <p:cNvGrpSpPr/>
            <p:nvPr/>
          </p:nvGrpSpPr>
          <p:grpSpPr>
            <a:xfrm>
              <a:off x="442738" y="1520368"/>
              <a:ext cx="2350200" cy="1885358"/>
              <a:chOff x="413944" y="1187560"/>
              <a:chExt cx="2350200" cy="1885358"/>
            </a:xfrm>
          </p:grpSpPr>
          <p:sp>
            <p:nvSpPr>
              <p:cNvPr id="1457" name="Google Shape;1457;p62"/>
              <p:cNvSpPr txBox="1"/>
              <p:nvPr/>
            </p:nvSpPr>
            <p:spPr>
              <a:xfrm>
                <a:off x="507079" y="1187560"/>
                <a:ext cx="2160300" cy="9234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UTILIZE SCRATCH TO CREATE SOUNDS, INSTRUMENTS, BANDS, OR STYLES OF MUSIC THAT REPRESENT THE MUSIC YOU LOVE MOST?</a:t>
                </a:r>
                <a:endParaRPr b="1" sz="1200">
                  <a:solidFill>
                    <a:schemeClr val="dk1"/>
                  </a:solidFill>
                  <a:latin typeface="PT Sans Narrow"/>
                  <a:ea typeface="PT Sans Narrow"/>
                  <a:cs typeface="PT Sans Narrow"/>
                  <a:sym typeface="PT Sans Narrow"/>
                </a:endParaRPr>
              </a:p>
            </p:txBody>
          </p:sp>
          <p:sp>
            <p:nvSpPr>
              <p:cNvPr id="1458" name="Google Shape;1458;p62"/>
              <p:cNvSpPr txBox="1"/>
              <p:nvPr/>
            </p:nvSpPr>
            <p:spPr>
              <a:xfrm>
                <a:off x="413944" y="2241918"/>
                <a:ext cx="2350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PT Sans Narrow"/>
                    <a:ea typeface="PT Sans Narrow"/>
                    <a:cs typeface="PT Sans Narrow"/>
                    <a:sym typeface="PT Sans Narrow"/>
                  </a:rPr>
                  <a:t>In this activity, you will build your own music-inspired Scratch project by pairing sprites with sounds to design interactive instruments.</a:t>
                </a:r>
                <a:endParaRPr>
                  <a:latin typeface="PT Sans Narrow"/>
                  <a:ea typeface="PT Sans Narrow"/>
                  <a:cs typeface="PT Sans Narrow"/>
                  <a:sym typeface="PT Sans Narrow"/>
                </a:endParaRPr>
              </a:p>
            </p:txBody>
          </p:sp>
        </p:grpSp>
        <p:grpSp>
          <p:nvGrpSpPr>
            <p:cNvPr id="1459" name="Google Shape;1459;p62"/>
            <p:cNvGrpSpPr/>
            <p:nvPr/>
          </p:nvGrpSpPr>
          <p:grpSpPr>
            <a:xfrm>
              <a:off x="428968" y="3857808"/>
              <a:ext cx="2970132" cy="1418453"/>
              <a:chOff x="416269" y="3857808"/>
              <a:chExt cx="2970132" cy="1418453"/>
            </a:xfrm>
          </p:grpSpPr>
          <p:cxnSp>
            <p:nvCxnSpPr>
              <p:cNvPr id="1460" name="Google Shape;1460;p62"/>
              <p:cNvCxnSpPr/>
              <p:nvPr/>
            </p:nvCxnSpPr>
            <p:spPr>
              <a:xfrm>
                <a:off x="525548" y="4194254"/>
                <a:ext cx="2717700" cy="0"/>
              </a:xfrm>
              <a:prstGeom prst="straightConnector1">
                <a:avLst/>
              </a:prstGeom>
              <a:solidFill>
                <a:srgbClr val="FF0000"/>
              </a:solidFill>
              <a:ln cap="flat" cmpd="sng" w="9525">
                <a:solidFill>
                  <a:schemeClr val="dk1"/>
                </a:solidFill>
                <a:prstDash val="solid"/>
                <a:round/>
                <a:headEnd len="sm" w="sm" type="none"/>
                <a:tailEnd len="sm" w="sm" type="none"/>
              </a:ln>
            </p:spPr>
          </p:cxnSp>
          <p:sp>
            <p:nvSpPr>
              <p:cNvPr id="1461" name="Google Shape;1461;p62"/>
              <p:cNvSpPr txBox="1"/>
              <p:nvPr/>
            </p:nvSpPr>
            <p:spPr>
              <a:xfrm>
                <a:off x="416269" y="4232861"/>
                <a:ext cx="2885100" cy="104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sprite.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sound blocks.</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ways to make your instruments interactive.</a:t>
                </a:r>
                <a:endParaRPr>
                  <a:latin typeface="PT Sans Narrow"/>
                  <a:ea typeface="PT Sans Narrow"/>
                  <a:cs typeface="PT Sans Narrow"/>
                  <a:sym typeface="PT Sans Narrow"/>
                </a:endParaRPr>
              </a:p>
            </p:txBody>
          </p:sp>
          <p:sp>
            <p:nvSpPr>
              <p:cNvPr id="1462" name="Google Shape;1462;p62"/>
              <p:cNvSpPr txBox="1"/>
              <p:nvPr/>
            </p:nvSpPr>
            <p:spPr>
              <a:xfrm>
                <a:off x="43320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grpSp>
      <p:grpSp>
        <p:nvGrpSpPr>
          <p:cNvPr id="1463" name="Google Shape;1463;p62"/>
          <p:cNvGrpSpPr/>
          <p:nvPr/>
        </p:nvGrpSpPr>
        <p:grpSpPr>
          <a:xfrm>
            <a:off x="0" y="7871074"/>
            <a:ext cx="7772400" cy="532620"/>
            <a:chOff x="0" y="7871074"/>
            <a:chExt cx="7772400" cy="532620"/>
          </a:xfrm>
        </p:grpSpPr>
        <p:sp>
          <p:nvSpPr>
            <p:cNvPr id="1464" name="Google Shape;1464;p62"/>
            <p:cNvSpPr/>
            <p:nvPr/>
          </p:nvSpPr>
          <p:spPr>
            <a:xfrm>
              <a:off x="0" y="7871074"/>
              <a:ext cx="7772400" cy="410400"/>
            </a:xfrm>
            <a:prstGeom prst="rect">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5" name="Google Shape;1465;p62"/>
            <p:cNvSpPr/>
            <p:nvPr/>
          </p:nvSpPr>
          <p:spPr>
            <a:xfrm>
              <a:off x="2031256" y="8077594"/>
              <a:ext cx="381000" cy="326100"/>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6" name="Google Shape;1466;p62"/>
            <p:cNvSpPr txBox="1"/>
            <p:nvPr/>
          </p:nvSpPr>
          <p:spPr>
            <a:xfrm>
              <a:off x="16139" y="7879206"/>
              <a:ext cx="4411200" cy="368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1467" name="Google Shape;1467;p62"/>
            <p:cNvSpPr/>
            <p:nvPr/>
          </p:nvSpPr>
          <p:spPr>
            <a:xfrm>
              <a:off x="5909387" y="8077594"/>
              <a:ext cx="381000" cy="326100"/>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Google Shape;1468;p62"/>
            <p:cNvSpPr txBox="1"/>
            <p:nvPr/>
          </p:nvSpPr>
          <p:spPr>
            <a:xfrm>
              <a:off x="4427373" y="7878155"/>
              <a:ext cx="3345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cxnSp>
        <p:nvCxnSpPr>
          <p:cNvPr id="1469" name="Google Shape;1469;p62"/>
          <p:cNvCxnSpPr/>
          <p:nvPr/>
        </p:nvCxnSpPr>
        <p:spPr>
          <a:xfrm>
            <a:off x="4427373" y="8403678"/>
            <a:ext cx="0" cy="1527600"/>
          </a:xfrm>
          <a:prstGeom prst="straightConnector1">
            <a:avLst/>
          </a:prstGeom>
          <a:noFill/>
          <a:ln cap="flat" cmpd="sng" w="9525">
            <a:solidFill>
              <a:srgbClr val="7F7F7F"/>
            </a:solidFill>
            <a:prstDash val="dash"/>
            <a:round/>
            <a:headEnd len="sm" w="sm" type="none"/>
            <a:tailEnd len="sm" w="sm" type="none"/>
          </a:ln>
        </p:spPr>
      </p:cxnSp>
      <p:sp>
        <p:nvSpPr>
          <p:cNvPr id="1470" name="Google Shape;1470;p62"/>
          <p:cNvSpPr txBox="1"/>
          <p:nvPr/>
        </p:nvSpPr>
        <p:spPr>
          <a:xfrm>
            <a:off x="458000" y="647675"/>
            <a:ext cx="29700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dk1"/>
                </a:solidFill>
                <a:latin typeface="PT Sans Narrow"/>
                <a:ea typeface="PT Sans Narrow"/>
                <a:cs typeface="PT Sans Narrow"/>
                <a:sym typeface="PT Sans Narrow"/>
              </a:rPr>
              <a:t>BUILD-A-BAND</a:t>
            </a:r>
            <a:endParaRPr b="1">
              <a:latin typeface="PT Sans Narrow"/>
              <a:ea typeface="PT Sans Narrow"/>
              <a:cs typeface="PT Sans Narrow"/>
              <a:sym typeface="PT Sans Narrow"/>
            </a:endParaRPr>
          </a:p>
        </p:txBody>
      </p:sp>
      <p:pic>
        <p:nvPicPr>
          <p:cNvPr id="1471" name="Google Shape;1471;p62"/>
          <p:cNvPicPr preferRelativeResize="0"/>
          <p:nvPr/>
        </p:nvPicPr>
        <p:blipFill>
          <a:blip r:embed="rId5">
            <a:alphaModFix/>
          </a:blip>
          <a:stretch>
            <a:fillRect/>
          </a:stretch>
        </p:blipFill>
        <p:spPr>
          <a:xfrm>
            <a:off x="4427375" y="5699150"/>
            <a:ext cx="2972150" cy="1779833"/>
          </a:xfrm>
          <a:prstGeom prst="rect">
            <a:avLst/>
          </a:prstGeom>
          <a:noFill/>
          <a:ln>
            <a:noFill/>
          </a:ln>
        </p:spPr>
      </p:pic>
      <p:sp>
        <p:nvSpPr>
          <p:cNvPr id="1472" name="Google Shape;1472;p62"/>
          <p:cNvSpPr txBox="1"/>
          <p:nvPr/>
        </p:nvSpPr>
        <p:spPr>
          <a:xfrm>
            <a:off x="4172803" y="4995957"/>
            <a:ext cx="2964900" cy="261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PT Sans Narrow"/>
                <a:ea typeface="PT Sans Narrow"/>
                <a:cs typeface="PT Sans Narrow"/>
                <a:sym typeface="PT Sans Narrow"/>
              </a:rPr>
              <a:t>Choose instruments from the sprite library or create your own.</a:t>
            </a:r>
            <a:endParaRPr sz="1100">
              <a:solidFill>
                <a:schemeClr val="dk1"/>
              </a:solidFill>
              <a:latin typeface="PT Sans Narrow"/>
              <a:ea typeface="PT Sans Narrow"/>
              <a:cs typeface="PT Sans Narrow"/>
              <a:sym typeface="PT Sans Narrow"/>
            </a:endParaRPr>
          </a:p>
        </p:txBody>
      </p:sp>
      <p:pic>
        <p:nvPicPr>
          <p:cNvPr id="1473" name="Google Shape;1473;p62"/>
          <p:cNvPicPr preferRelativeResize="0"/>
          <p:nvPr/>
        </p:nvPicPr>
        <p:blipFill>
          <a:blip r:embed="rId6">
            <a:alphaModFix/>
          </a:blip>
          <a:stretch>
            <a:fillRect/>
          </a:stretch>
        </p:blipFill>
        <p:spPr>
          <a:xfrm>
            <a:off x="3886525" y="3693102"/>
            <a:ext cx="1129491" cy="1336100"/>
          </a:xfrm>
          <a:prstGeom prst="rect">
            <a:avLst/>
          </a:prstGeom>
          <a:noFill/>
          <a:ln>
            <a:noFill/>
          </a:ln>
        </p:spPr>
      </p:pic>
      <p:pic>
        <p:nvPicPr>
          <p:cNvPr id="1474" name="Google Shape;1474;p62"/>
          <p:cNvPicPr preferRelativeResize="0"/>
          <p:nvPr/>
        </p:nvPicPr>
        <p:blipFill>
          <a:blip r:embed="rId7">
            <a:alphaModFix/>
          </a:blip>
          <a:stretch>
            <a:fillRect/>
          </a:stretch>
        </p:blipFill>
        <p:spPr>
          <a:xfrm>
            <a:off x="6051475" y="3693101"/>
            <a:ext cx="878863" cy="1336100"/>
          </a:xfrm>
          <a:prstGeom prst="rect">
            <a:avLst/>
          </a:prstGeom>
          <a:noFill/>
          <a:ln>
            <a:noFill/>
          </a:ln>
        </p:spPr>
      </p:pic>
      <p:pic>
        <p:nvPicPr>
          <p:cNvPr id="1475" name="Google Shape;1475;p62"/>
          <p:cNvPicPr preferRelativeResize="0"/>
          <p:nvPr/>
        </p:nvPicPr>
        <p:blipFill>
          <a:blip r:embed="rId8">
            <a:alphaModFix/>
          </a:blip>
          <a:stretch>
            <a:fillRect/>
          </a:stretch>
        </p:blipFill>
        <p:spPr>
          <a:xfrm>
            <a:off x="5208133" y="3700771"/>
            <a:ext cx="651250" cy="1320759"/>
          </a:xfrm>
          <a:prstGeom prst="rect">
            <a:avLst/>
          </a:prstGeom>
          <a:noFill/>
          <a:ln>
            <a:noFill/>
          </a:ln>
        </p:spPr>
      </p:pic>
      <p:pic>
        <p:nvPicPr>
          <p:cNvPr id="1476" name="Google Shape;1476;p62"/>
          <p:cNvPicPr preferRelativeResize="0"/>
          <p:nvPr/>
        </p:nvPicPr>
        <p:blipFill>
          <a:blip r:embed="rId9">
            <a:alphaModFix/>
          </a:blip>
          <a:stretch>
            <a:fillRect/>
          </a:stretch>
        </p:blipFill>
        <p:spPr>
          <a:xfrm>
            <a:off x="3828746" y="647676"/>
            <a:ext cx="3652928" cy="2734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grpSp>
        <p:nvGrpSpPr>
          <p:cNvPr id="1482" name="Google Shape;1482;p63"/>
          <p:cNvGrpSpPr/>
          <p:nvPr/>
        </p:nvGrpSpPr>
        <p:grpSpPr>
          <a:xfrm>
            <a:off x="457995" y="2830659"/>
            <a:ext cx="3324430" cy="4046341"/>
            <a:chOff x="422410" y="2830659"/>
            <a:chExt cx="3324430" cy="4046341"/>
          </a:xfrm>
        </p:grpSpPr>
        <p:sp>
          <p:nvSpPr>
            <p:cNvPr id="1483" name="Google Shape;1483;p63"/>
            <p:cNvSpPr txBox="1"/>
            <p:nvPr/>
          </p:nvSpPr>
          <p:spPr>
            <a:xfrm>
              <a:off x="515540" y="3328600"/>
              <a:ext cx="3231300" cy="3548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show example projects from the Orange Square, Purple Circle studio and have the Orange Square, Purple Circle handout available to guide students.</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create a project that includes an orange square and a purple circle. Invite students to experiment with Looks blocks and the paint editor to explore their artistic abilities.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share their creative work with others. We recommend gallery walk: have students put their projects in presentation mode and then invite them to walk around and explore each other’s projects. Optionally, have students add their projects to the Orange Square, Purple Circle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1484" name="Google Shape;1484;p63"/>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1485" name="Google Shape;1485;p63"/>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1486" name="Google Shape;1486;p63"/>
          <p:cNvGrpSpPr/>
          <p:nvPr/>
        </p:nvGrpSpPr>
        <p:grpSpPr>
          <a:xfrm>
            <a:off x="4007796" y="2832776"/>
            <a:ext cx="3307404" cy="1142158"/>
            <a:chOff x="3992282" y="2832776"/>
            <a:chExt cx="3307404" cy="1142158"/>
          </a:xfrm>
        </p:grpSpPr>
        <p:sp>
          <p:nvSpPr>
            <p:cNvPr id="1487" name="Google Shape;1487;p63"/>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Orange Square, Purple Circle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Orange Square, Purple Circle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http://scratch.mit.edu/studios/475527</a:t>
              </a:r>
              <a:endParaRPr sz="1200">
                <a:solidFill>
                  <a:schemeClr val="dk1"/>
                </a:solidFill>
                <a:latin typeface="PT Sans Narrow"/>
                <a:ea typeface="PT Sans Narrow"/>
                <a:cs typeface="PT Sans Narrow"/>
                <a:sym typeface="PT Sans Narrow"/>
              </a:endParaRPr>
            </a:p>
          </p:txBody>
        </p:sp>
        <p:sp>
          <p:nvSpPr>
            <p:cNvPr id="1488" name="Google Shape;1488;p6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489" name="Google Shape;1489;p6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490" name="Google Shape;1490;p63"/>
          <p:cNvGrpSpPr/>
          <p:nvPr/>
        </p:nvGrpSpPr>
        <p:grpSpPr>
          <a:xfrm>
            <a:off x="4007796" y="4085846"/>
            <a:ext cx="3307404" cy="1527229"/>
            <a:chOff x="3992282" y="2832776"/>
            <a:chExt cx="3307404" cy="1527229"/>
          </a:xfrm>
        </p:grpSpPr>
        <p:sp>
          <p:nvSpPr>
            <p:cNvPr id="1491" name="Google Shape;1491;p63"/>
            <p:cNvSpPr txBox="1"/>
            <p:nvPr/>
          </p:nvSpPr>
          <p:spPr>
            <a:xfrm>
              <a:off x="4089411" y="3328605"/>
              <a:ext cx="3117300" cy="1031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incorporate an orange square and a purple circle into your project? Where did this idea come from?</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challenging about this activity?</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surprising about this activity?</a:t>
              </a:r>
              <a:endParaRPr sz="1200">
                <a:solidFill>
                  <a:schemeClr val="dk1"/>
                </a:solidFill>
                <a:latin typeface="PT Sans Narrow"/>
                <a:ea typeface="PT Sans Narrow"/>
                <a:cs typeface="PT Sans Narrow"/>
                <a:sym typeface="PT Sans Narrow"/>
              </a:endParaRPr>
            </a:p>
          </p:txBody>
        </p:sp>
        <p:sp>
          <p:nvSpPr>
            <p:cNvPr id="1492" name="Google Shape;1492;p6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493" name="Google Shape;1493;p6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494" name="Google Shape;1494;p63"/>
          <p:cNvGrpSpPr/>
          <p:nvPr/>
        </p:nvGrpSpPr>
        <p:grpSpPr>
          <a:xfrm>
            <a:off x="4007796" y="5753770"/>
            <a:ext cx="3307404" cy="1031333"/>
            <a:chOff x="3992282" y="2832776"/>
            <a:chExt cx="3307404" cy="1031333"/>
          </a:xfrm>
        </p:grpSpPr>
        <p:sp>
          <p:nvSpPr>
            <p:cNvPr id="1495" name="Google Shape;1495;p63"/>
            <p:cNvSpPr txBox="1"/>
            <p:nvPr/>
          </p:nvSpPr>
          <p:spPr>
            <a:xfrm>
              <a:off x="4089411" y="3328609"/>
              <a:ext cx="3117300" cy="535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projects include an orange square and a purple circle?</a:t>
              </a:r>
              <a:endParaRPr>
                <a:latin typeface="PT Sans Narrow"/>
                <a:ea typeface="PT Sans Narrow"/>
                <a:cs typeface="PT Sans Narrow"/>
                <a:sym typeface="PT Sans Narrow"/>
              </a:endParaRPr>
            </a:p>
          </p:txBody>
        </p:sp>
        <p:sp>
          <p:nvSpPr>
            <p:cNvPr id="1496" name="Google Shape;1496;p6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497" name="Google Shape;1497;p6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498" name="Google Shape;1498;p63"/>
          <p:cNvGrpSpPr/>
          <p:nvPr/>
        </p:nvGrpSpPr>
        <p:grpSpPr>
          <a:xfrm>
            <a:off x="457995" y="7630731"/>
            <a:ext cx="6857205" cy="352518"/>
            <a:chOff x="457995" y="7630731"/>
            <a:chExt cx="6857205" cy="352518"/>
          </a:xfrm>
        </p:grpSpPr>
        <p:sp>
          <p:nvSpPr>
            <p:cNvPr id="1499" name="Google Shape;1499;p6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500" name="Google Shape;1500;p6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501" name="Google Shape;1501;p6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502" name="Google Shape;1502;p6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503" name="Google Shape;1503;p63"/>
          <p:cNvSpPr txBox="1"/>
          <p:nvPr/>
        </p:nvSpPr>
        <p:spPr>
          <a:xfrm>
            <a:off x="551129" y="8142739"/>
            <a:ext cx="3231204"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If students have questions, remind them that they can open the Tips Window to learn more about specific blocks or different parts of the Scratch editor.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supports both bitmap and vector graphics. Help students navigate to the vector mode or bitmap mode button in the paint editor to design and manipulate different types of images and text.</a:t>
            </a:r>
            <a:endParaRPr sz="1200">
              <a:solidFill>
                <a:schemeClr val="dk1"/>
              </a:solidFill>
              <a:latin typeface="PT Sans Narrow"/>
              <a:ea typeface="PT Sans Narrow"/>
              <a:cs typeface="PT Sans Narrow"/>
              <a:sym typeface="PT Sans Narrow"/>
            </a:endParaRPr>
          </a:p>
        </p:txBody>
      </p:sp>
      <p:sp>
        <p:nvSpPr>
          <p:cNvPr id="1504" name="Google Shape;1504;p63"/>
          <p:cNvSpPr txBox="1"/>
          <p:nvPr/>
        </p:nvSpPr>
        <p:spPr>
          <a:xfrm>
            <a:off x="4214626" y="795405"/>
            <a:ext cx="2999847" cy="1231106"/>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express their creativity by completing an arts-themed challenge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gain more fluency with Looks blocks and the paint editor</a:t>
            </a:r>
            <a:endParaRPr>
              <a:latin typeface="PT Sans Narrow"/>
              <a:ea typeface="PT Sans Narrow"/>
              <a:cs typeface="PT Sans Narrow"/>
              <a:sym typeface="PT Sans Narrow"/>
            </a:endParaRPr>
          </a:p>
        </p:txBody>
      </p:sp>
      <p:sp>
        <p:nvSpPr>
          <p:cNvPr id="1505" name="Google Shape;1505;p63"/>
          <p:cNvSpPr txBox="1"/>
          <p:nvPr/>
        </p:nvSpPr>
        <p:spPr>
          <a:xfrm>
            <a:off x="3012473" y="1647600"/>
            <a:ext cx="1092300" cy="3789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1506" name="Google Shape;1506;p63"/>
          <p:cNvPicPr preferRelativeResize="0"/>
          <p:nvPr/>
        </p:nvPicPr>
        <p:blipFill rotWithShape="1">
          <a:blip r:embed="rId4">
            <a:alphaModFix/>
          </a:blip>
          <a:srcRect b="0" l="0" r="0" t="0"/>
          <a:stretch/>
        </p:blipFill>
        <p:spPr>
          <a:xfrm>
            <a:off x="2751025" y="1698412"/>
            <a:ext cx="329112" cy="287603"/>
          </a:xfrm>
          <a:prstGeom prst="rect">
            <a:avLst/>
          </a:prstGeom>
          <a:noFill/>
          <a:ln>
            <a:noFill/>
          </a:ln>
        </p:spPr>
      </p:pic>
      <p:sp>
        <p:nvSpPr>
          <p:cNvPr id="1507" name="Google Shape;1507;p63"/>
          <p:cNvSpPr txBox="1"/>
          <p:nvPr/>
        </p:nvSpPr>
        <p:spPr>
          <a:xfrm>
            <a:off x="1221717" y="647683"/>
            <a:ext cx="28158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ORANGE SQUARE, </a:t>
            </a:r>
            <a:endParaRPr b="1" sz="3200">
              <a:latin typeface="PT Sans Narrow"/>
              <a:ea typeface="PT Sans Narrow"/>
              <a:cs typeface="PT Sans Narrow"/>
              <a:sym typeface="PT Sans Narrow"/>
            </a:endParaRPr>
          </a:p>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PURPLE CIRCLE</a:t>
            </a:r>
            <a:endParaRPr b="1" sz="3200">
              <a:solidFill>
                <a:schemeClr val="dk1"/>
              </a:solidFill>
              <a:latin typeface="PT Sans Narrow"/>
              <a:ea typeface="PT Sans Narrow"/>
              <a:cs typeface="PT Sans Narrow"/>
              <a:sym typeface="PT Sans Narrow"/>
            </a:endParaRPr>
          </a:p>
        </p:txBody>
      </p:sp>
      <p:sp>
        <p:nvSpPr>
          <p:cNvPr id="1508" name="Google Shape;1508;p6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46</a:t>
            </a:r>
            <a:endParaRPr b="0" i="0" sz="1200">
              <a:solidFill>
                <a:srgbClr val="888888"/>
              </a:solidFill>
              <a:latin typeface="Carme"/>
              <a:ea typeface="Carme"/>
              <a:cs typeface="Carme"/>
              <a:sym typeface="Carme"/>
            </a:endParaRPr>
          </a:p>
        </p:txBody>
      </p:sp>
      <p:grpSp>
        <p:nvGrpSpPr>
          <p:cNvPr id="1509" name="Google Shape;1509;p63"/>
          <p:cNvGrpSpPr/>
          <p:nvPr/>
        </p:nvGrpSpPr>
        <p:grpSpPr>
          <a:xfrm>
            <a:off x="551129" y="-7273"/>
            <a:ext cx="493616" cy="2791875"/>
            <a:chOff x="551129" y="-7273"/>
            <a:chExt cx="493616" cy="2791875"/>
          </a:xfrm>
        </p:grpSpPr>
        <p:pic>
          <p:nvPicPr>
            <p:cNvPr descr="Unit3activity.png" id="1510" name="Google Shape;1510;p63"/>
            <p:cNvPicPr preferRelativeResize="0"/>
            <p:nvPr/>
          </p:nvPicPr>
          <p:blipFill rotWithShape="1">
            <a:blip r:embed="rId5">
              <a:alphaModFix/>
            </a:blip>
            <a:srcRect b="0" l="0" r="0" t="0"/>
            <a:stretch/>
          </p:blipFill>
          <p:spPr>
            <a:xfrm>
              <a:off x="551129" y="-7273"/>
              <a:ext cx="493616" cy="2791875"/>
            </a:xfrm>
            <a:prstGeom prst="rect">
              <a:avLst/>
            </a:prstGeom>
            <a:noFill/>
            <a:ln>
              <a:noFill/>
            </a:ln>
          </p:spPr>
        </p:pic>
        <p:sp>
          <p:nvSpPr>
            <p:cNvPr id="1511" name="Google Shape;1511;p63"/>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2  ACTIVITY</a:t>
              </a:r>
              <a:endParaRPr b="1" sz="2400">
                <a:solidFill>
                  <a:schemeClr val="lt1"/>
                </a:solidFill>
                <a:latin typeface="PT Sans Narrow"/>
                <a:ea typeface="PT Sans Narrow"/>
                <a:cs typeface="PT Sans Narrow"/>
                <a:sym typeface="PT Sans Narrow"/>
              </a:endParaRPr>
            </a:p>
          </p:txBody>
        </p:sp>
      </p:grpSp>
      <p:sp>
        <p:nvSpPr>
          <p:cNvPr id="1512" name="Google Shape;1512;p6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7" name="Shape 1517"/>
        <p:cNvGrpSpPr/>
        <p:nvPr/>
      </p:nvGrpSpPr>
      <p:grpSpPr>
        <a:xfrm>
          <a:off x="0" y="0"/>
          <a:ext cx="0" cy="0"/>
          <a:chOff x="0" y="0"/>
          <a:chExt cx="0" cy="0"/>
        </a:xfrm>
      </p:grpSpPr>
      <p:pic>
        <p:nvPicPr>
          <p:cNvPr descr="Screen Shot 2014-06-03 at 2.45.22 PM.png" id="1518" name="Google Shape;1518;p64"/>
          <p:cNvPicPr preferRelativeResize="0"/>
          <p:nvPr/>
        </p:nvPicPr>
        <p:blipFill rotWithShape="1">
          <a:blip r:embed="rId3">
            <a:alphaModFix/>
          </a:blip>
          <a:srcRect b="0" l="25313" r="2588" t="7561"/>
          <a:stretch/>
        </p:blipFill>
        <p:spPr>
          <a:xfrm flipH="1">
            <a:off x="3977442" y="454566"/>
            <a:ext cx="3221507" cy="3108685"/>
          </a:xfrm>
          <a:prstGeom prst="rect">
            <a:avLst/>
          </a:prstGeom>
          <a:noFill/>
          <a:ln>
            <a:noFill/>
          </a:ln>
        </p:spPr>
      </p:pic>
      <p:sp>
        <p:nvSpPr>
          <p:cNvPr id="1519" name="Google Shape;1519;p64"/>
          <p:cNvSpPr txBox="1"/>
          <p:nvPr/>
        </p:nvSpPr>
        <p:spPr>
          <a:xfrm>
            <a:off x="535873" y="1748085"/>
            <a:ext cx="2160300" cy="7386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WHAT PROJECT CAN YOU CREATE THAT INCLUDES AN ORANGE SQUARE AND A PURPLE CIRCLE?</a:t>
            </a:r>
            <a:endParaRPr b="1" sz="1200">
              <a:solidFill>
                <a:schemeClr val="dk1"/>
              </a:solidFill>
              <a:latin typeface="PT Sans Narrow"/>
              <a:ea typeface="PT Sans Narrow"/>
              <a:cs typeface="PT Sans Narrow"/>
              <a:sym typeface="PT Sans Narrow"/>
            </a:endParaRPr>
          </a:p>
        </p:txBody>
      </p:sp>
      <p:sp>
        <p:nvSpPr>
          <p:cNvPr id="1520" name="Google Shape;1520;p64"/>
          <p:cNvSpPr txBox="1"/>
          <p:nvPr/>
        </p:nvSpPr>
        <p:spPr>
          <a:xfrm>
            <a:off x="440888" y="2710621"/>
            <a:ext cx="23502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PT Sans Narrow"/>
                <a:ea typeface="PT Sans Narrow"/>
                <a:cs typeface="PT Sans Narrow"/>
                <a:sym typeface="PT Sans Narrow"/>
              </a:rPr>
              <a:t>In this challenge, you’ll create a project that includes an orange square and a purple circle. What will you create?</a:t>
            </a:r>
            <a:endParaRPr sz="1200">
              <a:solidFill>
                <a:srgbClr val="000000"/>
              </a:solidFill>
              <a:latin typeface="PT Sans Narrow"/>
              <a:ea typeface="PT Sans Narrow"/>
              <a:cs typeface="PT Sans Narrow"/>
              <a:sym typeface="PT Sans Narrow"/>
            </a:endParaRPr>
          </a:p>
        </p:txBody>
      </p:sp>
      <p:grpSp>
        <p:nvGrpSpPr>
          <p:cNvPr id="1521" name="Google Shape;1521;p64"/>
          <p:cNvGrpSpPr/>
          <p:nvPr/>
        </p:nvGrpSpPr>
        <p:grpSpPr>
          <a:xfrm>
            <a:off x="428968" y="3857808"/>
            <a:ext cx="2970132" cy="1418453"/>
            <a:chOff x="416269" y="3857808"/>
            <a:chExt cx="2970132" cy="1418453"/>
          </a:xfrm>
        </p:grpSpPr>
        <p:cxnSp>
          <p:nvCxnSpPr>
            <p:cNvPr id="1522" name="Google Shape;1522;p64"/>
            <p:cNvCxnSpPr/>
            <p:nvPr/>
          </p:nvCxnSpPr>
          <p:spPr>
            <a:xfrm>
              <a:off x="525548" y="4194254"/>
              <a:ext cx="2717700" cy="0"/>
            </a:xfrm>
            <a:prstGeom prst="straightConnector1">
              <a:avLst/>
            </a:prstGeom>
            <a:solidFill>
              <a:srgbClr val="FF0000"/>
            </a:solidFill>
            <a:ln cap="flat" cmpd="sng" w="9525">
              <a:solidFill>
                <a:schemeClr val="dk1"/>
              </a:solidFill>
              <a:prstDash val="solid"/>
              <a:round/>
              <a:headEnd len="sm" w="sm" type="none"/>
              <a:tailEnd len="sm" w="sm" type="none"/>
            </a:ln>
          </p:spPr>
        </p:cxnSp>
        <p:sp>
          <p:nvSpPr>
            <p:cNvPr id="1523" name="Google Shape;1523;p64"/>
            <p:cNvSpPr txBox="1"/>
            <p:nvPr/>
          </p:nvSpPr>
          <p:spPr>
            <a:xfrm>
              <a:off x="416269" y="4232861"/>
              <a:ext cx="2885100" cy="104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Draw your sprites using the Paint Editor.</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different Looks and Motion blocks to bring your sprites to life.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Repeat!</a:t>
              </a:r>
              <a:endParaRPr>
                <a:latin typeface="PT Sans Narrow"/>
                <a:ea typeface="PT Sans Narrow"/>
                <a:cs typeface="PT Sans Narrow"/>
                <a:sym typeface="PT Sans Narrow"/>
              </a:endParaRPr>
            </a:p>
          </p:txBody>
        </p:sp>
        <p:sp>
          <p:nvSpPr>
            <p:cNvPr id="1524" name="Google Shape;1524;p64"/>
            <p:cNvSpPr txBox="1"/>
            <p:nvPr/>
          </p:nvSpPr>
          <p:spPr>
            <a:xfrm>
              <a:off x="43320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grpSp>
        <p:nvGrpSpPr>
          <p:cNvPr id="1525" name="Google Shape;1525;p64"/>
          <p:cNvGrpSpPr/>
          <p:nvPr/>
        </p:nvGrpSpPr>
        <p:grpSpPr>
          <a:xfrm>
            <a:off x="0" y="6120602"/>
            <a:ext cx="7772400" cy="2615700"/>
            <a:chOff x="0" y="6120602"/>
            <a:chExt cx="7772400" cy="2615700"/>
          </a:xfrm>
        </p:grpSpPr>
        <p:sp>
          <p:nvSpPr>
            <p:cNvPr id="1526" name="Google Shape;1526;p64"/>
            <p:cNvSpPr/>
            <p:nvPr/>
          </p:nvSpPr>
          <p:spPr>
            <a:xfrm>
              <a:off x="0" y="7858307"/>
              <a:ext cx="7772400" cy="410400"/>
            </a:xfrm>
            <a:prstGeom prst="rect">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7" name="Google Shape;1527;p64"/>
            <p:cNvSpPr/>
            <p:nvPr/>
          </p:nvSpPr>
          <p:spPr>
            <a:xfrm flipH="1" rot="4661774">
              <a:off x="412976" y="6228953"/>
              <a:ext cx="2153973" cy="2398998"/>
            </a:xfrm>
            <a:prstGeom prst="wedgeEllipseCallout">
              <a:avLst>
                <a:gd fmla="val -36970" name="adj1"/>
                <a:gd fmla="val 48187" name="adj2"/>
              </a:avLst>
            </a:prstGeom>
            <a:solidFill>
              <a:srgbClr val="E5DFEC"/>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txBox="1"/>
            <p:nvPr/>
          </p:nvSpPr>
          <p:spPr>
            <a:xfrm flipH="1" rot="-738119">
              <a:off x="479010" y="6666953"/>
              <a:ext cx="2021927" cy="15229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713CD1"/>
                  </a:solidFill>
                  <a:latin typeface="PT Sans Narrow"/>
                  <a:ea typeface="PT Sans Narrow"/>
                  <a:cs typeface="PT Sans Narrow"/>
                  <a:sym typeface="PT Sans Narrow"/>
                </a:rPr>
                <a:t>FEELING STUCK?</a:t>
              </a:r>
              <a:endParaRPr b="1">
                <a:latin typeface="PT Sans Narrow"/>
                <a:ea typeface="PT Sans Narrow"/>
                <a:cs typeface="PT Sans Narrow"/>
                <a:sym typeface="PT Sans Narrow"/>
              </a:endParaRPr>
            </a:p>
            <a:p>
              <a:pPr indent="0" lvl="0" marL="0" marR="0" rtl="0" algn="ctr">
                <a:spcBef>
                  <a:spcPts val="0"/>
                </a:spcBef>
                <a:spcAft>
                  <a:spcPts val="0"/>
                </a:spcAft>
                <a:buNone/>
              </a:pPr>
              <a:r>
                <a:rPr baseline="-25000" lang="en-US" sz="1600">
                  <a:solidFill>
                    <a:srgbClr val="713CD1"/>
                  </a:solidFill>
                  <a:latin typeface="PT Sans Narrow"/>
                  <a:ea typeface="PT Sans Narrow"/>
                  <a:cs typeface="PT Sans Narrow"/>
                  <a:sym typeface="PT Sans Narrow"/>
                </a:rPr>
                <a:t>THAT’S OKAY! TRY THESE THINGS…</a:t>
              </a:r>
              <a:endParaRPr>
                <a:latin typeface="PT Sans Narrow"/>
                <a:ea typeface="PT Sans Narrow"/>
                <a:cs typeface="PT Sans Narrow"/>
                <a:sym typeface="PT Sans Narrow"/>
              </a:endParaRPr>
            </a:p>
          </p:txBody>
        </p:sp>
        <p:grpSp>
          <p:nvGrpSpPr>
            <p:cNvPr id="1529" name="Google Shape;1529;p64"/>
            <p:cNvGrpSpPr/>
            <p:nvPr/>
          </p:nvGrpSpPr>
          <p:grpSpPr>
            <a:xfrm>
              <a:off x="3962555" y="7871867"/>
              <a:ext cx="3809700" cy="507491"/>
              <a:chOff x="3962555" y="7871867"/>
              <a:chExt cx="3809700" cy="507491"/>
            </a:xfrm>
          </p:grpSpPr>
          <p:sp>
            <p:nvSpPr>
              <p:cNvPr id="1530" name="Google Shape;1530;p64"/>
              <p:cNvSpPr/>
              <p:nvPr/>
            </p:nvSpPr>
            <p:spPr>
              <a:xfrm>
                <a:off x="5676977" y="8053258"/>
                <a:ext cx="381000" cy="326100"/>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1" name="Google Shape;1531;p64"/>
              <p:cNvSpPr txBox="1"/>
              <p:nvPr/>
            </p:nvSpPr>
            <p:spPr>
              <a:xfrm>
                <a:off x="3962555" y="7871867"/>
                <a:ext cx="3809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grpSp>
      <p:sp>
        <p:nvSpPr>
          <p:cNvPr id="1532" name="Google Shape;1532;p64"/>
          <p:cNvSpPr txBox="1"/>
          <p:nvPr/>
        </p:nvSpPr>
        <p:spPr>
          <a:xfrm>
            <a:off x="4170500" y="8403738"/>
            <a:ext cx="3487500" cy="15276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Orange Square, Purple Circle Studio: </a:t>
            </a:r>
            <a:r>
              <a:rPr lang="en-US" sz="1200" u="sng">
                <a:solidFill>
                  <a:schemeClr val="hlink"/>
                </a:solidFill>
                <a:latin typeface="PT Sans Narrow"/>
                <a:ea typeface="PT Sans Narrow"/>
                <a:cs typeface="PT Sans Narrow"/>
                <a:sym typeface="PT Sans Narrow"/>
                <a:hlinkClick r:id="rId4"/>
              </a:rPr>
              <a:t>http://scratch.mit.edu/studios/475527</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the difference between bitmap mode and vector mode, located at the bottom of the paint editor.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Add another shape or color.</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Swap projects with a partner and remix each other’s creations.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sz="1200">
              <a:solidFill>
                <a:schemeClr val="dk1"/>
              </a:solidFill>
              <a:latin typeface="PT Sans Narrow"/>
              <a:ea typeface="PT Sans Narrow"/>
              <a:cs typeface="PT Sans Narrow"/>
              <a:sym typeface="PT Sans Narrow"/>
            </a:endParaRPr>
          </a:p>
        </p:txBody>
      </p:sp>
      <p:sp>
        <p:nvSpPr>
          <p:cNvPr id="1533" name="Google Shape;1533;p64"/>
          <p:cNvSpPr txBox="1"/>
          <p:nvPr/>
        </p:nvSpPr>
        <p:spPr>
          <a:xfrm>
            <a:off x="457995" y="8517982"/>
            <a:ext cx="3227400" cy="1015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brainstorming with a neighbor!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list of things you would like to try before you start building your project in Scratch!</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other projects to see what others are doing in Scratch – this can be a great way to find inspiration!</a:t>
            </a:r>
            <a:endParaRPr>
              <a:latin typeface="PT Sans Narrow"/>
              <a:ea typeface="PT Sans Narrow"/>
              <a:cs typeface="PT Sans Narrow"/>
              <a:sym typeface="PT Sans Narrow"/>
            </a:endParaRPr>
          </a:p>
        </p:txBody>
      </p:sp>
      <p:cxnSp>
        <p:nvCxnSpPr>
          <p:cNvPr id="1534" name="Google Shape;1534;p64"/>
          <p:cNvCxnSpPr/>
          <p:nvPr/>
        </p:nvCxnSpPr>
        <p:spPr>
          <a:xfrm>
            <a:off x="3962555" y="8403678"/>
            <a:ext cx="0" cy="1527600"/>
          </a:xfrm>
          <a:prstGeom prst="straightConnector1">
            <a:avLst/>
          </a:prstGeom>
          <a:noFill/>
          <a:ln cap="flat" cmpd="sng" w="9525">
            <a:solidFill>
              <a:srgbClr val="7F7F7F"/>
            </a:solidFill>
            <a:prstDash val="dash"/>
            <a:round/>
            <a:headEnd len="sm" w="sm" type="none"/>
            <a:tailEnd len="sm" w="sm" type="none"/>
          </a:ln>
        </p:spPr>
      </p:cxnSp>
      <p:sp>
        <p:nvSpPr>
          <p:cNvPr id="1535" name="Google Shape;1535;p64"/>
          <p:cNvSpPr txBox="1"/>
          <p:nvPr/>
        </p:nvSpPr>
        <p:spPr>
          <a:xfrm>
            <a:off x="423435" y="675333"/>
            <a:ext cx="28158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chemeClr val="dk1"/>
                </a:solidFill>
                <a:latin typeface="PT Sans Narrow"/>
                <a:ea typeface="PT Sans Narrow"/>
                <a:cs typeface="PT Sans Narrow"/>
                <a:sym typeface="PT Sans Narrow"/>
              </a:rPr>
              <a:t>ORANGE SQUARE, </a:t>
            </a:r>
            <a:endParaRPr b="1" sz="3000">
              <a:latin typeface="PT Sans Narrow"/>
              <a:ea typeface="PT Sans Narrow"/>
              <a:cs typeface="PT Sans Narrow"/>
              <a:sym typeface="PT Sans Narrow"/>
            </a:endParaRPr>
          </a:p>
          <a:p>
            <a:pPr indent="0" lvl="0" marL="0" marR="0" rtl="0" algn="l">
              <a:spcBef>
                <a:spcPts val="0"/>
              </a:spcBef>
              <a:spcAft>
                <a:spcPts val="0"/>
              </a:spcAft>
              <a:buNone/>
            </a:pPr>
            <a:r>
              <a:rPr b="1" lang="en-US" sz="3000">
                <a:solidFill>
                  <a:schemeClr val="dk1"/>
                </a:solidFill>
                <a:latin typeface="PT Sans Narrow"/>
                <a:ea typeface="PT Sans Narrow"/>
                <a:cs typeface="PT Sans Narrow"/>
                <a:sym typeface="PT Sans Narrow"/>
              </a:rPr>
              <a:t>PURPLE CIRCLE</a:t>
            </a:r>
            <a:endParaRPr b="1" sz="3000">
              <a:solidFill>
                <a:schemeClr val="dk1"/>
              </a:solidFill>
              <a:latin typeface="PT Sans Narrow"/>
              <a:ea typeface="PT Sans Narrow"/>
              <a:cs typeface="PT Sans Narrow"/>
              <a:sym typeface="PT Sans Narrow"/>
            </a:endParaRPr>
          </a:p>
        </p:txBody>
      </p:sp>
      <p:pic>
        <p:nvPicPr>
          <p:cNvPr id="1536" name="Google Shape;1536;p64"/>
          <p:cNvPicPr preferRelativeResize="0"/>
          <p:nvPr/>
        </p:nvPicPr>
        <p:blipFill>
          <a:blip r:embed="rId5">
            <a:alphaModFix/>
          </a:blip>
          <a:stretch>
            <a:fillRect/>
          </a:stretch>
        </p:blipFill>
        <p:spPr>
          <a:xfrm>
            <a:off x="4648662" y="3563262"/>
            <a:ext cx="2578526" cy="1892360"/>
          </a:xfrm>
          <a:prstGeom prst="rect">
            <a:avLst/>
          </a:prstGeom>
          <a:noFill/>
          <a:ln>
            <a:noFill/>
          </a:ln>
        </p:spPr>
      </p:pic>
      <p:pic>
        <p:nvPicPr>
          <p:cNvPr id="1537" name="Google Shape;1537;p64"/>
          <p:cNvPicPr preferRelativeResize="0"/>
          <p:nvPr/>
        </p:nvPicPr>
        <p:blipFill>
          <a:blip r:embed="rId6">
            <a:alphaModFix/>
          </a:blip>
          <a:stretch>
            <a:fillRect/>
          </a:stretch>
        </p:blipFill>
        <p:spPr>
          <a:xfrm>
            <a:off x="2882550" y="4942125"/>
            <a:ext cx="2578550" cy="268601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grpSp>
        <p:nvGrpSpPr>
          <p:cNvPr id="1543" name="Google Shape;1543;p65"/>
          <p:cNvGrpSpPr/>
          <p:nvPr/>
        </p:nvGrpSpPr>
        <p:grpSpPr>
          <a:xfrm>
            <a:off x="457995" y="2830659"/>
            <a:ext cx="3324430" cy="3998641"/>
            <a:chOff x="422410" y="2830659"/>
            <a:chExt cx="3324430" cy="3998641"/>
          </a:xfrm>
        </p:grpSpPr>
        <p:sp>
          <p:nvSpPr>
            <p:cNvPr id="1544" name="Google Shape;1544;p65"/>
            <p:cNvSpPr txBox="1"/>
            <p:nvPr/>
          </p:nvSpPr>
          <p:spPr>
            <a:xfrm>
              <a:off x="515540" y="3328600"/>
              <a:ext cx="3231300" cy="3500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show example projects from the It’s Alive! studio and have the It’s Alive! handout available to guide students.</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Introduce the concept of an animation as looping through a series of incrementally different pictures, such as in a flipbook or a claymation film. Encourage students to explore loops by changing costumes or backdrops to create an animation.</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Invite students to share their work with others by hosting a gallery walk: have students put their projects in presentation mode and then invite them to walk around and explore each other’s projects. Optionally, have students add their projects to the It’s Alive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1545" name="Google Shape;1545;p65"/>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1546" name="Google Shape;1546;p65"/>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1547" name="Google Shape;1547;p65"/>
          <p:cNvGrpSpPr/>
          <p:nvPr/>
        </p:nvGrpSpPr>
        <p:grpSpPr>
          <a:xfrm>
            <a:off x="4007796" y="2832776"/>
            <a:ext cx="3307404" cy="1142158"/>
            <a:chOff x="3992282" y="2832776"/>
            <a:chExt cx="3307404" cy="1142158"/>
          </a:xfrm>
        </p:grpSpPr>
        <p:sp>
          <p:nvSpPr>
            <p:cNvPr id="1548" name="Google Shape;1548;p65"/>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It’s Alive!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It’s Alive!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http://scratch.mit.edu/studios/475529</a:t>
              </a:r>
              <a:endParaRPr>
                <a:latin typeface="PT Sans Narrow"/>
                <a:ea typeface="PT Sans Narrow"/>
                <a:cs typeface="PT Sans Narrow"/>
                <a:sym typeface="PT Sans Narrow"/>
              </a:endParaRPr>
            </a:p>
          </p:txBody>
        </p:sp>
        <p:sp>
          <p:nvSpPr>
            <p:cNvPr id="1549" name="Google Shape;1549;p65"/>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550" name="Google Shape;1550;p65"/>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551" name="Google Shape;1551;p65"/>
          <p:cNvGrpSpPr/>
          <p:nvPr/>
        </p:nvGrpSpPr>
        <p:grpSpPr>
          <a:xfrm>
            <a:off x="4007796" y="4085846"/>
            <a:ext cx="3307404" cy="1511329"/>
            <a:chOff x="3992282" y="2832776"/>
            <a:chExt cx="3307404" cy="1511329"/>
          </a:xfrm>
        </p:grpSpPr>
        <p:sp>
          <p:nvSpPr>
            <p:cNvPr id="1552" name="Google Shape;1552;p65"/>
            <p:cNvSpPr txBox="1"/>
            <p:nvPr/>
          </p:nvSpPr>
          <p:spPr>
            <a:xfrm>
              <a:off x="4089411" y="3328605"/>
              <a:ext cx="3117300" cy="1015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is the difference between a sprite and a costume?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is an animation?</a:t>
              </a:r>
              <a:endParaRPr>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List three ways you experience loops in real life </a:t>
              </a:r>
              <a:br>
                <a:rPr lang="en-US" sz="1200">
                  <a:solidFill>
                    <a:srgbClr val="000000"/>
                  </a:solidFill>
                  <a:latin typeface="PT Sans Narrow"/>
                  <a:ea typeface="PT Sans Narrow"/>
                  <a:cs typeface="PT Sans Narrow"/>
                  <a:sym typeface="PT Sans Narrow"/>
                </a:rPr>
              </a:br>
              <a:r>
                <a:rPr lang="en-US" sz="1200">
                  <a:solidFill>
                    <a:srgbClr val="000000"/>
                  </a:solidFill>
                  <a:latin typeface="PT Sans Narrow"/>
                  <a:ea typeface="PT Sans Narrow"/>
                  <a:cs typeface="PT Sans Narrow"/>
                  <a:sym typeface="PT Sans Narrow"/>
                </a:rPr>
                <a:t>(e.g., going to sleep every night).</a:t>
              </a:r>
              <a:endParaRPr>
                <a:latin typeface="PT Sans Narrow"/>
                <a:ea typeface="PT Sans Narrow"/>
                <a:cs typeface="PT Sans Narrow"/>
                <a:sym typeface="PT Sans Narrow"/>
              </a:endParaRPr>
            </a:p>
          </p:txBody>
        </p:sp>
        <p:sp>
          <p:nvSpPr>
            <p:cNvPr id="1553" name="Google Shape;1553;p65"/>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554" name="Google Shape;1554;p65"/>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555" name="Google Shape;1555;p65"/>
          <p:cNvGrpSpPr/>
          <p:nvPr/>
        </p:nvGrpSpPr>
        <p:grpSpPr>
          <a:xfrm>
            <a:off x="4007796" y="5717574"/>
            <a:ext cx="3307404" cy="1696156"/>
            <a:chOff x="3992282" y="2832776"/>
            <a:chExt cx="3307404" cy="1696156"/>
          </a:xfrm>
        </p:grpSpPr>
        <p:sp>
          <p:nvSpPr>
            <p:cNvPr id="1556" name="Google Shape;1556;p65"/>
            <p:cNvSpPr txBox="1"/>
            <p:nvPr/>
          </p:nvSpPr>
          <p:spPr>
            <a:xfrm>
              <a:off x="4089400" y="3328603"/>
              <a:ext cx="3117152" cy="120032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Can students distinguish sprites and costumes?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Some Scratchers are particularly interested in developing animation projects and prefer to spend their time drawing and designing sprites, costumes, or backdrops. How might you engage students in both the aesthetic and technical aspects of projects?</a:t>
              </a:r>
              <a:endParaRPr sz="1200">
                <a:solidFill>
                  <a:schemeClr val="dk1"/>
                </a:solidFill>
                <a:latin typeface="PT Sans Narrow"/>
                <a:ea typeface="PT Sans Narrow"/>
                <a:cs typeface="PT Sans Narrow"/>
                <a:sym typeface="PT Sans Narrow"/>
              </a:endParaRPr>
            </a:p>
          </p:txBody>
        </p:sp>
        <p:sp>
          <p:nvSpPr>
            <p:cNvPr id="1557" name="Google Shape;1557;p65"/>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558" name="Google Shape;1558;p65"/>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559" name="Google Shape;1559;p65"/>
          <p:cNvGrpSpPr/>
          <p:nvPr/>
        </p:nvGrpSpPr>
        <p:grpSpPr>
          <a:xfrm>
            <a:off x="457995" y="7630731"/>
            <a:ext cx="6857205" cy="352518"/>
            <a:chOff x="457995" y="7630731"/>
            <a:chExt cx="6857205" cy="352518"/>
          </a:xfrm>
        </p:grpSpPr>
        <p:sp>
          <p:nvSpPr>
            <p:cNvPr id="1560" name="Google Shape;1560;p65"/>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561" name="Google Shape;1561;p65"/>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562" name="Google Shape;1562;p65"/>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563" name="Google Shape;1563;p65"/>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564" name="Google Shape;1564;p65"/>
          <p:cNvSpPr txBox="1"/>
          <p:nvPr/>
        </p:nvSpPr>
        <p:spPr>
          <a:xfrm>
            <a:off x="551129" y="8142739"/>
            <a:ext cx="3231204" cy="1015663"/>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 difference between sprites and costumes is often a source of confusion for Scratchers. The metaphor of actors wearing multiple costumes can help clarify the difference.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Students can animate their own image by taking pictures of themselves using a camera or webcam.</a:t>
            </a:r>
            <a:endParaRPr sz="1200">
              <a:solidFill>
                <a:schemeClr val="dk1"/>
              </a:solidFill>
              <a:latin typeface="PT Sans Narrow"/>
              <a:ea typeface="PT Sans Narrow"/>
              <a:cs typeface="PT Sans Narrow"/>
              <a:sym typeface="PT Sans Narrow"/>
            </a:endParaRPr>
          </a:p>
        </p:txBody>
      </p:sp>
      <p:sp>
        <p:nvSpPr>
          <p:cNvPr id="1565" name="Google Shape;1565;p6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48</a:t>
            </a:r>
            <a:endParaRPr b="0" i="0" sz="1200">
              <a:solidFill>
                <a:srgbClr val="888888"/>
              </a:solidFill>
              <a:latin typeface="Carme"/>
              <a:ea typeface="Carme"/>
              <a:cs typeface="Carme"/>
              <a:sym typeface="Carme"/>
            </a:endParaRPr>
          </a:p>
        </p:txBody>
      </p:sp>
      <p:sp>
        <p:nvSpPr>
          <p:cNvPr id="1566" name="Google Shape;1566;p65"/>
          <p:cNvSpPr txBox="1"/>
          <p:nvPr/>
        </p:nvSpPr>
        <p:spPr>
          <a:xfrm>
            <a:off x="4216234" y="795405"/>
            <a:ext cx="2999700" cy="1785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become more familiar with the computational concepts of sequence and loops by experimenting with Control blocks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explain the difference between sprites and costumes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practice experimenting and iterating through developing an animation project</a:t>
            </a:r>
            <a:endParaRPr>
              <a:latin typeface="PT Sans Narrow"/>
              <a:ea typeface="PT Sans Narrow"/>
              <a:cs typeface="PT Sans Narrow"/>
              <a:sym typeface="PT Sans Narrow"/>
            </a:endParaRPr>
          </a:p>
        </p:txBody>
      </p:sp>
      <p:sp>
        <p:nvSpPr>
          <p:cNvPr id="1567" name="Google Shape;1567;p65"/>
          <p:cNvSpPr txBox="1"/>
          <p:nvPr/>
        </p:nvSpPr>
        <p:spPr>
          <a:xfrm>
            <a:off x="1173537" y="647675"/>
            <a:ext cx="29139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IT’S ALIVE!</a:t>
            </a:r>
            <a:endParaRPr b="1" sz="3200">
              <a:latin typeface="PT Sans Narrow"/>
              <a:ea typeface="PT Sans Narrow"/>
              <a:cs typeface="PT Sans Narrow"/>
              <a:sym typeface="PT Sans Narrow"/>
            </a:endParaRPr>
          </a:p>
        </p:txBody>
      </p:sp>
      <p:sp>
        <p:nvSpPr>
          <p:cNvPr id="1568" name="Google Shape;1568;p65"/>
          <p:cNvSpPr txBox="1"/>
          <p:nvPr/>
        </p:nvSpPr>
        <p:spPr>
          <a:xfrm>
            <a:off x="3012457" y="16187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1569" name="Google Shape;1569;p65"/>
          <p:cNvPicPr preferRelativeResize="0"/>
          <p:nvPr/>
        </p:nvPicPr>
        <p:blipFill rotWithShape="1">
          <a:blip r:embed="rId4">
            <a:alphaModFix/>
          </a:blip>
          <a:srcRect b="0" l="0" r="0" t="0"/>
          <a:stretch/>
        </p:blipFill>
        <p:spPr>
          <a:xfrm>
            <a:off x="2751009" y="1676945"/>
            <a:ext cx="329112" cy="329112"/>
          </a:xfrm>
          <a:prstGeom prst="rect">
            <a:avLst/>
          </a:prstGeom>
          <a:noFill/>
          <a:ln>
            <a:noFill/>
          </a:ln>
        </p:spPr>
      </p:pic>
      <p:grpSp>
        <p:nvGrpSpPr>
          <p:cNvPr id="1570" name="Google Shape;1570;p65"/>
          <p:cNvGrpSpPr/>
          <p:nvPr/>
        </p:nvGrpSpPr>
        <p:grpSpPr>
          <a:xfrm>
            <a:off x="551129" y="-7273"/>
            <a:ext cx="493616" cy="2791875"/>
            <a:chOff x="551129" y="-7273"/>
            <a:chExt cx="493616" cy="2791875"/>
          </a:xfrm>
        </p:grpSpPr>
        <p:pic>
          <p:nvPicPr>
            <p:cNvPr descr="Unit3activity.png" id="1571" name="Google Shape;1571;p65"/>
            <p:cNvPicPr preferRelativeResize="0"/>
            <p:nvPr/>
          </p:nvPicPr>
          <p:blipFill rotWithShape="1">
            <a:blip r:embed="rId5">
              <a:alphaModFix/>
            </a:blip>
            <a:srcRect b="0" l="0" r="0" t="0"/>
            <a:stretch/>
          </p:blipFill>
          <p:spPr>
            <a:xfrm>
              <a:off x="551129" y="-7273"/>
              <a:ext cx="493616" cy="2791875"/>
            </a:xfrm>
            <a:prstGeom prst="rect">
              <a:avLst/>
            </a:prstGeom>
            <a:noFill/>
            <a:ln>
              <a:noFill/>
            </a:ln>
          </p:spPr>
        </p:pic>
        <p:sp>
          <p:nvSpPr>
            <p:cNvPr id="1572" name="Google Shape;1572;p65"/>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2  ACTIVITY</a:t>
              </a:r>
              <a:endParaRPr b="1" sz="2400">
                <a:solidFill>
                  <a:schemeClr val="lt1"/>
                </a:solidFill>
                <a:latin typeface="PT Sans Narrow"/>
                <a:ea typeface="PT Sans Narrow"/>
                <a:cs typeface="PT Sans Narrow"/>
                <a:sym typeface="PT Sans Narrow"/>
              </a:endParaRPr>
            </a:p>
          </p:txBody>
        </p:sp>
      </p:grpSp>
      <p:sp>
        <p:nvSpPr>
          <p:cNvPr id="1573" name="Google Shape;1573;p65"/>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pic>
        <p:nvPicPr>
          <p:cNvPr id="1579" name="Google Shape;1579;p66"/>
          <p:cNvPicPr preferRelativeResize="0"/>
          <p:nvPr/>
        </p:nvPicPr>
        <p:blipFill rotWithShape="1">
          <a:blip r:embed="rId3">
            <a:alphaModFix/>
          </a:blip>
          <a:srcRect b="7554" l="1428" r="1428" t="2831"/>
          <a:stretch/>
        </p:blipFill>
        <p:spPr>
          <a:xfrm>
            <a:off x="3607850" y="758104"/>
            <a:ext cx="3636825" cy="2540156"/>
          </a:xfrm>
          <a:prstGeom prst="rect">
            <a:avLst/>
          </a:prstGeom>
          <a:noFill/>
          <a:ln>
            <a:noFill/>
          </a:ln>
        </p:spPr>
      </p:pic>
      <p:grpSp>
        <p:nvGrpSpPr>
          <p:cNvPr id="1580" name="Google Shape;1580;p66"/>
          <p:cNvGrpSpPr/>
          <p:nvPr/>
        </p:nvGrpSpPr>
        <p:grpSpPr>
          <a:xfrm>
            <a:off x="445296" y="1520727"/>
            <a:ext cx="2357100" cy="1517014"/>
            <a:chOff x="422410" y="1482630"/>
            <a:chExt cx="2357100" cy="1517014"/>
          </a:xfrm>
        </p:grpSpPr>
        <p:sp>
          <p:nvSpPr>
            <p:cNvPr id="1581" name="Google Shape;1581;p66"/>
            <p:cNvSpPr txBox="1"/>
            <p:nvPr/>
          </p:nvSpPr>
          <p:spPr>
            <a:xfrm>
              <a:off x="515544" y="1482630"/>
              <a:ext cx="21591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spcBef>
                  <a:spcPts val="0"/>
                </a:spcBef>
                <a:spcAft>
                  <a:spcPts val="0"/>
                </a:spcAft>
                <a:buNone/>
              </a:pPr>
              <a:r>
                <a:rPr b="1" lang="en-US" sz="1200">
                  <a:solidFill>
                    <a:schemeClr val="dk1"/>
                  </a:solidFill>
                  <a:latin typeface="PT Sans Narrow"/>
                  <a:ea typeface="PT Sans Narrow"/>
                  <a:cs typeface="PT Sans Narrow"/>
                  <a:sym typeface="PT Sans Narrow"/>
                </a:rPr>
                <a:t>HOW CAN YOU TAKE AN IMAGE OR A PHOTO AND MAKE IT COME ALIVE?</a:t>
              </a:r>
              <a:endParaRPr b="1" sz="1200">
                <a:solidFill>
                  <a:schemeClr val="dk1"/>
                </a:solidFill>
                <a:latin typeface="PT Sans Narrow"/>
                <a:ea typeface="PT Sans Narrow"/>
                <a:cs typeface="PT Sans Narrow"/>
                <a:sym typeface="PT Sans Narrow"/>
              </a:endParaRPr>
            </a:p>
          </p:txBody>
        </p:sp>
        <p:sp>
          <p:nvSpPr>
            <p:cNvPr id="1582" name="Google Shape;1582;p66"/>
            <p:cNvSpPr txBox="1"/>
            <p:nvPr/>
          </p:nvSpPr>
          <p:spPr>
            <a:xfrm>
              <a:off x="422410" y="2168644"/>
              <a:ext cx="23571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explore ways of bringing sprites, images, and ideas to life as an animation by programming a series of costume changes.</a:t>
              </a:r>
              <a:endParaRPr sz="1200">
                <a:solidFill>
                  <a:srgbClr val="000000"/>
                </a:solidFill>
                <a:latin typeface="PT Sans Narrow"/>
                <a:ea typeface="PT Sans Narrow"/>
                <a:cs typeface="PT Sans Narrow"/>
                <a:sym typeface="PT Sans Narrow"/>
              </a:endParaRPr>
            </a:p>
          </p:txBody>
        </p:sp>
      </p:grpSp>
      <p:sp>
        <p:nvSpPr>
          <p:cNvPr id="1583" name="Google Shape;1583;p66"/>
          <p:cNvSpPr txBox="1"/>
          <p:nvPr/>
        </p:nvSpPr>
        <p:spPr>
          <a:xfrm>
            <a:off x="426672" y="4228628"/>
            <a:ext cx="2885100" cy="104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Choose a sprite.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a different costume.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blocks to make the image come alive.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Repeat!</a:t>
            </a:r>
            <a:endParaRPr>
              <a:latin typeface="PT Sans Narrow"/>
              <a:ea typeface="PT Sans Narrow"/>
              <a:cs typeface="PT Sans Narrow"/>
              <a:sym typeface="PT Sans Narrow"/>
            </a:endParaRPr>
          </a:p>
        </p:txBody>
      </p:sp>
      <p:sp>
        <p:nvSpPr>
          <p:cNvPr id="1584" name="Google Shape;1584;p66"/>
          <p:cNvSpPr txBox="1"/>
          <p:nvPr/>
        </p:nvSpPr>
        <p:spPr>
          <a:xfrm>
            <a:off x="436825" y="8517975"/>
            <a:ext cx="2717700" cy="13851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sketching your animation ideas on paper first – like a flipbook.</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different blocks and costumes until you find something you enjoy.</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Need some inspiration? Find projects in the Animation section of the Explore page.</a:t>
            </a:r>
            <a:endParaRPr>
              <a:latin typeface="PT Sans Narrow"/>
              <a:ea typeface="PT Sans Narrow"/>
              <a:cs typeface="PT Sans Narrow"/>
              <a:sym typeface="PT Sans Narrow"/>
            </a:endParaRPr>
          </a:p>
        </p:txBody>
      </p:sp>
      <p:grpSp>
        <p:nvGrpSpPr>
          <p:cNvPr id="1585" name="Google Shape;1585;p66"/>
          <p:cNvGrpSpPr/>
          <p:nvPr/>
        </p:nvGrpSpPr>
        <p:grpSpPr>
          <a:xfrm>
            <a:off x="-1" y="7871074"/>
            <a:ext cx="7772511" cy="532620"/>
            <a:chOff x="-1" y="7871074"/>
            <a:chExt cx="7772511" cy="532620"/>
          </a:xfrm>
        </p:grpSpPr>
        <p:sp>
          <p:nvSpPr>
            <p:cNvPr id="1586" name="Google Shape;1586;p66"/>
            <p:cNvSpPr/>
            <p:nvPr/>
          </p:nvSpPr>
          <p:spPr>
            <a:xfrm>
              <a:off x="-1" y="7871074"/>
              <a:ext cx="7772400" cy="410400"/>
            </a:xfrm>
            <a:prstGeom prst="rect">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7" name="Google Shape;1587;p66"/>
            <p:cNvSpPr/>
            <p:nvPr/>
          </p:nvSpPr>
          <p:spPr>
            <a:xfrm>
              <a:off x="1398022" y="8077594"/>
              <a:ext cx="381000" cy="326100"/>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8" name="Google Shape;1588;p66"/>
            <p:cNvSpPr/>
            <p:nvPr/>
          </p:nvSpPr>
          <p:spPr>
            <a:xfrm>
              <a:off x="5277046" y="8066025"/>
              <a:ext cx="381000" cy="326100"/>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9" name="Google Shape;1589;p66"/>
            <p:cNvSpPr txBox="1"/>
            <p:nvPr/>
          </p:nvSpPr>
          <p:spPr>
            <a:xfrm>
              <a:off x="0" y="7879206"/>
              <a:ext cx="3185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1590" name="Google Shape;1590;p66"/>
            <p:cNvSpPr txBox="1"/>
            <p:nvPr/>
          </p:nvSpPr>
          <p:spPr>
            <a:xfrm>
              <a:off x="3185510" y="7884634"/>
              <a:ext cx="4587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1591" name="Google Shape;1591;p66"/>
          <p:cNvSpPr txBox="1"/>
          <p:nvPr/>
        </p:nvSpPr>
        <p:spPr>
          <a:xfrm>
            <a:off x="3411201" y="8517982"/>
            <a:ext cx="4073400" cy="12003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It’s Alive studio: </a:t>
            </a:r>
            <a:r>
              <a:rPr lang="en-US" sz="1100" u="sng">
                <a:solidFill>
                  <a:schemeClr val="hlink"/>
                </a:solidFill>
                <a:latin typeface="PT Sans Narrow"/>
                <a:ea typeface="PT Sans Narrow"/>
                <a:cs typeface="PT Sans Narrow"/>
                <a:sym typeface="PT Sans Narrow"/>
                <a:hlinkClick r:id="rId4"/>
              </a:rPr>
              <a:t>http://scratch.mit.edu/studios/475529</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Add more features to your project to make your animations look even more lifelike.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Share your project with a partner and walk them through your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design process.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Find an animated project you’re inspired by and remix it!</a:t>
            </a:r>
            <a:endParaRPr sz="1200">
              <a:solidFill>
                <a:schemeClr val="dk1"/>
              </a:solidFill>
              <a:latin typeface="PT Sans Narrow"/>
              <a:ea typeface="PT Sans Narrow"/>
              <a:cs typeface="PT Sans Narrow"/>
              <a:sym typeface="PT Sans Narrow"/>
            </a:endParaRPr>
          </a:p>
        </p:txBody>
      </p:sp>
      <p:cxnSp>
        <p:nvCxnSpPr>
          <p:cNvPr id="1592" name="Google Shape;1592;p66"/>
          <p:cNvCxnSpPr/>
          <p:nvPr/>
        </p:nvCxnSpPr>
        <p:spPr>
          <a:xfrm>
            <a:off x="3185510" y="8392109"/>
            <a:ext cx="0" cy="1527600"/>
          </a:xfrm>
          <a:prstGeom prst="straightConnector1">
            <a:avLst/>
          </a:prstGeom>
          <a:noFill/>
          <a:ln cap="flat" cmpd="sng" w="9525">
            <a:solidFill>
              <a:srgbClr val="7F7F7F"/>
            </a:solidFill>
            <a:prstDash val="dash"/>
            <a:round/>
            <a:headEnd len="sm" w="sm" type="none"/>
            <a:tailEnd len="sm" w="sm" type="none"/>
          </a:ln>
        </p:spPr>
      </p:cxnSp>
      <p:sp>
        <p:nvSpPr>
          <p:cNvPr id="1593" name="Google Shape;1593;p66"/>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1594" name="Google Shape;1594;p66"/>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sp>
        <p:nvSpPr>
          <p:cNvPr id="1595" name="Google Shape;1595;p66"/>
          <p:cNvSpPr txBox="1"/>
          <p:nvPr/>
        </p:nvSpPr>
        <p:spPr>
          <a:xfrm>
            <a:off x="458000" y="606975"/>
            <a:ext cx="29532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a:solidFill>
                  <a:schemeClr val="dk1"/>
                </a:solidFill>
                <a:latin typeface="PT Sans Narrow"/>
                <a:ea typeface="PT Sans Narrow"/>
                <a:cs typeface="PT Sans Narrow"/>
                <a:sym typeface="PT Sans Narrow"/>
              </a:rPr>
              <a:t>IT’S ALIVE!</a:t>
            </a:r>
            <a:endParaRPr b="1">
              <a:latin typeface="PT Sans Narrow"/>
              <a:ea typeface="PT Sans Narrow"/>
              <a:cs typeface="PT Sans Narrow"/>
              <a:sym typeface="PT Sans Narrow"/>
            </a:endParaRPr>
          </a:p>
        </p:txBody>
      </p:sp>
      <p:pic>
        <p:nvPicPr>
          <p:cNvPr id="1596" name="Google Shape;1596;p66"/>
          <p:cNvPicPr preferRelativeResize="0"/>
          <p:nvPr/>
        </p:nvPicPr>
        <p:blipFill>
          <a:blip r:embed="rId5">
            <a:alphaModFix/>
          </a:blip>
          <a:stretch>
            <a:fillRect/>
          </a:stretch>
        </p:blipFill>
        <p:spPr>
          <a:xfrm>
            <a:off x="3527175" y="3790826"/>
            <a:ext cx="3636825" cy="3041135"/>
          </a:xfrm>
          <a:prstGeom prst="rect">
            <a:avLst/>
          </a:prstGeom>
          <a:noFill/>
          <a:ln>
            <a:noFill/>
          </a:ln>
        </p:spPr>
      </p:pic>
      <p:pic>
        <p:nvPicPr>
          <p:cNvPr id="1597" name="Google Shape;1597;p66"/>
          <p:cNvPicPr preferRelativeResize="0"/>
          <p:nvPr/>
        </p:nvPicPr>
        <p:blipFill>
          <a:blip r:embed="rId6">
            <a:alphaModFix/>
          </a:blip>
          <a:stretch>
            <a:fillRect/>
          </a:stretch>
        </p:blipFill>
        <p:spPr>
          <a:xfrm>
            <a:off x="836125" y="5304277"/>
            <a:ext cx="1575536" cy="23698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grpSp>
        <p:nvGrpSpPr>
          <p:cNvPr id="1603" name="Google Shape;1603;p67"/>
          <p:cNvGrpSpPr/>
          <p:nvPr/>
        </p:nvGrpSpPr>
        <p:grpSpPr>
          <a:xfrm>
            <a:off x="4007796" y="2830659"/>
            <a:ext cx="3307404" cy="1144274"/>
            <a:chOff x="4007796" y="2830659"/>
            <a:chExt cx="3307404" cy="1144274"/>
          </a:xfrm>
        </p:grpSpPr>
        <p:sp>
          <p:nvSpPr>
            <p:cNvPr id="1604" name="Google Shape;1604;p67"/>
            <p:cNvSpPr txBox="1"/>
            <p:nvPr/>
          </p:nvSpPr>
          <p:spPr>
            <a:xfrm>
              <a:off x="4104914" y="3328603"/>
              <a:ext cx="3117152" cy="64633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Unit 2 Debug It!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Unit 2 Debug It!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http://scratch.mit.edu/studios/475539</a:t>
              </a:r>
              <a:endParaRPr>
                <a:latin typeface="PT Sans Narrow"/>
                <a:ea typeface="PT Sans Narrow"/>
                <a:cs typeface="PT Sans Narrow"/>
                <a:sym typeface="PT Sans Narrow"/>
              </a:endParaRPr>
            </a:p>
          </p:txBody>
        </p:sp>
        <p:sp>
          <p:nvSpPr>
            <p:cNvPr id="1605" name="Google Shape;1605;p67"/>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606" name="Google Shape;1606;p67"/>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607" name="Google Shape;1607;p67"/>
          <p:cNvGrpSpPr/>
          <p:nvPr/>
        </p:nvGrpSpPr>
        <p:grpSpPr>
          <a:xfrm>
            <a:off x="457995" y="2830659"/>
            <a:ext cx="3324430" cy="4412341"/>
            <a:chOff x="457995" y="2830659"/>
            <a:chExt cx="3324430" cy="4412341"/>
          </a:xfrm>
        </p:grpSpPr>
        <p:sp>
          <p:nvSpPr>
            <p:cNvPr id="1608" name="Google Shape;1608;p67"/>
            <p:cNvSpPr txBox="1"/>
            <p:nvPr/>
          </p:nvSpPr>
          <p:spPr>
            <a:xfrm>
              <a:off x="551125" y="3328600"/>
              <a:ext cx="3231300" cy="3914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have the Unit 2 Debug It! handout available to guide students during the activity.</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open the Debug It! programs from the Unit 2 Debug It! studio or by following the project links listed on the Unit 2 Debug It! handout. Encourage students to click on the “Look Inside” button to investigate the buggy program, tinker with problematic code, and test possible solutions.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Give students time to test and debug each Debug It! challenge. Optionally, have students use the remix function in Scratch to fix the bugs and save corrected programs.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reflect back on their testing and debugging experiences by responding to the reflection prompts in their design journals or in a group discussion.</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class list of debugging strategies by collecting students’ problem finding and problem solving approaches.</a:t>
              </a:r>
              <a:endParaRPr sz="1200">
                <a:solidFill>
                  <a:schemeClr val="dk1"/>
                </a:solidFill>
                <a:latin typeface="PT Sans Narrow"/>
                <a:ea typeface="PT Sans Narrow"/>
                <a:cs typeface="PT Sans Narrow"/>
                <a:sym typeface="PT Sans Narrow"/>
              </a:endParaRPr>
            </a:p>
          </p:txBody>
        </p:sp>
        <p:sp>
          <p:nvSpPr>
            <p:cNvPr id="1609" name="Google Shape;1609;p67"/>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1610" name="Google Shape;1610;p67"/>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grpSp>
      <p:grpSp>
        <p:nvGrpSpPr>
          <p:cNvPr id="1611" name="Google Shape;1611;p67"/>
          <p:cNvGrpSpPr/>
          <p:nvPr/>
        </p:nvGrpSpPr>
        <p:grpSpPr>
          <a:xfrm>
            <a:off x="4007796" y="4090130"/>
            <a:ext cx="3307404" cy="1513483"/>
            <a:chOff x="3992282" y="4098597"/>
            <a:chExt cx="3307404" cy="1513483"/>
          </a:xfrm>
        </p:grpSpPr>
        <p:sp>
          <p:nvSpPr>
            <p:cNvPr id="1612" name="Google Shape;1612;p67"/>
            <p:cNvSpPr txBox="1"/>
            <p:nvPr/>
          </p:nvSpPr>
          <p:spPr>
            <a:xfrm>
              <a:off x="4089400" y="4596417"/>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identify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fix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others have alternative approaches to fixing the problem?</a:t>
              </a:r>
              <a:endParaRPr>
                <a:latin typeface="PT Sans Narrow"/>
                <a:ea typeface="PT Sans Narrow"/>
                <a:cs typeface="PT Sans Narrow"/>
                <a:sym typeface="PT Sans Narrow"/>
              </a:endParaRPr>
            </a:p>
          </p:txBody>
        </p:sp>
        <p:sp>
          <p:nvSpPr>
            <p:cNvPr id="1613" name="Google Shape;1613;p67"/>
            <p:cNvSpPr txBox="1"/>
            <p:nvPr/>
          </p:nvSpPr>
          <p:spPr>
            <a:xfrm>
              <a:off x="3992282" y="4098597"/>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614" name="Google Shape;1614;p67"/>
            <p:cNvCxnSpPr/>
            <p:nvPr/>
          </p:nvCxnSpPr>
          <p:spPr>
            <a:xfrm flipH="1" rot="10800000">
              <a:off x="4089400" y="4437151"/>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1615" name="Google Shape;1615;p67"/>
          <p:cNvSpPr/>
          <p:nvPr/>
        </p:nvSpPr>
        <p:spPr>
          <a:xfrm rot="-5400000">
            <a:off x="6953456" y="240354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16" name="Google Shape;1616;p67"/>
          <p:cNvGrpSpPr/>
          <p:nvPr/>
        </p:nvGrpSpPr>
        <p:grpSpPr>
          <a:xfrm>
            <a:off x="4007796" y="5709109"/>
            <a:ext cx="3307404" cy="1511490"/>
            <a:chOff x="3992282" y="2832776"/>
            <a:chExt cx="3307404" cy="1511490"/>
          </a:xfrm>
        </p:grpSpPr>
        <p:sp>
          <p:nvSpPr>
            <p:cNvPr id="1617" name="Google Shape;1617;p67"/>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solve all five bugs? If not, how might you clarify the concepts expressed in the unsolved programs?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different testing and debugging strategies did students employ?</a:t>
              </a:r>
              <a:endParaRPr>
                <a:latin typeface="PT Sans Narrow"/>
                <a:ea typeface="PT Sans Narrow"/>
                <a:cs typeface="PT Sans Narrow"/>
                <a:sym typeface="PT Sans Narrow"/>
              </a:endParaRPr>
            </a:p>
          </p:txBody>
        </p:sp>
        <p:sp>
          <p:nvSpPr>
            <p:cNvPr id="1618" name="Google Shape;1618;p67"/>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619" name="Google Shape;1619;p67"/>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620" name="Google Shape;1620;p67"/>
          <p:cNvGrpSpPr/>
          <p:nvPr/>
        </p:nvGrpSpPr>
        <p:grpSpPr>
          <a:xfrm>
            <a:off x="457995" y="7630731"/>
            <a:ext cx="6857205" cy="352518"/>
            <a:chOff x="457995" y="7630731"/>
            <a:chExt cx="6857205" cy="352518"/>
          </a:xfrm>
        </p:grpSpPr>
        <p:sp>
          <p:nvSpPr>
            <p:cNvPr id="1621" name="Google Shape;1621;p67"/>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622" name="Google Shape;1622;p67"/>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623" name="Google Shape;1623;p67"/>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624" name="Google Shape;1624;p67"/>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625" name="Google Shape;1625;p67"/>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
        <p:nvSpPr>
          <p:cNvPr id="1626" name="Google Shape;1626;p67"/>
          <p:cNvSpPr txBox="1"/>
          <p:nvPr/>
        </p:nvSpPr>
        <p:spPr>
          <a:xfrm>
            <a:off x="551129" y="8142739"/>
            <a:ext cx="3231204" cy="830997"/>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Facilitate this activity in a whole group by having students act out the Debug It! programs in a similar way to the Performing Scripts activity, or introduce performing scripts as a new strategy for testing and debugging projects.</a:t>
            </a:r>
            <a:endParaRPr>
              <a:latin typeface="PT Sans Narrow"/>
              <a:ea typeface="PT Sans Narrow"/>
              <a:cs typeface="PT Sans Narrow"/>
              <a:sym typeface="PT Sans Narrow"/>
            </a:endParaRPr>
          </a:p>
        </p:txBody>
      </p:sp>
      <p:sp>
        <p:nvSpPr>
          <p:cNvPr id="1627" name="Google Shape;1627;p67"/>
          <p:cNvSpPr txBox="1"/>
          <p:nvPr/>
        </p:nvSpPr>
        <p:spPr>
          <a:xfrm>
            <a:off x="4209625" y="795400"/>
            <a:ext cx="2999700" cy="15573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investigate the problem and find a solution to five debugging challenges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a range of concepts (including sequence and loops) through the practices of testing and debugging</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develop a list of strategies for debugging projects</a:t>
            </a:r>
            <a:endParaRPr sz="1200">
              <a:solidFill>
                <a:schemeClr val="dk1"/>
              </a:solidFill>
              <a:latin typeface="PT Sans Narrow"/>
              <a:ea typeface="PT Sans Narrow"/>
              <a:cs typeface="PT Sans Narrow"/>
              <a:sym typeface="PT Sans Narrow"/>
            </a:endParaRPr>
          </a:p>
        </p:txBody>
      </p:sp>
      <p:sp>
        <p:nvSpPr>
          <p:cNvPr id="1628" name="Google Shape;1628;p67"/>
          <p:cNvSpPr txBox="1"/>
          <p:nvPr/>
        </p:nvSpPr>
        <p:spPr>
          <a:xfrm>
            <a:off x="1295838" y="595839"/>
            <a:ext cx="2815942"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DEBUG IT!</a:t>
            </a:r>
            <a:endParaRPr b="1" sz="3200">
              <a:latin typeface="PT Sans Narrow"/>
              <a:ea typeface="PT Sans Narrow"/>
              <a:cs typeface="PT Sans Narrow"/>
              <a:sym typeface="PT Sans Narrow"/>
            </a:endParaRPr>
          </a:p>
        </p:txBody>
      </p:sp>
      <p:sp>
        <p:nvSpPr>
          <p:cNvPr id="1629" name="Google Shape;1629;p67"/>
          <p:cNvSpPr txBox="1"/>
          <p:nvPr/>
        </p:nvSpPr>
        <p:spPr>
          <a:xfrm>
            <a:off x="2827735" y="154180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1630" name="Google Shape;1630;p67"/>
          <p:cNvPicPr preferRelativeResize="0"/>
          <p:nvPr/>
        </p:nvPicPr>
        <p:blipFill rotWithShape="1">
          <a:blip r:embed="rId4">
            <a:alphaModFix/>
          </a:blip>
          <a:srcRect b="0" l="0" r="0" t="0"/>
          <a:stretch/>
        </p:blipFill>
        <p:spPr>
          <a:xfrm>
            <a:off x="2571220" y="1601976"/>
            <a:ext cx="323952" cy="323952"/>
          </a:xfrm>
          <a:prstGeom prst="rect">
            <a:avLst/>
          </a:prstGeom>
          <a:noFill/>
          <a:ln>
            <a:noFill/>
          </a:ln>
        </p:spPr>
      </p:pic>
      <p:sp>
        <p:nvSpPr>
          <p:cNvPr id="1631" name="Google Shape;1631;p6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50</a:t>
            </a:r>
            <a:endParaRPr b="0" i="0" sz="1200">
              <a:solidFill>
                <a:srgbClr val="888888"/>
              </a:solidFill>
              <a:latin typeface="Carme"/>
              <a:ea typeface="Carme"/>
              <a:cs typeface="Carme"/>
              <a:sym typeface="Carme"/>
            </a:endParaRPr>
          </a:p>
        </p:txBody>
      </p:sp>
      <p:grpSp>
        <p:nvGrpSpPr>
          <p:cNvPr id="1632" name="Google Shape;1632;p67"/>
          <p:cNvGrpSpPr/>
          <p:nvPr/>
        </p:nvGrpSpPr>
        <p:grpSpPr>
          <a:xfrm>
            <a:off x="551129" y="-7273"/>
            <a:ext cx="493616" cy="2791875"/>
            <a:chOff x="551129" y="-7273"/>
            <a:chExt cx="493616" cy="2791875"/>
          </a:xfrm>
        </p:grpSpPr>
        <p:pic>
          <p:nvPicPr>
            <p:cNvPr descr="Unit3activity.png" id="1633" name="Google Shape;1633;p67"/>
            <p:cNvPicPr preferRelativeResize="0"/>
            <p:nvPr/>
          </p:nvPicPr>
          <p:blipFill rotWithShape="1">
            <a:blip r:embed="rId5">
              <a:alphaModFix/>
            </a:blip>
            <a:srcRect b="0" l="0" r="0" t="0"/>
            <a:stretch/>
          </p:blipFill>
          <p:spPr>
            <a:xfrm>
              <a:off x="551129" y="-7273"/>
              <a:ext cx="493616" cy="2791875"/>
            </a:xfrm>
            <a:prstGeom prst="rect">
              <a:avLst/>
            </a:prstGeom>
            <a:noFill/>
            <a:ln>
              <a:noFill/>
            </a:ln>
          </p:spPr>
        </p:pic>
        <p:sp>
          <p:nvSpPr>
            <p:cNvPr id="1634" name="Google Shape;1634;p67"/>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2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grpSp>
        <p:nvGrpSpPr>
          <p:cNvPr id="1640" name="Google Shape;1640;p68"/>
          <p:cNvGrpSpPr/>
          <p:nvPr/>
        </p:nvGrpSpPr>
        <p:grpSpPr>
          <a:xfrm>
            <a:off x="445295" y="1522398"/>
            <a:ext cx="2357100" cy="1334827"/>
            <a:chOff x="409710" y="1457232"/>
            <a:chExt cx="2357100" cy="1334827"/>
          </a:xfrm>
        </p:grpSpPr>
        <p:sp>
          <p:nvSpPr>
            <p:cNvPr id="1641" name="Google Shape;1641;p68"/>
            <p:cNvSpPr txBox="1"/>
            <p:nvPr/>
          </p:nvSpPr>
          <p:spPr>
            <a:xfrm>
              <a:off x="502845" y="1457232"/>
              <a:ext cx="21591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spcBef>
                  <a:spcPts val="0"/>
                </a:spcBef>
                <a:spcAft>
                  <a:spcPts val="0"/>
                </a:spcAft>
                <a:buNone/>
              </a:pPr>
              <a:r>
                <a:rPr b="1" lang="en-US" sz="1200">
                  <a:solidFill>
                    <a:schemeClr val="dk1"/>
                  </a:solidFill>
                  <a:latin typeface="PT Sans Narrow"/>
                  <a:ea typeface="PT Sans Narrow"/>
                  <a:cs typeface="PT Sans Narrow"/>
                  <a:sym typeface="PT Sans Narrow"/>
                </a:rPr>
                <a:t>HELP! CAN YOU DEBUG THESE FIVE SCRATCH PROGRAMS?</a:t>
              </a:r>
              <a:endParaRPr b="1" sz="1200">
                <a:solidFill>
                  <a:schemeClr val="dk1"/>
                </a:solidFill>
                <a:latin typeface="PT Sans Narrow"/>
                <a:ea typeface="PT Sans Narrow"/>
                <a:cs typeface="PT Sans Narrow"/>
                <a:sym typeface="PT Sans Narrow"/>
              </a:endParaRPr>
            </a:p>
          </p:txBody>
        </p:sp>
        <p:sp>
          <p:nvSpPr>
            <p:cNvPr id="1642" name="Google Shape;1642;p68"/>
            <p:cNvSpPr txBox="1"/>
            <p:nvPr/>
          </p:nvSpPr>
          <p:spPr>
            <a:xfrm>
              <a:off x="409710" y="2145859"/>
              <a:ext cx="2357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investigate what is going awry and find a solution for each of the five Debug It! challenges. </a:t>
              </a:r>
              <a:endParaRPr sz="1200">
                <a:solidFill>
                  <a:srgbClr val="000000"/>
                </a:solidFill>
                <a:latin typeface="PT Sans Narrow"/>
                <a:ea typeface="PT Sans Narrow"/>
                <a:cs typeface="PT Sans Narrow"/>
                <a:sym typeface="PT Sans Narrow"/>
              </a:endParaRPr>
            </a:p>
          </p:txBody>
        </p:sp>
      </p:grpSp>
      <p:sp>
        <p:nvSpPr>
          <p:cNvPr id="1643" name="Google Shape;1643;p68"/>
          <p:cNvSpPr txBox="1"/>
          <p:nvPr/>
        </p:nvSpPr>
        <p:spPr>
          <a:xfrm>
            <a:off x="415665" y="8517982"/>
            <a:ext cx="3227400" cy="13851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a list of possible bugs in the program.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Keep track of your work! This can be a useful reminder of what you have already tried and point you toward what to try next.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Share and compare your problem finding and problem solving approaches with a neighbor until you find something that works for you!</a:t>
            </a:r>
            <a:endParaRPr>
              <a:latin typeface="PT Sans Narrow"/>
              <a:ea typeface="PT Sans Narrow"/>
              <a:cs typeface="PT Sans Narrow"/>
              <a:sym typeface="PT Sans Narrow"/>
            </a:endParaRPr>
          </a:p>
        </p:txBody>
      </p:sp>
      <p:sp>
        <p:nvSpPr>
          <p:cNvPr id="1644" name="Google Shape;1644;p68"/>
          <p:cNvSpPr txBox="1"/>
          <p:nvPr/>
        </p:nvSpPr>
        <p:spPr>
          <a:xfrm>
            <a:off x="4076669" y="8517982"/>
            <a:ext cx="3314100" cy="12003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code commentary by right clicking on blocks in your scripts. This can help others understand different parts of your program!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Discuss your testing and debugging practices with a partner – make notes of the similarities and differences in your strategies.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Merriweather Sans"/>
              <a:buNone/>
            </a:pPr>
            <a:r>
              <a:t/>
            </a:r>
            <a:endParaRPr sz="1200">
              <a:solidFill>
                <a:schemeClr val="dk1"/>
              </a:solidFill>
              <a:latin typeface="PT Sans Narrow"/>
              <a:ea typeface="PT Sans Narrow"/>
              <a:cs typeface="PT Sans Narrow"/>
              <a:sym typeface="PT Sans Narrow"/>
            </a:endParaRPr>
          </a:p>
        </p:txBody>
      </p:sp>
      <p:cxnSp>
        <p:nvCxnSpPr>
          <p:cNvPr id="1645" name="Google Shape;1645;p68"/>
          <p:cNvCxnSpPr/>
          <p:nvPr/>
        </p:nvCxnSpPr>
        <p:spPr>
          <a:xfrm>
            <a:off x="3962555" y="8403678"/>
            <a:ext cx="0" cy="1527600"/>
          </a:xfrm>
          <a:prstGeom prst="straightConnector1">
            <a:avLst/>
          </a:prstGeom>
          <a:noFill/>
          <a:ln cap="flat" cmpd="sng" w="9525">
            <a:solidFill>
              <a:srgbClr val="7F7F7F"/>
            </a:solidFill>
            <a:prstDash val="dash"/>
            <a:round/>
            <a:headEnd len="sm" w="sm" type="none"/>
            <a:tailEnd len="sm" w="sm" type="none"/>
          </a:ln>
        </p:spPr>
      </p:cxnSp>
      <p:grpSp>
        <p:nvGrpSpPr>
          <p:cNvPr id="1646" name="Google Shape;1646;p68"/>
          <p:cNvGrpSpPr/>
          <p:nvPr/>
        </p:nvGrpSpPr>
        <p:grpSpPr>
          <a:xfrm>
            <a:off x="3829800" y="763698"/>
            <a:ext cx="3401995" cy="6953704"/>
            <a:chOff x="4430791" y="865764"/>
            <a:chExt cx="3378011" cy="6543431"/>
          </a:xfrm>
        </p:grpSpPr>
        <p:sp>
          <p:nvSpPr>
            <p:cNvPr id="1647" name="Google Shape;1647;p68"/>
            <p:cNvSpPr/>
            <p:nvPr/>
          </p:nvSpPr>
          <p:spPr>
            <a:xfrm>
              <a:off x="4430802" y="865764"/>
              <a:ext cx="3378000" cy="10716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2.1</a:t>
              </a:r>
              <a:r>
                <a:rPr lang="en-US" sz="1200">
                  <a:solidFill>
                    <a:schemeClr val="dk1"/>
                  </a:solidFill>
                  <a:latin typeface="PT Sans Narrow"/>
                  <a:ea typeface="PT Sans Narrow"/>
                  <a:cs typeface="PT Sans Narrow"/>
                  <a:sym typeface="PT Sans Narrow"/>
                </a:rPr>
                <a:t> </a:t>
              </a:r>
              <a:r>
                <a:rPr lang="en-US" sz="1000" u="sng">
                  <a:solidFill>
                    <a:schemeClr val="hlink"/>
                  </a:solidFill>
                  <a:latin typeface="PT Sans Narrow"/>
                  <a:ea typeface="PT Sans Narrow"/>
                  <a:cs typeface="PT Sans Narrow"/>
                  <a:sym typeface="PT Sans Narrow"/>
                  <a:hlinkClick r:id="rId3"/>
                </a:rPr>
                <a:t>http://scratch.mit.edu/projects/23266426</a:t>
              </a:r>
              <a:endParaRPr sz="10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Scratch Cat wants to show you a dance. When you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click on him, he should do a dance while a drum beat plays along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with him. However, as soon as he starts to dance he stops but the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drumming continues without him! How do we fix this program?</a:t>
              </a:r>
              <a:endParaRPr>
                <a:latin typeface="PT Sans Narrow"/>
                <a:ea typeface="PT Sans Narrow"/>
                <a:cs typeface="PT Sans Narrow"/>
                <a:sym typeface="PT Sans Narrow"/>
              </a:endParaRPr>
            </a:p>
          </p:txBody>
        </p:sp>
        <p:sp>
          <p:nvSpPr>
            <p:cNvPr id="1648" name="Google Shape;1648;p68"/>
            <p:cNvSpPr/>
            <p:nvPr/>
          </p:nvSpPr>
          <p:spPr>
            <a:xfrm>
              <a:off x="4430802" y="2135971"/>
              <a:ext cx="3378000" cy="10716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2.2 </a:t>
              </a:r>
              <a:r>
                <a:rPr lang="en-US" sz="1000" u="sng">
                  <a:solidFill>
                    <a:schemeClr val="hlink"/>
                  </a:solidFill>
                  <a:latin typeface="PT Sans Narrow"/>
                  <a:ea typeface="PT Sans Narrow"/>
                  <a:cs typeface="PT Sans Narrow"/>
                  <a:sym typeface="PT Sans Narrow"/>
                  <a:hlinkClick r:id="rId4"/>
                </a:rPr>
                <a:t>http://scratch.mit.edu/projects/24268476</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when the green flag is clicked Pico should move </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towards Nano. When Pico reaches Nano, Pico should say “Tag, you’re </a:t>
              </a:r>
              <a:r>
                <a:rPr lang="en-US">
                  <a:latin typeface="PT Sans Narrow"/>
                  <a:ea typeface="PT Sans Narrow"/>
                  <a:cs typeface="PT Sans Narrow"/>
                  <a:sym typeface="PT Sans Narrow"/>
                </a:rPr>
                <a:t>i</a:t>
              </a:r>
              <a:r>
                <a:rPr lang="en-US" sz="1100">
                  <a:solidFill>
                    <a:schemeClr val="dk1"/>
                  </a:solidFill>
                  <a:latin typeface="PT Sans Narrow"/>
                  <a:ea typeface="PT Sans Narrow"/>
                  <a:cs typeface="PT Sans Narrow"/>
                  <a:sym typeface="PT Sans Narrow"/>
                </a:rPr>
                <a:t>t!” and Nano says “My turn!” But something is wrong! Pico doesn’t say anything to Nano. How do we fix the program? </a:t>
              </a:r>
              <a:endParaRPr sz="1100">
                <a:solidFill>
                  <a:schemeClr val="dk1"/>
                </a:solidFill>
                <a:latin typeface="PT Sans Narrow"/>
                <a:ea typeface="PT Sans Narrow"/>
                <a:cs typeface="PT Sans Narrow"/>
                <a:sym typeface="PT Sans Narrow"/>
              </a:endParaRPr>
            </a:p>
          </p:txBody>
        </p:sp>
        <p:sp>
          <p:nvSpPr>
            <p:cNvPr id="1649" name="Google Shape;1649;p68"/>
            <p:cNvSpPr/>
            <p:nvPr/>
          </p:nvSpPr>
          <p:spPr>
            <a:xfrm>
              <a:off x="4430791" y="3406183"/>
              <a:ext cx="3378000" cy="10716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2.3 </a:t>
              </a:r>
              <a:r>
                <a:rPr lang="en-US" sz="1000" u="sng">
                  <a:solidFill>
                    <a:schemeClr val="hlink"/>
                  </a:solidFill>
                  <a:latin typeface="PT Sans Narrow"/>
                  <a:ea typeface="PT Sans Narrow"/>
                  <a:cs typeface="PT Sans Narrow"/>
                  <a:sym typeface="PT Sans Narrow"/>
                  <a:hlinkClick r:id="rId5"/>
                </a:rPr>
                <a:t>http://scratch.mit.edu/projects/24268506</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br>
                <a:rPr lang="en-US" sz="1100" u="sng">
                  <a:solidFill>
                    <a:schemeClr val="hlink"/>
                  </a:solidFill>
                  <a:latin typeface="PT Sans Narrow"/>
                  <a:ea typeface="PT Sans Narrow"/>
                  <a:cs typeface="PT Sans Narrow"/>
                  <a:sym typeface="PT Sans Narrow"/>
                  <a:hlinkClick r:id="rId6"/>
                </a:rPr>
              </a:br>
              <a:r>
                <a:rPr lang="en-US" sz="1100">
                  <a:solidFill>
                    <a:schemeClr val="dk1"/>
                  </a:solidFill>
                  <a:latin typeface="PT Sans Narrow"/>
                  <a:ea typeface="PT Sans Narrow"/>
                  <a:cs typeface="PT Sans Narrow"/>
                  <a:sym typeface="PT Sans Narrow"/>
                </a:rPr>
                <a:t>This project is programmed to draw a happy face but something is not quite right! The pen continues to draw from one of the eyes to the smile when it should not be doing so. How do we fix the program?</a:t>
              </a:r>
              <a:endParaRPr>
                <a:latin typeface="PT Sans Narrow"/>
                <a:ea typeface="PT Sans Narrow"/>
                <a:cs typeface="PT Sans Narrow"/>
                <a:sym typeface="PT Sans Narrow"/>
              </a:endParaRPr>
            </a:p>
          </p:txBody>
        </p:sp>
        <p:sp>
          <p:nvSpPr>
            <p:cNvPr id="1650" name="Google Shape;1650;p68"/>
            <p:cNvSpPr/>
            <p:nvPr/>
          </p:nvSpPr>
          <p:spPr>
            <a:xfrm>
              <a:off x="4430800" y="4632933"/>
              <a:ext cx="3378000" cy="12309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2.4 </a:t>
              </a:r>
              <a:r>
                <a:rPr lang="en-US" sz="1000" u="sng">
                  <a:solidFill>
                    <a:schemeClr val="hlink"/>
                  </a:solidFill>
                  <a:latin typeface="PT Sans Narrow"/>
                  <a:ea typeface="PT Sans Narrow"/>
                  <a:cs typeface="PT Sans Narrow"/>
                  <a:sym typeface="PT Sans Narrow"/>
                  <a:hlinkClick r:id="rId7"/>
                </a:rPr>
                <a:t>http://scratch.mit.edu/projects/23267140</a:t>
              </a:r>
              <a:endParaRPr sz="10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when the green flag is clicked an animation of a flower growing begins and stops once it has fully bloomed. But  something is not quite right! Instead of stopping when all the petals have bloomed, the animation starts all over. How do we fix this program?</a:t>
              </a:r>
              <a:endParaRPr sz="1100">
                <a:solidFill>
                  <a:schemeClr val="dk1"/>
                </a:solidFill>
                <a:latin typeface="PT Sans Narrow"/>
                <a:ea typeface="PT Sans Narrow"/>
                <a:cs typeface="PT Sans Narrow"/>
                <a:sym typeface="PT Sans Narrow"/>
              </a:endParaRPr>
            </a:p>
          </p:txBody>
        </p:sp>
        <p:sp>
          <p:nvSpPr>
            <p:cNvPr id="1651" name="Google Shape;1651;p68"/>
            <p:cNvSpPr/>
            <p:nvPr/>
          </p:nvSpPr>
          <p:spPr>
            <a:xfrm>
              <a:off x="4430800" y="6018995"/>
              <a:ext cx="3378000" cy="13902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2.5 </a:t>
              </a:r>
              <a:r>
                <a:rPr lang="en-US" sz="1000" u="sng">
                  <a:solidFill>
                    <a:schemeClr val="hlink"/>
                  </a:solidFill>
                  <a:latin typeface="PT Sans Narrow"/>
                  <a:ea typeface="PT Sans Narrow"/>
                  <a:cs typeface="PT Sans Narrow"/>
                  <a:sym typeface="PT Sans Narrow"/>
                  <a:hlinkClick r:id="rId8"/>
                </a:rPr>
                <a:t>http://scratch.mit.edu/projects/23267245</a:t>
              </a:r>
              <a:endParaRPr sz="10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the Happy Birthday song starts playing when the green flag is clicked. Once the song finishes, instructions should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appear telling us to "click on me to blow out the candles!" But something is not working! The instructions to blow out the candles are shown while the birthday song is playing rather than after it finishes. How do we fix this program?</a:t>
              </a:r>
              <a:endParaRPr sz="1100">
                <a:solidFill>
                  <a:schemeClr val="dk1"/>
                </a:solidFill>
                <a:latin typeface="PT Sans Narrow"/>
                <a:ea typeface="PT Sans Narrow"/>
                <a:cs typeface="PT Sans Narrow"/>
                <a:sym typeface="PT Sans Narrow"/>
              </a:endParaRPr>
            </a:p>
          </p:txBody>
        </p:sp>
      </p:grpSp>
      <p:grpSp>
        <p:nvGrpSpPr>
          <p:cNvPr id="1652" name="Google Shape;1652;p68"/>
          <p:cNvGrpSpPr/>
          <p:nvPr/>
        </p:nvGrpSpPr>
        <p:grpSpPr>
          <a:xfrm>
            <a:off x="427031" y="3857808"/>
            <a:ext cx="2970860" cy="1787289"/>
            <a:chOff x="427031" y="3857808"/>
            <a:chExt cx="2970860" cy="1787289"/>
          </a:xfrm>
        </p:grpSpPr>
        <p:grpSp>
          <p:nvGrpSpPr>
            <p:cNvPr id="1653" name="Google Shape;1653;p68"/>
            <p:cNvGrpSpPr/>
            <p:nvPr/>
          </p:nvGrpSpPr>
          <p:grpSpPr>
            <a:xfrm>
              <a:off x="427031" y="3857808"/>
              <a:ext cx="2970860" cy="1787289"/>
              <a:chOff x="427031" y="3857808"/>
              <a:chExt cx="2970860" cy="1787289"/>
            </a:xfrm>
          </p:grpSpPr>
          <p:sp>
            <p:nvSpPr>
              <p:cNvPr id="1654" name="Google Shape;1654;p68"/>
              <p:cNvSpPr txBox="1"/>
              <p:nvPr/>
            </p:nvSpPr>
            <p:spPr>
              <a:xfrm>
                <a:off x="427031" y="4232397"/>
                <a:ext cx="2885100" cy="14127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Go to the Unit 2 Debug It! Studio: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9"/>
                  </a:rPr>
                  <a:t>http://scratch.mit.edu/studios/475539</a:t>
                </a:r>
                <a:endParaRPr sz="1200">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Test and debug each of the five debugging challenges in the studio.</a:t>
                </a:r>
                <a:endParaRPr sz="1200">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Write down your solution or remix the buggy program with your solution.</a:t>
                </a:r>
                <a:endParaRPr sz="1200">
                  <a:latin typeface="PT Sans Narrow"/>
                  <a:ea typeface="PT Sans Narrow"/>
                  <a:cs typeface="PT Sans Narrow"/>
                  <a:sym typeface="PT Sans Narrow"/>
                </a:endParaRPr>
              </a:p>
            </p:txBody>
          </p:sp>
          <p:sp>
            <p:nvSpPr>
              <p:cNvPr id="1655" name="Google Shape;1655;p68"/>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cxnSp>
          <p:nvCxnSpPr>
            <p:cNvPr id="1656" name="Google Shape;1656;p68"/>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grpSp>
      <p:sp>
        <p:nvSpPr>
          <p:cNvPr id="1657" name="Google Shape;1657;p68"/>
          <p:cNvSpPr txBox="1"/>
          <p:nvPr/>
        </p:nvSpPr>
        <p:spPr>
          <a:xfrm>
            <a:off x="457995" y="595839"/>
            <a:ext cx="281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600">
                <a:solidFill>
                  <a:schemeClr val="dk1"/>
                </a:solidFill>
                <a:latin typeface="PT Sans Narrow"/>
                <a:ea typeface="PT Sans Narrow"/>
                <a:cs typeface="PT Sans Narrow"/>
                <a:sym typeface="PT Sans Narrow"/>
              </a:rPr>
              <a:t>DEBUG IT!</a:t>
            </a:r>
            <a:endParaRPr b="1">
              <a:latin typeface="PT Sans Narrow"/>
              <a:ea typeface="PT Sans Narrow"/>
              <a:cs typeface="PT Sans Narrow"/>
              <a:sym typeface="PT Sans Narrow"/>
            </a:endParaRPr>
          </a:p>
        </p:txBody>
      </p:sp>
      <p:grpSp>
        <p:nvGrpSpPr>
          <p:cNvPr id="1658" name="Google Shape;1658;p68"/>
          <p:cNvGrpSpPr/>
          <p:nvPr/>
        </p:nvGrpSpPr>
        <p:grpSpPr>
          <a:xfrm>
            <a:off x="0" y="6120602"/>
            <a:ext cx="7772400" cy="2615700"/>
            <a:chOff x="0" y="6120602"/>
            <a:chExt cx="7772400" cy="2615700"/>
          </a:xfrm>
        </p:grpSpPr>
        <p:sp>
          <p:nvSpPr>
            <p:cNvPr id="1659" name="Google Shape;1659;p68"/>
            <p:cNvSpPr/>
            <p:nvPr/>
          </p:nvSpPr>
          <p:spPr>
            <a:xfrm>
              <a:off x="0" y="7858307"/>
              <a:ext cx="7772400" cy="410400"/>
            </a:xfrm>
            <a:prstGeom prst="rect">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1660" name="Google Shape;1660;p68"/>
            <p:cNvSpPr/>
            <p:nvPr/>
          </p:nvSpPr>
          <p:spPr>
            <a:xfrm flipH="1" rot="4661774">
              <a:off x="412976" y="6228953"/>
              <a:ext cx="2153973" cy="2398998"/>
            </a:xfrm>
            <a:prstGeom prst="wedgeEllipseCallout">
              <a:avLst>
                <a:gd fmla="val -36970" name="adj1"/>
                <a:gd fmla="val 48187" name="adj2"/>
              </a:avLst>
            </a:prstGeom>
            <a:solidFill>
              <a:srgbClr val="E5DFEC"/>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T Sans Narrow"/>
                <a:ea typeface="PT Sans Narrow"/>
                <a:cs typeface="PT Sans Narrow"/>
                <a:sym typeface="PT Sans Narrow"/>
              </a:endParaRPr>
            </a:p>
          </p:txBody>
        </p:sp>
        <p:sp>
          <p:nvSpPr>
            <p:cNvPr id="1661" name="Google Shape;1661;p68"/>
            <p:cNvSpPr txBox="1"/>
            <p:nvPr/>
          </p:nvSpPr>
          <p:spPr>
            <a:xfrm flipH="1" rot="-738426">
              <a:off x="496046" y="6667303"/>
              <a:ext cx="1984506" cy="15229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713CD1"/>
                  </a:solidFill>
                  <a:latin typeface="PT Sans Narrow"/>
                  <a:ea typeface="PT Sans Narrow"/>
                  <a:cs typeface="PT Sans Narrow"/>
                  <a:sym typeface="PT Sans Narrow"/>
                </a:rPr>
                <a:t>FEELING STUCK?</a:t>
              </a:r>
              <a:endParaRPr b="1">
                <a:latin typeface="PT Sans Narrow"/>
                <a:ea typeface="PT Sans Narrow"/>
                <a:cs typeface="PT Sans Narrow"/>
                <a:sym typeface="PT Sans Narrow"/>
              </a:endParaRPr>
            </a:p>
            <a:p>
              <a:pPr indent="0" lvl="0" marL="0" marR="0" rtl="0" algn="ctr">
                <a:spcBef>
                  <a:spcPts val="0"/>
                </a:spcBef>
                <a:spcAft>
                  <a:spcPts val="0"/>
                </a:spcAft>
                <a:buNone/>
              </a:pPr>
              <a:r>
                <a:rPr baseline="-25000" lang="en-US" sz="1600">
                  <a:solidFill>
                    <a:srgbClr val="713CD1"/>
                  </a:solidFill>
                  <a:latin typeface="PT Sans Narrow"/>
                  <a:ea typeface="PT Sans Narrow"/>
                  <a:cs typeface="PT Sans Narrow"/>
                  <a:sym typeface="PT Sans Narrow"/>
                </a:rPr>
                <a:t>THAT’S OKAY! TRY THESE THINGS…</a:t>
              </a:r>
              <a:endParaRPr>
                <a:latin typeface="PT Sans Narrow"/>
                <a:ea typeface="PT Sans Narrow"/>
                <a:cs typeface="PT Sans Narrow"/>
                <a:sym typeface="PT Sans Narrow"/>
              </a:endParaRPr>
            </a:p>
          </p:txBody>
        </p:sp>
        <p:grpSp>
          <p:nvGrpSpPr>
            <p:cNvPr id="1662" name="Google Shape;1662;p68"/>
            <p:cNvGrpSpPr/>
            <p:nvPr/>
          </p:nvGrpSpPr>
          <p:grpSpPr>
            <a:xfrm>
              <a:off x="3962555" y="7871867"/>
              <a:ext cx="3809700" cy="507491"/>
              <a:chOff x="3962555" y="7871867"/>
              <a:chExt cx="3809700" cy="507491"/>
            </a:xfrm>
          </p:grpSpPr>
          <p:sp>
            <p:nvSpPr>
              <p:cNvPr id="1663" name="Google Shape;1663;p68"/>
              <p:cNvSpPr/>
              <p:nvPr/>
            </p:nvSpPr>
            <p:spPr>
              <a:xfrm>
                <a:off x="5676977" y="8053258"/>
                <a:ext cx="381000" cy="326100"/>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T Sans Narrow"/>
                  <a:ea typeface="PT Sans Narrow"/>
                  <a:cs typeface="PT Sans Narrow"/>
                  <a:sym typeface="PT Sans Narrow"/>
                </a:endParaRPr>
              </a:p>
            </p:txBody>
          </p:sp>
          <p:sp>
            <p:nvSpPr>
              <p:cNvPr id="1664" name="Google Shape;1664;p68"/>
              <p:cNvSpPr txBox="1"/>
              <p:nvPr/>
            </p:nvSpPr>
            <p:spPr>
              <a:xfrm>
                <a:off x="3962555" y="7871867"/>
                <a:ext cx="3809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grpSp>
        <p:nvGrpSpPr>
          <p:cNvPr id="1670" name="Google Shape;1670;p69"/>
          <p:cNvGrpSpPr/>
          <p:nvPr/>
        </p:nvGrpSpPr>
        <p:grpSpPr>
          <a:xfrm>
            <a:off x="4007796" y="2832776"/>
            <a:ext cx="3307404" cy="1142158"/>
            <a:chOff x="3992282" y="2832776"/>
            <a:chExt cx="3307404" cy="1142158"/>
          </a:xfrm>
        </p:grpSpPr>
        <p:sp>
          <p:nvSpPr>
            <p:cNvPr id="1671" name="Google Shape;1671;p69"/>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Music Video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Music Video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http://scratch.mit.edu/studios/475517</a:t>
              </a:r>
              <a:endParaRPr>
                <a:latin typeface="PT Sans Narrow"/>
                <a:ea typeface="PT Sans Narrow"/>
                <a:cs typeface="PT Sans Narrow"/>
                <a:sym typeface="PT Sans Narrow"/>
              </a:endParaRPr>
            </a:p>
          </p:txBody>
        </p:sp>
        <p:sp>
          <p:nvSpPr>
            <p:cNvPr id="1672" name="Google Shape;1672;p6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673" name="Google Shape;1673;p6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674" name="Google Shape;1674;p69"/>
          <p:cNvGrpSpPr/>
          <p:nvPr/>
        </p:nvGrpSpPr>
        <p:grpSpPr>
          <a:xfrm>
            <a:off x="4007796" y="4085846"/>
            <a:ext cx="3307404" cy="1511490"/>
            <a:chOff x="3992282" y="2832776"/>
            <a:chExt cx="3307404" cy="1511490"/>
          </a:xfrm>
        </p:grpSpPr>
        <p:sp>
          <p:nvSpPr>
            <p:cNvPr id="1675" name="Google Shape;1675;p69"/>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a challenge you overcame? How did you overcome it?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is something you still want to figure 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give credit for ideas, music, or code that you borrowed to use in your project? </a:t>
              </a:r>
              <a:endParaRPr sz="1200">
                <a:solidFill>
                  <a:schemeClr val="dk1"/>
                </a:solidFill>
                <a:latin typeface="PT Sans Narrow"/>
                <a:ea typeface="PT Sans Narrow"/>
                <a:cs typeface="PT Sans Narrow"/>
                <a:sym typeface="PT Sans Narrow"/>
              </a:endParaRPr>
            </a:p>
          </p:txBody>
        </p:sp>
        <p:sp>
          <p:nvSpPr>
            <p:cNvPr id="1676" name="Google Shape;1676;p6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677" name="Google Shape;1677;p6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678" name="Google Shape;1678;p69"/>
          <p:cNvGrpSpPr/>
          <p:nvPr/>
        </p:nvGrpSpPr>
        <p:grpSpPr>
          <a:xfrm>
            <a:off x="4007796" y="5711444"/>
            <a:ext cx="3307404" cy="1696156"/>
            <a:chOff x="3992282" y="2832776"/>
            <a:chExt cx="3307404" cy="1696156"/>
          </a:xfrm>
        </p:grpSpPr>
        <p:sp>
          <p:nvSpPr>
            <p:cNvPr id="1679" name="Google Shape;1679;p69"/>
            <p:cNvSpPr txBox="1"/>
            <p:nvPr/>
          </p:nvSpPr>
          <p:spPr>
            <a:xfrm>
              <a:off x="4089400" y="3328603"/>
              <a:ext cx="3117152" cy="120032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the projects combine sprites and sound?</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parts of the projects did students choose to animate?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Are there certain blocks or concepts introduced up until now that students might still be struggling with? How might you help?</a:t>
              </a:r>
              <a:endParaRPr sz="1200">
                <a:solidFill>
                  <a:schemeClr val="dk1"/>
                </a:solidFill>
                <a:latin typeface="PT Sans Narrow"/>
                <a:ea typeface="PT Sans Narrow"/>
                <a:cs typeface="PT Sans Narrow"/>
                <a:sym typeface="PT Sans Narrow"/>
              </a:endParaRPr>
            </a:p>
          </p:txBody>
        </p:sp>
        <p:sp>
          <p:nvSpPr>
            <p:cNvPr id="1680" name="Google Shape;1680;p6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681" name="Google Shape;1681;p6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1682" name="Google Shape;1682;p69"/>
          <p:cNvSpPr txBox="1"/>
          <p:nvPr/>
        </p:nvSpPr>
        <p:spPr>
          <a:xfrm>
            <a:off x="1172437" y="647675"/>
            <a:ext cx="29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MUSIC VIDEO</a:t>
            </a:r>
            <a:endParaRPr b="1" sz="3200">
              <a:latin typeface="PT Sans Narrow"/>
              <a:ea typeface="PT Sans Narrow"/>
              <a:cs typeface="PT Sans Narrow"/>
              <a:sym typeface="PT Sans Narrow"/>
            </a:endParaRPr>
          </a:p>
        </p:txBody>
      </p:sp>
      <p:sp>
        <p:nvSpPr>
          <p:cNvPr id="1683" name="Google Shape;1683;p69"/>
          <p:cNvSpPr txBox="1"/>
          <p:nvPr/>
        </p:nvSpPr>
        <p:spPr>
          <a:xfrm>
            <a:off x="4214626" y="795405"/>
            <a:ext cx="2999847" cy="1415772"/>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create a project that combines animation and music by working on a self-directed music video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gain more familiarity with sprites, costumes, and sounds</a:t>
            </a:r>
            <a:endParaRPr>
              <a:latin typeface="PT Sans Narrow"/>
              <a:ea typeface="PT Sans Narrow"/>
              <a:cs typeface="PT Sans Narrow"/>
              <a:sym typeface="PT Sans Narrow"/>
            </a:endParaRPr>
          </a:p>
        </p:txBody>
      </p:sp>
      <p:sp>
        <p:nvSpPr>
          <p:cNvPr id="1684" name="Google Shape;1684;p69"/>
          <p:cNvSpPr txBox="1"/>
          <p:nvPr/>
        </p:nvSpPr>
        <p:spPr>
          <a:xfrm>
            <a:off x="3012449" y="15894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45–60 MINUTES</a:t>
            </a:r>
            <a:endParaRPr>
              <a:latin typeface="PT Sans Narrow"/>
              <a:ea typeface="PT Sans Narrow"/>
              <a:cs typeface="PT Sans Narrow"/>
              <a:sym typeface="PT Sans Narrow"/>
            </a:endParaRPr>
          </a:p>
        </p:txBody>
      </p:sp>
      <p:pic>
        <p:nvPicPr>
          <p:cNvPr descr="clock1.png" id="1685" name="Google Shape;1685;p69"/>
          <p:cNvPicPr preferRelativeResize="0"/>
          <p:nvPr/>
        </p:nvPicPr>
        <p:blipFill rotWithShape="1">
          <a:blip r:embed="rId4">
            <a:alphaModFix/>
          </a:blip>
          <a:srcRect b="0" l="0" r="0" t="17500"/>
          <a:stretch/>
        </p:blipFill>
        <p:spPr>
          <a:xfrm>
            <a:off x="2755439" y="1705359"/>
            <a:ext cx="324676" cy="267856"/>
          </a:xfrm>
          <a:prstGeom prst="rect">
            <a:avLst/>
          </a:prstGeom>
          <a:noFill/>
          <a:ln>
            <a:noFill/>
          </a:ln>
        </p:spPr>
      </p:pic>
      <p:grpSp>
        <p:nvGrpSpPr>
          <p:cNvPr id="1686" name="Google Shape;1686;p69"/>
          <p:cNvGrpSpPr/>
          <p:nvPr/>
        </p:nvGrpSpPr>
        <p:grpSpPr>
          <a:xfrm>
            <a:off x="457995" y="7630731"/>
            <a:ext cx="6857205" cy="352518"/>
            <a:chOff x="457995" y="7630731"/>
            <a:chExt cx="6857205" cy="352518"/>
          </a:xfrm>
        </p:grpSpPr>
        <p:sp>
          <p:nvSpPr>
            <p:cNvPr id="1687" name="Google Shape;1687;p69"/>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688" name="Google Shape;1688;p69"/>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689" name="Google Shape;1689;p69"/>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690" name="Google Shape;1690;p69"/>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691" name="Google Shape;1691;p69"/>
          <p:cNvSpPr txBox="1"/>
          <p:nvPr/>
        </p:nvSpPr>
        <p:spPr>
          <a:xfrm>
            <a:off x="551129" y="8142739"/>
            <a:ext cx="3231204"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To further personalize projects, help students include a favorite song or record themselves singing or playing an instrument, using features under the Sounds tab.</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Questions about remixing and plagiarism may arise during this activity. Take this opportunity to facilitate a discussion about giving credit and attribution using the Scratch FAQ about remixing: </a:t>
            </a:r>
            <a:r>
              <a:rPr lang="en-US" sz="1200" u="sng">
                <a:solidFill>
                  <a:schemeClr val="hlink"/>
                </a:solidFill>
                <a:latin typeface="PT Sans Narrow"/>
                <a:ea typeface="PT Sans Narrow"/>
                <a:cs typeface="PT Sans Narrow"/>
                <a:sym typeface="PT Sans Narrow"/>
                <a:hlinkClick r:id="rId5"/>
              </a:rPr>
              <a:t>https://scratch.mit.edu/info/faq#remix/</a:t>
            </a:r>
            <a:endParaRPr sz="1200">
              <a:solidFill>
                <a:schemeClr val="dk1"/>
              </a:solidFill>
              <a:latin typeface="PT Sans Narrow"/>
              <a:ea typeface="PT Sans Narrow"/>
              <a:cs typeface="PT Sans Narrow"/>
              <a:sym typeface="PT Sans Narrow"/>
            </a:endParaRPr>
          </a:p>
        </p:txBody>
      </p:sp>
      <p:grpSp>
        <p:nvGrpSpPr>
          <p:cNvPr id="1692" name="Google Shape;1692;p69"/>
          <p:cNvGrpSpPr/>
          <p:nvPr/>
        </p:nvGrpSpPr>
        <p:grpSpPr>
          <a:xfrm>
            <a:off x="457995" y="2830659"/>
            <a:ext cx="3323630" cy="4504441"/>
            <a:chOff x="457995" y="2830659"/>
            <a:chExt cx="3323630" cy="4504441"/>
          </a:xfrm>
        </p:grpSpPr>
        <p:grpSp>
          <p:nvGrpSpPr>
            <p:cNvPr id="1693" name="Google Shape;1693;p69"/>
            <p:cNvGrpSpPr/>
            <p:nvPr/>
          </p:nvGrpSpPr>
          <p:grpSpPr>
            <a:xfrm>
              <a:off x="550325" y="3163625"/>
              <a:ext cx="3231300" cy="4171474"/>
              <a:chOff x="515535" y="3163625"/>
              <a:chExt cx="3231300" cy="4171474"/>
            </a:xfrm>
          </p:grpSpPr>
          <p:sp>
            <p:nvSpPr>
              <p:cNvPr id="1694" name="Google Shape;1694;p69"/>
              <p:cNvSpPr txBox="1"/>
              <p:nvPr/>
            </p:nvSpPr>
            <p:spPr>
              <a:xfrm>
                <a:off x="515535" y="3328600"/>
                <a:ext cx="3231300" cy="4006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Introduce students to the idea of creating a music video in Scratch that combines music with animation. Optionally, show a few project examples from the Music Video studio.</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open-ended time to work on their projects, with the Music Video handout available to provide guidance and inspiration. Encourage students to give credit on the project page for using others’ ideas, music, or code.</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give and receive feedback while developing their projects. We suggest checking in with a neighbor: have students stop midway and share their works-in-progress with one other person or in their critique groups (see the Unit 0 Critique Group activity) to ask for feedback. Optionally, invite students to add their projects to the Music Video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a:latin typeface="PT Sans Narrow"/>
                  <a:ea typeface="PT Sans Narrow"/>
                  <a:cs typeface="PT Sans Narrow"/>
                  <a:sym typeface="PT Sans Narrow"/>
                </a:endParaRPr>
              </a:p>
            </p:txBody>
          </p:sp>
          <p:cxnSp>
            <p:nvCxnSpPr>
              <p:cNvPr id="1695" name="Google Shape;1695;p69"/>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1696" name="Google Shape;1696;p69"/>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grpSp>
      <p:sp>
        <p:nvSpPr>
          <p:cNvPr id="1697" name="Google Shape;1697;p6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52</a:t>
            </a:r>
            <a:endParaRPr b="0" i="0" sz="1200">
              <a:solidFill>
                <a:srgbClr val="888888"/>
              </a:solidFill>
              <a:latin typeface="Carme"/>
              <a:ea typeface="Carme"/>
              <a:cs typeface="Carme"/>
              <a:sym typeface="Carme"/>
            </a:endParaRPr>
          </a:p>
        </p:txBody>
      </p:sp>
      <p:grpSp>
        <p:nvGrpSpPr>
          <p:cNvPr id="1698" name="Google Shape;1698;p69"/>
          <p:cNvGrpSpPr/>
          <p:nvPr/>
        </p:nvGrpSpPr>
        <p:grpSpPr>
          <a:xfrm>
            <a:off x="551129" y="-7273"/>
            <a:ext cx="493616" cy="2791875"/>
            <a:chOff x="551129" y="-7273"/>
            <a:chExt cx="493616" cy="2791875"/>
          </a:xfrm>
        </p:grpSpPr>
        <p:pic>
          <p:nvPicPr>
            <p:cNvPr descr="Unit3activity.png" id="1699" name="Google Shape;1699;p69"/>
            <p:cNvPicPr preferRelativeResize="0"/>
            <p:nvPr/>
          </p:nvPicPr>
          <p:blipFill rotWithShape="1">
            <a:blip r:embed="rId6">
              <a:alphaModFix/>
            </a:blip>
            <a:srcRect b="0" l="0" r="0" t="0"/>
            <a:stretch/>
          </p:blipFill>
          <p:spPr>
            <a:xfrm>
              <a:off x="551129" y="-7273"/>
              <a:ext cx="493616" cy="2791875"/>
            </a:xfrm>
            <a:prstGeom prst="rect">
              <a:avLst/>
            </a:prstGeom>
            <a:noFill/>
            <a:ln>
              <a:noFill/>
            </a:ln>
          </p:spPr>
        </p:pic>
        <p:sp>
          <p:nvSpPr>
            <p:cNvPr id="1700" name="Google Shape;1700;p69"/>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2  ACTIVITY</a:t>
              </a:r>
              <a:endParaRPr b="1" sz="2400">
                <a:solidFill>
                  <a:schemeClr val="lt1"/>
                </a:solidFill>
                <a:latin typeface="PT Sans Narrow"/>
                <a:ea typeface="PT Sans Narrow"/>
                <a:cs typeface="PT Sans Narrow"/>
                <a:sym typeface="PT Sans Narrow"/>
              </a:endParaRPr>
            </a:p>
          </p:txBody>
        </p:sp>
      </p:grpSp>
      <p:sp>
        <p:nvSpPr>
          <p:cNvPr id="1701" name="Google Shape;1701;p69"/>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70"/>
          <p:cNvSpPr txBox="1"/>
          <p:nvPr/>
        </p:nvSpPr>
        <p:spPr>
          <a:xfrm>
            <a:off x="5380715" y="7673819"/>
            <a:ext cx="28742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rme"/>
                <a:ea typeface="Carme"/>
                <a:cs typeface="Carme"/>
                <a:sym typeface="Carme"/>
              </a:rPr>
              <a:t>FINISHED?</a:t>
            </a:r>
            <a:endParaRPr sz="1800">
              <a:solidFill>
                <a:schemeClr val="lt1"/>
              </a:solidFill>
              <a:latin typeface="Carme"/>
              <a:ea typeface="Carme"/>
              <a:cs typeface="Carme"/>
              <a:sym typeface="Carme"/>
            </a:endParaRPr>
          </a:p>
        </p:txBody>
      </p:sp>
      <p:sp>
        <p:nvSpPr>
          <p:cNvPr id="1708" name="Google Shape;1708;p70"/>
          <p:cNvSpPr txBox="1"/>
          <p:nvPr/>
        </p:nvSpPr>
        <p:spPr>
          <a:xfrm>
            <a:off x="515544" y="7556500"/>
            <a:ext cx="287428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rme"/>
                <a:ea typeface="Carme"/>
                <a:cs typeface="Carme"/>
                <a:sym typeface="Carme"/>
              </a:rPr>
              <a:t>TIPS &amp; TRICKS</a:t>
            </a:r>
            <a:endParaRPr sz="2800">
              <a:solidFill>
                <a:schemeClr val="lt1"/>
              </a:solidFill>
              <a:latin typeface="Carme"/>
              <a:ea typeface="Carme"/>
              <a:cs typeface="Carme"/>
              <a:sym typeface="Carme"/>
            </a:endParaRPr>
          </a:p>
        </p:txBody>
      </p:sp>
      <p:sp>
        <p:nvSpPr>
          <p:cNvPr id="1709" name="Google Shape;1709;p70"/>
          <p:cNvSpPr txBox="1"/>
          <p:nvPr/>
        </p:nvSpPr>
        <p:spPr>
          <a:xfrm>
            <a:off x="5135956" y="7894426"/>
            <a:ext cx="287428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rme"/>
                <a:ea typeface="Carme"/>
                <a:cs typeface="Carme"/>
                <a:sym typeface="Carme"/>
              </a:rPr>
              <a:t>FINISHED?</a:t>
            </a:r>
            <a:endParaRPr sz="1800">
              <a:solidFill>
                <a:schemeClr val="lt1"/>
              </a:solidFill>
              <a:latin typeface="Carme"/>
              <a:ea typeface="Carme"/>
              <a:cs typeface="Carme"/>
              <a:sym typeface="Carme"/>
            </a:endParaRPr>
          </a:p>
        </p:txBody>
      </p:sp>
      <p:grpSp>
        <p:nvGrpSpPr>
          <p:cNvPr id="1710" name="Google Shape;1710;p70"/>
          <p:cNvGrpSpPr/>
          <p:nvPr/>
        </p:nvGrpSpPr>
        <p:grpSpPr>
          <a:xfrm>
            <a:off x="0" y="7871074"/>
            <a:ext cx="7772399" cy="532604"/>
            <a:chOff x="0" y="7871074"/>
            <a:chExt cx="7772399" cy="532604"/>
          </a:xfrm>
        </p:grpSpPr>
        <p:sp>
          <p:nvSpPr>
            <p:cNvPr id="1711" name="Google Shape;1711;p70"/>
            <p:cNvSpPr/>
            <p:nvPr/>
          </p:nvSpPr>
          <p:spPr>
            <a:xfrm>
              <a:off x="0" y="7871074"/>
              <a:ext cx="7772399" cy="410457"/>
            </a:xfrm>
            <a:prstGeom prst="rect">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2" name="Google Shape;1712;p70"/>
            <p:cNvSpPr/>
            <p:nvPr/>
          </p:nvSpPr>
          <p:spPr>
            <a:xfrm>
              <a:off x="2461036" y="8077594"/>
              <a:ext cx="381000" cy="326084"/>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3" name="Google Shape;1713;p70"/>
            <p:cNvSpPr/>
            <p:nvPr/>
          </p:nvSpPr>
          <p:spPr>
            <a:xfrm>
              <a:off x="6347235" y="8066025"/>
              <a:ext cx="381000" cy="326084"/>
            </a:xfrm>
            <a:prstGeom prst="diamond">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Google Shape;1714;p70"/>
            <p:cNvSpPr txBox="1"/>
            <p:nvPr/>
          </p:nvSpPr>
          <p:spPr>
            <a:xfrm>
              <a:off x="0" y="7879206"/>
              <a:ext cx="530307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BLOCKS TO PLAY WITH</a:t>
              </a:r>
              <a:endParaRPr b="1" sz="1800">
                <a:solidFill>
                  <a:schemeClr val="lt1"/>
                </a:solidFill>
                <a:latin typeface="PT Sans Narrow"/>
                <a:ea typeface="PT Sans Narrow"/>
                <a:cs typeface="PT Sans Narrow"/>
                <a:sym typeface="PT Sans Narrow"/>
              </a:endParaRPr>
            </a:p>
          </p:txBody>
        </p:sp>
        <p:sp>
          <p:nvSpPr>
            <p:cNvPr id="1715" name="Google Shape;1715;p70"/>
            <p:cNvSpPr txBox="1"/>
            <p:nvPr/>
          </p:nvSpPr>
          <p:spPr>
            <a:xfrm>
              <a:off x="5303071" y="7884634"/>
              <a:ext cx="246932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grpSp>
        <p:nvGrpSpPr>
          <p:cNvPr id="1716" name="Google Shape;1716;p70"/>
          <p:cNvGrpSpPr/>
          <p:nvPr/>
        </p:nvGrpSpPr>
        <p:grpSpPr>
          <a:xfrm>
            <a:off x="3530029" y="6154686"/>
            <a:ext cx="3727444" cy="1513607"/>
            <a:chOff x="3992282" y="2830659"/>
            <a:chExt cx="3307404" cy="1513607"/>
          </a:xfrm>
        </p:grpSpPr>
        <p:sp>
          <p:nvSpPr>
            <p:cNvPr id="1717" name="Google Shape;1717;p70"/>
            <p:cNvSpPr txBox="1"/>
            <p:nvPr/>
          </p:nvSpPr>
          <p:spPr>
            <a:xfrm>
              <a:off x="4089400" y="3328603"/>
              <a:ext cx="3210286"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Use costumes to help bring your animations to life!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your sprite interactive by adding scripts that have the sprite respond to clicks, key presses, and more.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instructions on the project page to explain how people can interact with your program.</a:t>
              </a:r>
              <a:endParaRPr sz="1200">
                <a:solidFill>
                  <a:schemeClr val="dk1"/>
                </a:solidFill>
                <a:latin typeface="PT Sans Narrow"/>
                <a:ea typeface="PT Sans Narrow"/>
                <a:cs typeface="PT Sans Narrow"/>
                <a:sym typeface="PT Sans Narrow"/>
              </a:endParaRPr>
            </a:p>
          </p:txBody>
        </p:sp>
        <p:sp>
          <p:nvSpPr>
            <p:cNvPr id="1718" name="Google Shape;1718;p70"/>
            <p:cNvSpPr txBox="1"/>
            <p:nvPr/>
          </p:nvSpPr>
          <p:spPr>
            <a:xfrm>
              <a:off x="3992282"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PT Sans Narrow"/>
                  <a:ea typeface="PT Sans Narrow"/>
                  <a:cs typeface="PT Sans Narrow"/>
                  <a:sym typeface="PT Sans Narrow"/>
                </a:rPr>
                <a:t>THINGS TO TRY</a:t>
              </a:r>
              <a:endParaRPr sz="1600">
                <a:solidFill>
                  <a:schemeClr val="dk1"/>
                </a:solidFill>
                <a:latin typeface="PT Sans Narrow"/>
                <a:ea typeface="PT Sans Narrow"/>
                <a:cs typeface="PT Sans Narrow"/>
                <a:sym typeface="PT Sans Narrow"/>
              </a:endParaRPr>
            </a:p>
          </p:txBody>
        </p:sp>
        <p:cxnSp>
          <p:nvCxnSpPr>
            <p:cNvPr id="1719" name="Google Shape;1719;p70"/>
            <p:cNvCxnSpPr/>
            <p:nvPr/>
          </p:nvCxnSpPr>
          <p:spPr>
            <a:xfrm flipH="1" rot="10800000">
              <a:off x="4089400" y="3169213"/>
              <a:ext cx="3210286" cy="2937"/>
            </a:xfrm>
            <a:prstGeom prst="straightConnector1">
              <a:avLst/>
            </a:prstGeom>
            <a:noFill/>
            <a:ln cap="flat" cmpd="sng" w="9525">
              <a:solidFill>
                <a:schemeClr val="dk1"/>
              </a:solidFill>
              <a:prstDash val="solid"/>
              <a:round/>
              <a:headEnd len="sm" w="sm" type="none"/>
              <a:tailEnd len="sm" w="sm" type="none"/>
            </a:ln>
          </p:spPr>
        </p:cxnSp>
      </p:grpSp>
      <p:sp>
        <p:nvSpPr>
          <p:cNvPr id="1720" name="Google Shape;1720;p70"/>
          <p:cNvSpPr txBox="1"/>
          <p:nvPr/>
        </p:nvSpPr>
        <p:spPr>
          <a:xfrm>
            <a:off x="5326501" y="8451250"/>
            <a:ext cx="2348400" cy="1369500"/>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Add your project to the Music Video studio: </a:t>
            </a:r>
            <a:r>
              <a:rPr lang="en-US" sz="1100" u="sng">
                <a:solidFill>
                  <a:schemeClr val="hlink"/>
                </a:solidFill>
                <a:latin typeface="PT Sans Narrow"/>
                <a:ea typeface="PT Sans Narrow"/>
                <a:cs typeface="PT Sans Narrow"/>
                <a:sym typeface="PT Sans Narrow"/>
                <a:hlinkClick r:id="rId3"/>
              </a:rPr>
              <a:t>http://scratch.mit.edu/studios/475517</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 sure to give credit to any music, code, or other work used in your project.</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Challenge yourself to do more! Create your own sprites, sounds, or costumes!</a:t>
            </a:r>
            <a:endParaRPr sz="1100">
              <a:latin typeface="PT Sans Narrow"/>
              <a:ea typeface="PT Sans Narrow"/>
              <a:cs typeface="PT Sans Narrow"/>
              <a:sym typeface="PT Sans Narrow"/>
            </a:endParaRPr>
          </a:p>
        </p:txBody>
      </p:sp>
      <p:cxnSp>
        <p:nvCxnSpPr>
          <p:cNvPr id="1721" name="Google Shape;1721;p70"/>
          <p:cNvCxnSpPr/>
          <p:nvPr/>
        </p:nvCxnSpPr>
        <p:spPr>
          <a:xfrm>
            <a:off x="5303071" y="8403678"/>
            <a:ext cx="0" cy="1527722"/>
          </a:xfrm>
          <a:prstGeom prst="straightConnector1">
            <a:avLst/>
          </a:prstGeom>
          <a:noFill/>
          <a:ln cap="flat" cmpd="sng" w="9525">
            <a:solidFill>
              <a:srgbClr val="7F7F7F"/>
            </a:solidFill>
            <a:prstDash val="dash"/>
            <a:round/>
            <a:headEnd len="sm" w="sm" type="none"/>
            <a:tailEnd len="sm" w="sm" type="none"/>
          </a:ln>
        </p:spPr>
      </p:cxnSp>
      <p:grpSp>
        <p:nvGrpSpPr>
          <p:cNvPr id="1722" name="Google Shape;1722;p70"/>
          <p:cNvGrpSpPr/>
          <p:nvPr/>
        </p:nvGrpSpPr>
        <p:grpSpPr>
          <a:xfrm>
            <a:off x="444500" y="1519775"/>
            <a:ext cx="2348507" cy="1697402"/>
            <a:chOff x="519774" y="1539362"/>
            <a:chExt cx="2348507" cy="1697402"/>
          </a:xfrm>
        </p:grpSpPr>
        <p:sp>
          <p:nvSpPr>
            <p:cNvPr id="1723" name="Google Shape;1723;p70"/>
            <p:cNvSpPr txBox="1"/>
            <p:nvPr/>
          </p:nvSpPr>
          <p:spPr>
            <a:xfrm>
              <a:off x="613824" y="1539362"/>
              <a:ext cx="2229900" cy="7386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COMBINE ANIMATION WITH MUSIC TO CREATE YOUR OWN SCRATCH-INSPIRED MUSIC VIDEO?</a:t>
              </a:r>
              <a:endParaRPr b="1">
                <a:latin typeface="PT Sans Narrow"/>
                <a:ea typeface="PT Sans Narrow"/>
                <a:cs typeface="PT Sans Narrow"/>
                <a:sym typeface="PT Sans Narrow"/>
              </a:endParaRPr>
            </a:p>
          </p:txBody>
        </p:sp>
        <p:sp>
          <p:nvSpPr>
            <p:cNvPr id="1724" name="Google Shape;1724;p70"/>
            <p:cNvSpPr txBox="1"/>
            <p:nvPr/>
          </p:nvSpPr>
          <p:spPr>
            <a:xfrm>
              <a:off x="519774" y="2405767"/>
              <a:ext cx="234850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project, you will explore ideas related to theatre, song, dance, music, drawing, illustration, photography, and animation to create a personalized music video! </a:t>
              </a:r>
              <a:endParaRPr>
                <a:latin typeface="PT Sans Narrow"/>
                <a:ea typeface="PT Sans Narrow"/>
                <a:cs typeface="PT Sans Narrow"/>
                <a:sym typeface="PT Sans Narrow"/>
              </a:endParaRPr>
            </a:p>
          </p:txBody>
        </p:sp>
      </p:grpSp>
      <p:sp>
        <p:nvSpPr>
          <p:cNvPr id="1725" name="Google Shape;1725;p70"/>
          <p:cNvSpPr txBox="1"/>
          <p:nvPr/>
        </p:nvSpPr>
        <p:spPr>
          <a:xfrm>
            <a:off x="396650" y="3461533"/>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nvGrpSpPr>
          <p:cNvPr id="1726" name="Google Shape;1726;p70"/>
          <p:cNvGrpSpPr/>
          <p:nvPr/>
        </p:nvGrpSpPr>
        <p:grpSpPr>
          <a:xfrm>
            <a:off x="380507" y="3797979"/>
            <a:ext cx="2885100" cy="842014"/>
            <a:chOff x="499401" y="3889454"/>
            <a:chExt cx="2885100" cy="842014"/>
          </a:xfrm>
        </p:grpSpPr>
        <p:sp>
          <p:nvSpPr>
            <p:cNvPr id="1727" name="Google Shape;1727;p70"/>
            <p:cNvSpPr txBox="1"/>
            <p:nvPr/>
          </p:nvSpPr>
          <p:spPr>
            <a:xfrm>
              <a:off x="499401" y="3928068"/>
              <a:ext cx="2885100" cy="80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sound.</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and animate a sprite.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them interact together!</a:t>
              </a:r>
              <a:endParaRPr>
                <a:latin typeface="PT Sans Narrow"/>
                <a:ea typeface="PT Sans Narrow"/>
                <a:cs typeface="PT Sans Narrow"/>
                <a:sym typeface="PT Sans Narrow"/>
              </a:endParaRPr>
            </a:p>
          </p:txBody>
        </p:sp>
        <p:cxnSp>
          <p:nvCxnSpPr>
            <p:cNvPr id="1728" name="Google Shape;1728;p70"/>
            <p:cNvCxnSpPr/>
            <p:nvPr/>
          </p:nvCxnSpPr>
          <p:spPr>
            <a:xfrm>
              <a:off x="606263" y="3889454"/>
              <a:ext cx="2717700" cy="0"/>
            </a:xfrm>
            <a:prstGeom prst="straightConnector1">
              <a:avLst/>
            </a:prstGeom>
            <a:noFill/>
            <a:ln cap="flat" cmpd="sng" w="9525">
              <a:solidFill>
                <a:schemeClr val="dk1"/>
              </a:solidFill>
              <a:prstDash val="solid"/>
              <a:round/>
              <a:headEnd len="sm" w="sm" type="none"/>
              <a:tailEnd len="sm" w="sm" type="none"/>
            </a:ln>
          </p:spPr>
        </p:cxnSp>
      </p:grpSp>
      <p:sp>
        <p:nvSpPr>
          <p:cNvPr id="1729" name="Google Shape;1729;p70"/>
          <p:cNvSpPr txBox="1"/>
          <p:nvPr/>
        </p:nvSpPr>
        <p:spPr>
          <a:xfrm>
            <a:off x="457200" y="595850"/>
            <a:ext cx="29694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chemeClr val="dk1"/>
                </a:solidFill>
                <a:latin typeface="PT Sans Narrow"/>
                <a:ea typeface="PT Sans Narrow"/>
                <a:cs typeface="PT Sans Narrow"/>
                <a:sym typeface="PT Sans Narrow"/>
              </a:rPr>
              <a:t>MUSIC VIDEO</a:t>
            </a:r>
            <a:endParaRPr b="1">
              <a:latin typeface="PT Sans Narrow"/>
              <a:ea typeface="PT Sans Narrow"/>
              <a:cs typeface="PT Sans Narrow"/>
              <a:sym typeface="PT Sans Narrow"/>
            </a:endParaRPr>
          </a:p>
        </p:txBody>
      </p:sp>
      <p:pic>
        <p:nvPicPr>
          <p:cNvPr id="1730" name="Google Shape;1730;p70"/>
          <p:cNvPicPr preferRelativeResize="0"/>
          <p:nvPr/>
        </p:nvPicPr>
        <p:blipFill>
          <a:blip r:embed="rId4">
            <a:alphaModFix/>
          </a:blip>
          <a:stretch>
            <a:fillRect/>
          </a:stretch>
        </p:blipFill>
        <p:spPr>
          <a:xfrm>
            <a:off x="4301137" y="8796811"/>
            <a:ext cx="893358" cy="625532"/>
          </a:xfrm>
          <a:prstGeom prst="rect">
            <a:avLst/>
          </a:prstGeom>
          <a:noFill/>
          <a:ln>
            <a:noFill/>
          </a:ln>
        </p:spPr>
      </p:pic>
      <p:pic>
        <p:nvPicPr>
          <p:cNvPr id="1731" name="Google Shape;1731;p70"/>
          <p:cNvPicPr preferRelativeResize="0"/>
          <p:nvPr/>
        </p:nvPicPr>
        <p:blipFill>
          <a:blip r:embed="rId5">
            <a:alphaModFix/>
          </a:blip>
          <a:stretch>
            <a:fillRect/>
          </a:stretch>
        </p:blipFill>
        <p:spPr>
          <a:xfrm>
            <a:off x="4292185" y="8451262"/>
            <a:ext cx="911264" cy="305235"/>
          </a:xfrm>
          <a:prstGeom prst="rect">
            <a:avLst/>
          </a:prstGeom>
          <a:noFill/>
          <a:ln>
            <a:noFill/>
          </a:ln>
        </p:spPr>
      </p:pic>
      <p:pic>
        <p:nvPicPr>
          <p:cNvPr id="1732" name="Google Shape;1732;p70"/>
          <p:cNvPicPr preferRelativeResize="0"/>
          <p:nvPr/>
        </p:nvPicPr>
        <p:blipFill>
          <a:blip r:embed="rId6">
            <a:alphaModFix/>
          </a:blip>
          <a:stretch>
            <a:fillRect/>
          </a:stretch>
        </p:blipFill>
        <p:spPr>
          <a:xfrm>
            <a:off x="4298566" y="9462660"/>
            <a:ext cx="893346" cy="580930"/>
          </a:xfrm>
          <a:prstGeom prst="rect">
            <a:avLst/>
          </a:prstGeom>
          <a:noFill/>
          <a:ln>
            <a:noFill/>
          </a:ln>
        </p:spPr>
      </p:pic>
      <p:pic>
        <p:nvPicPr>
          <p:cNvPr id="1733" name="Google Shape;1733;p70"/>
          <p:cNvPicPr preferRelativeResize="0"/>
          <p:nvPr/>
        </p:nvPicPr>
        <p:blipFill>
          <a:blip r:embed="rId7">
            <a:alphaModFix/>
          </a:blip>
          <a:stretch>
            <a:fillRect/>
          </a:stretch>
        </p:blipFill>
        <p:spPr>
          <a:xfrm>
            <a:off x="1363376" y="8918651"/>
            <a:ext cx="980512" cy="285662"/>
          </a:xfrm>
          <a:prstGeom prst="rect">
            <a:avLst/>
          </a:prstGeom>
          <a:noFill/>
          <a:ln>
            <a:noFill/>
          </a:ln>
        </p:spPr>
      </p:pic>
      <p:pic>
        <p:nvPicPr>
          <p:cNvPr id="1734" name="Google Shape;1734;p70"/>
          <p:cNvPicPr preferRelativeResize="0"/>
          <p:nvPr/>
        </p:nvPicPr>
        <p:blipFill>
          <a:blip r:embed="rId8">
            <a:alphaModFix/>
          </a:blip>
          <a:stretch>
            <a:fillRect/>
          </a:stretch>
        </p:blipFill>
        <p:spPr>
          <a:xfrm>
            <a:off x="1355008" y="8518338"/>
            <a:ext cx="981126" cy="285661"/>
          </a:xfrm>
          <a:prstGeom prst="rect">
            <a:avLst/>
          </a:prstGeom>
          <a:noFill/>
          <a:ln>
            <a:noFill/>
          </a:ln>
        </p:spPr>
      </p:pic>
      <p:pic>
        <p:nvPicPr>
          <p:cNvPr id="1735" name="Google Shape;1735;p70"/>
          <p:cNvPicPr preferRelativeResize="0"/>
          <p:nvPr/>
        </p:nvPicPr>
        <p:blipFill>
          <a:blip r:embed="rId9">
            <a:alphaModFix/>
          </a:blip>
          <a:stretch>
            <a:fillRect/>
          </a:stretch>
        </p:blipFill>
        <p:spPr>
          <a:xfrm>
            <a:off x="135411" y="9757913"/>
            <a:ext cx="1038250" cy="285678"/>
          </a:xfrm>
          <a:prstGeom prst="rect">
            <a:avLst/>
          </a:prstGeom>
          <a:noFill/>
          <a:ln>
            <a:noFill/>
          </a:ln>
        </p:spPr>
      </p:pic>
      <p:pic>
        <p:nvPicPr>
          <p:cNvPr id="1736" name="Google Shape;1736;p70"/>
          <p:cNvPicPr preferRelativeResize="0"/>
          <p:nvPr/>
        </p:nvPicPr>
        <p:blipFill>
          <a:blip r:embed="rId10">
            <a:alphaModFix/>
          </a:blip>
          <a:stretch>
            <a:fillRect/>
          </a:stretch>
        </p:blipFill>
        <p:spPr>
          <a:xfrm>
            <a:off x="2535366" y="8893706"/>
            <a:ext cx="665458" cy="315156"/>
          </a:xfrm>
          <a:prstGeom prst="rect">
            <a:avLst/>
          </a:prstGeom>
          <a:noFill/>
          <a:ln>
            <a:noFill/>
          </a:ln>
        </p:spPr>
      </p:pic>
      <p:pic>
        <p:nvPicPr>
          <p:cNvPr id="1737" name="Google Shape;1737;p70"/>
          <p:cNvPicPr preferRelativeResize="0"/>
          <p:nvPr/>
        </p:nvPicPr>
        <p:blipFill>
          <a:blip r:embed="rId11">
            <a:alphaModFix/>
          </a:blip>
          <a:stretch>
            <a:fillRect/>
          </a:stretch>
        </p:blipFill>
        <p:spPr>
          <a:xfrm>
            <a:off x="2535375" y="8446300"/>
            <a:ext cx="1557542" cy="315156"/>
          </a:xfrm>
          <a:prstGeom prst="rect">
            <a:avLst/>
          </a:prstGeom>
          <a:noFill/>
          <a:ln>
            <a:noFill/>
          </a:ln>
        </p:spPr>
      </p:pic>
      <p:pic>
        <p:nvPicPr>
          <p:cNvPr id="1738" name="Google Shape;1738;p70"/>
          <p:cNvPicPr preferRelativeResize="0"/>
          <p:nvPr/>
        </p:nvPicPr>
        <p:blipFill>
          <a:blip r:embed="rId12">
            <a:alphaModFix/>
          </a:blip>
          <a:stretch>
            <a:fillRect/>
          </a:stretch>
        </p:blipFill>
        <p:spPr>
          <a:xfrm>
            <a:off x="3295350" y="8907662"/>
            <a:ext cx="911272" cy="192955"/>
          </a:xfrm>
          <a:prstGeom prst="rect">
            <a:avLst/>
          </a:prstGeom>
          <a:noFill/>
          <a:ln>
            <a:noFill/>
          </a:ln>
        </p:spPr>
      </p:pic>
      <p:pic>
        <p:nvPicPr>
          <p:cNvPr id="1739" name="Google Shape;1739;p70"/>
          <p:cNvPicPr preferRelativeResize="0"/>
          <p:nvPr/>
        </p:nvPicPr>
        <p:blipFill>
          <a:blip r:embed="rId13">
            <a:alphaModFix/>
          </a:blip>
          <a:stretch>
            <a:fillRect/>
          </a:stretch>
        </p:blipFill>
        <p:spPr>
          <a:xfrm>
            <a:off x="1917150" y="9341101"/>
            <a:ext cx="1623858" cy="315151"/>
          </a:xfrm>
          <a:prstGeom prst="rect">
            <a:avLst/>
          </a:prstGeom>
          <a:noFill/>
          <a:ln>
            <a:noFill/>
          </a:ln>
        </p:spPr>
      </p:pic>
      <p:pic>
        <p:nvPicPr>
          <p:cNvPr id="1740" name="Google Shape;1740;p70"/>
          <p:cNvPicPr preferRelativeResize="0"/>
          <p:nvPr/>
        </p:nvPicPr>
        <p:blipFill>
          <a:blip r:embed="rId14">
            <a:alphaModFix/>
          </a:blip>
          <a:stretch>
            <a:fillRect/>
          </a:stretch>
        </p:blipFill>
        <p:spPr>
          <a:xfrm>
            <a:off x="1917138" y="9735512"/>
            <a:ext cx="1901901" cy="278545"/>
          </a:xfrm>
          <a:prstGeom prst="rect">
            <a:avLst/>
          </a:prstGeom>
          <a:noFill/>
          <a:ln>
            <a:noFill/>
          </a:ln>
        </p:spPr>
      </p:pic>
      <p:pic>
        <p:nvPicPr>
          <p:cNvPr id="1741" name="Google Shape;1741;p70"/>
          <p:cNvPicPr preferRelativeResize="0"/>
          <p:nvPr/>
        </p:nvPicPr>
        <p:blipFill>
          <a:blip r:embed="rId15">
            <a:alphaModFix/>
          </a:blip>
          <a:stretch>
            <a:fillRect/>
          </a:stretch>
        </p:blipFill>
        <p:spPr>
          <a:xfrm>
            <a:off x="589395" y="4690345"/>
            <a:ext cx="2058725" cy="3130390"/>
          </a:xfrm>
          <a:prstGeom prst="rect">
            <a:avLst/>
          </a:prstGeom>
          <a:noFill/>
          <a:ln>
            <a:noFill/>
          </a:ln>
        </p:spPr>
      </p:pic>
      <p:grpSp>
        <p:nvGrpSpPr>
          <p:cNvPr id="1742" name="Google Shape;1742;p70"/>
          <p:cNvGrpSpPr/>
          <p:nvPr/>
        </p:nvGrpSpPr>
        <p:grpSpPr>
          <a:xfrm>
            <a:off x="3590457" y="3874254"/>
            <a:ext cx="515679" cy="2004052"/>
            <a:chOff x="-2260048" y="3"/>
            <a:chExt cx="1829296" cy="7109090"/>
          </a:xfrm>
        </p:grpSpPr>
        <p:grpSp>
          <p:nvGrpSpPr>
            <p:cNvPr id="1743" name="Google Shape;1743;p70"/>
            <p:cNvGrpSpPr/>
            <p:nvPr/>
          </p:nvGrpSpPr>
          <p:grpSpPr>
            <a:xfrm>
              <a:off x="-2260048" y="3"/>
              <a:ext cx="1829296" cy="7109090"/>
              <a:chOff x="-1319025" y="216727"/>
              <a:chExt cx="1362300" cy="5294228"/>
            </a:xfrm>
          </p:grpSpPr>
          <p:sp>
            <p:nvSpPr>
              <p:cNvPr id="1744" name="Google Shape;1744;p70"/>
              <p:cNvSpPr/>
              <p:nvPr/>
            </p:nvSpPr>
            <p:spPr>
              <a:xfrm>
                <a:off x="-1056837" y="216727"/>
                <a:ext cx="837900" cy="4693500"/>
              </a:xfrm>
              <a:prstGeom prst="roundRect">
                <a:avLst>
                  <a:gd fmla="val 50000" name="adj"/>
                </a:avLst>
              </a:prstGeom>
              <a:solidFill>
                <a:srgbClr val="337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0"/>
              <p:cNvSpPr/>
              <p:nvPr/>
            </p:nvSpPr>
            <p:spPr>
              <a:xfrm>
                <a:off x="-1319025" y="4148656"/>
                <a:ext cx="1362300" cy="1362300"/>
              </a:xfrm>
              <a:prstGeom prst="ellipse">
                <a:avLst/>
              </a:prstGeom>
              <a:solidFill>
                <a:srgbClr val="C2DAFE">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0"/>
              <p:cNvSpPr/>
              <p:nvPr/>
            </p:nvSpPr>
            <p:spPr>
              <a:xfrm>
                <a:off x="-822400" y="443875"/>
                <a:ext cx="343075" cy="309075"/>
              </a:xfrm>
              <a:custGeom>
                <a:rect b="b" l="l" r="r" t="t"/>
                <a:pathLst>
                  <a:path extrusionOk="0" h="12363" w="13723">
                    <a:moveTo>
                      <a:pt x="6812" y="4834"/>
                    </a:moveTo>
                    <a:lnTo>
                      <a:pt x="7097" y="4847"/>
                    </a:lnTo>
                    <a:lnTo>
                      <a:pt x="7369" y="4884"/>
                    </a:lnTo>
                    <a:lnTo>
                      <a:pt x="7628" y="4946"/>
                    </a:lnTo>
                    <a:lnTo>
                      <a:pt x="7875" y="5032"/>
                    </a:lnTo>
                    <a:lnTo>
                      <a:pt x="8123" y="5143"/>
                    </a:lnTo>
                    <a:lnTo>
                      <a:pt x="8345" y="5279"/>
                    </a:lnTo>
                    <a:lnTo>
                      <a:pt x="8555" y="5428"/>
                    </a:lnTo>
                    <a:lnTo>
                      <a:pt x="8753" y="5601"/>
                    </a:lnTo>
                    <a:lnTo>
                      <a:pt x="8939" y="5799"/>
                    </a:lnTo>
                    <a:lnTo>
                      <a:pt x="9099" y="6009"/>
                    </a:lnTo>
                    <a:lnTo>
                      <a:pt x="9235" y="6231"/>
                    </a:lnTo>
                    <a:lnTo>
                      <a:pt x="9359" y="6466"/>
                    </a:lnTo>
                    <a:lnTo>
                      <a:pt x="9445" y="6713"/>
                    </a:lnTo>
                    <a:lnTo>
                      <a:pt x="9520" y="6973"/>
                    </a:lnTo>
                    <a:lnTo>
                      <a:pt x="9557" y="7245"/>
                    </a:lnTo>
                    <a:lnTo>
                      <a:pt x="9581" y="7517"/>
                    </a:lnTo>
                    <a:lnTo>
                      <a:pt x="9569" y="7801"/>
                    </a:lnTo>
                    <a:lnTo>
                      <a:pt x="9532" y="8086"/>
                    </a:lnTo>
                    <a:lnTo>
                      <a:pt x="9458" y="8345"/>
                    </a:lnTo>
                    <a:lnTo>
                      <a:pt x="9371" y="8605"/>
                    </a:lnTo>
                    <a:lnTo>
                      <a:pt x="9260" y="8840"/>
                    </a:lnTo>
                    <a:lnTo>
                      <a:pt x="9124" y="9062"/>
                    </a:lnTo>
                    <a:lnTo>
                      <a:pt x="8963" y="9272"/>
                    </a:lnTo>
                    <a:lnTo>
                      <a:pt x="8778" y="9470"/>
                    </a:lnTo>
                    <a:lnTo>
                      <a:pt x="8580" y="9643"/>
                    </a:lnTo>
                    <a:lnTo>
                      <a:pt x="8370" y="9792"/>
                    </a:lnTo>
                    <a:lnTo>
                      <a:pt x="8135" y="9928"/>
                    </a:lnTo>
                    <a:lnTo>
                      <a:pt x="7888" y="10039"/>
                    </a:lnTo>
                    <a:lnTo>
                      <a:pt x="7628" y="10125"/>
                    </a:lnTo>
                    <a:lnTo>
                      <a:pt x="7356" y="10200"/>
                    </a:lnTo>
                    <a:lnTo>
                      <a:pt x="7072" y="10237"/>
                    </a:lnTo>
                    <a:lnTo>
                      <a:pt x="6775" y="10249"/>
                    </a:lnTo>
                    <a:lnTo>
                      <a:pt x="6516" y="10237"/>
                    </a:lnTo>
                    <a:lnTo>
                      <a:pt x="6256" y="10187"/>
                    </a:lnTo>
                    <a:lnTo>
                      <a:pt x="5996" y="10125"/>
                    </a:lnTo>
                    <a:lnTo>
                      <a:pt x="5762" y="10026"/>
                    </a:lnTo>
                    <a:lnTo>
                      <a:pt x="5527" y="9915"/>
                    </a:lnTo>
                    <a:lnTo>
                      <a:pt x="5316" y="9767"/>
                    </a:lnTo>
                    <a:lnTo>
                      <a:pt x="5119" y="9619"/>
                    </a:lnTo>
                    <a:lnTo>
                      <a:pt x="4921" y="9433"/>
                    </a:lnTo>
                    <a:lnTo>
                      <a:pt x="4760" y="9235"/>
                    </a:lnTo>
                    <a:lnTo>
                      <a:pt x="4599" y="9025"/>
                    </a:lnTo>
                    <a:lnTo>
                      <a:pt x="4476" y="8803"/>
                    </a:lnTo>
                    <a:lnTo>
                      <a:pt x="4365" y="8568"/>
                    </a:lnTo>
                    <a:lnTo>
                      <a:pt x="4266" y="8320"/>
                    </a:lnTo>
                    <a:lnTo>
                      <a:pt x="4204" y="8061"/>
                    </a:lnTo>
                    <a:lnTo>
                      <a:pt x="4167" y="7789"/>
                    </a:lnTo>
                    <a:lnTo>
                      <a:pt x="4154" y="7517"/>
                    </a:lnTo>
                    <a:lnTo>
                      <a:pt x="4167" y="7245"/>
                    </a:lnTo>
                    <a:lnTo>
                      <a:pt x="4204" y="6973"/>
                    </a:lnTo>
                    <a:lnTo>
                      <a:pt x="4278" y="6713"/>
                    </a:lnTo>
                    <a:lnTo>
                      <a:pt x="4365" y="6466"/>
                    </a:lnTo>
                    <a:lnTo>
                      <a:pt x="4476" y="6231"/>
                    </a:lnTo>
                    <a:lnTo>
                      <a:pt x="4599" y="6021"/>
                    </a:lnTo>
                    <a:lnTo>
                      <a:pt x="4760" y="5811"/>
                    </a:lnTo>
                    <a:lnTo>
                      <a:pt x="4921" y="5626"/>
                    </a:lnTo>
                    <a:lnTo>
                      <a:pt x="5119" y="5452"/>
                    </a:lnTo>
                    <a:lnTo>
                      <a:pt x="5316" y="5292"/>
                    </a:lnTo>
                    <a:lnTo>
                      <a:pt x="5539" y="5168"/>
                    </a:lnTo>
                    <a:lnTo>
                      <a:pt x="5774" y="5045"/>
                    </a:lnTo>
                    <a:lnTo>
                      <a:pt x="6009" y="4958"/>
                    </a:lnTo>
                    <a:lnTo>
                      <a:pt x="6268" y="4896"/>
                    </a:lnTo>
                    <a:lnTo>
                      <a:pt x="6540" y="4847"/>
                    </a:lnTo>
                    <a:lnTo>
                      <a:pt x="6812" y="4834"/>
                    </a:lnTo>
                    <a:close/>
                    <a:moveTo>
                      <a:pt x="5292" y="1"/>
                    </a:moveTo>
                    <a:lnTo>
                      <a:pt x="5044" y="13"/>
                    </a:lnTo>
                    <a:lnTo>
                      <a:pt x="4921" y="38"/>
                    </a:lnTo>
                    <a:lnTo>
                      <a:pt x="4810" y="50"/>
                    </a:lnTo>
                    <a:lnTo>
                      <a:pt x="4711" y="87"/>
                    </a:lnTo>
                    <a:lnTo>
                      <a:pt x="4599" y="124"/>
                    </a:lnTo>
                    <a:lnTo>
                      <a:pt x="4501" y="174"/>
                    </a:lnTo>
                    <a:lnTo>
                      <a:pt x="4402" y="223"/>
                    </a:lnTo>
                    <a:lnTo>
                      <a:pt x="4315" y="285"/>
                    </a:lnTo>
                    <a:lnTo>
                      <a:pt x="4229" y="347"/>
                    </a:lnTo>
                    <a:lnTo>
                      <a:pt x="4142" y="421"/>
                    </a:lnTo>
                    <a:lnTo>
                      <a:pt x="4056" y="495"/>
                    </a:lnTo>
                    <a:lnTo>
                      <a:pt x="3981" y="594"/>
                    </a:lnTo>
                    <a:lnTo>
                      <a:pt x="3920" y="681"/>
                    </a:lnTo>
                    <a:lnTo>
                      <a:pt x="3845" y="792"/>
                    </a:lnTo>
                    <a:lnTo>
                      <a:pt x="3784" y="903"/>
                    </a:lnTo>
                    <a:lnTo>
                      <a:pt x="3660" y="1138"/>
                    </a:lnTo>
                    <a:lnTo>
                      <a:pt x="3512" y="1373"/>
                    </a:lnTo>
                    <a:lnTo>
                      <a:pt x="3388" y="1620"/>
                    </a:lnTo>
                    <a:lnTo>
                      <a:pt x="3264" y="1867"/>
                    </a:lnTo>
                    <a:lnTo>
                      <a:pt x="3215" y="1991"/>
                    </a:lnTo>
                    <a:lnTo>
                      <a:pt x="3153" y="2102"/>
                    </a:lnTo>
                    <a:lnTo>
                      <a:pt x="3091" y="2201"/>
                    </a:lnTo>
                    <a:lnTo>
                      <a:pt x="3017" y="2300"/>
                    </a:lnTo>
                    <a:lnTo>
                      <a:pt x="2943" y="2387"/>
                    </a:lnTo>
                    <a:lnTo>
                      <a:pt x="2869" y="2461"/>
                    </a:lnTo>
                    <a:lnTo>
                      <a:pt x="2782" y="2535"/>
                    </a:lnTo>
                    <a:lnTo>
                      <a:pt x="2696" y="2597"/>
                    </a:lnTo>
                    <a:lnTo>
                      <a:pt x="2597" y="2646"/>
                    </a:lnTo>
                    <a:lnTo>
                      <a:pt x="2498" y="2696"/>
                    </a:lnTo>
                    <a:lnTo>
                      <a:pt x="2399" y="2720"/>
                    </a:lnTo>
                    <a:lnTo>
                      <a:pt x="2288" y="2758"/>
                    </a:lnTo>
                    <a:lnTo>
                      <a:pt x="2164" y="2770"/>
                    </a:lnTo>
                    <a:lnTo>
                      <a:pt x="2041" y="2782"/>
                    </a:lnTo>
                    <a:lnTo>
                      <a:pt x="1769" y="2795"/>
                    </a:lnTo>
                    <a:lnTo>
                      <a:pt x="1534" y="2782"/>
                    </a:lnTo>
                    <a:lnTo>
                      <a:pt x="1324" y="2795"/>
                    </a:lnTo>
                    <a:lnTo>
                      <a:pt x="1138" y="2819"/>
                    </a:lnTo>
                    <a:lnTo>
                      <a:pt x="953" y="2856"/>
                    </a:lnTo>
                    <a:lnTo>
                      <a:pt x="804" y="2918"/>
                    </a:lnTo>
                    <a:lnTo>
                      <a:pt x="656" y="2980"/>
                    </a:lnTo>
                    <a:lnTo>
                      <a:pt x="532" y="3054"/>
                    </a:lnTo>
                    <a:lnTo>
                      <a:pt x="421" y="3153"/>
                    </a:lnTo>
                    <a:lnTo>
                      <a:pt x="322" y="3264"/>
                    </a:lnTo>
                    <a:lnTo>
                      <a:pt x="236" y="3400"/>
                    </a:lnTo>
                    <a:lnTo>
                      <a:pt x="174" y="3536"/>
                    </a:lnTo>
                    <a:lnTo>
                      <a:pt x="112" y="3697"/>
                    </a:lnTo>
                    <a:lnTo>
                      <a:pt x="75" y="3870"/>
                    </a:lnTo>
                    <a:lnTo>
                      <a:pt x="38" y="4068"/>
                    </a:lnTo>
                    <a:lnTo>
                      <a:pt x="25" y="4278"/>
                    </a:lnTo>
                    <a:lnTo>
                      <a:pt x="13" y="4501"/>
                    </a:lnTo>
                    <a:lnTo>
                      <a:pt x="1" y="7492"/>
                    </a:lnTo>
                    <a:lnTo>
                      <a:pt x="13" y="10496"/>
                    </a:lnTo>
                    <a:lnTo>
                      <a:pt x="25" y="10743"/>
                    </a:lnTo>
                    <a:lnTo>
                      <a:pt x="38" y="10966"/>
                    </a:lnTo>
                    <a:lnTo>
                      <a:pt x="75" y="11176"/>
                    </a:lnTo>
                    <a:lnTo>
                      <a:pt x="112" y="11362"/>
                    </a:lnTo>
                    <a:lnTo>
                      <a:pt x="174" y="11535"/>
                    </a:lnTo>
                    <a:lnTo>
                      <a:pt x="248" y="11683"/>
                    </a:lnTo>
                    <a:lnTo>
                      <a:pt x="335" y="11819"/>
                    </a:lnTo>
                    <a:lnTo>
                      <a:pt x="433" y="11943"/>
                    </a:lnTo>
                    <a:lnTo>
                      <a:pt x="557" y="12041"/>
                    </a:lnTo>
                    <a:lnTo>
                      <a:pt x="693" y="12128"/>
                    </a:lnTo>
                    <a:lnTo>
                      <a:pt x="854" y="12202"/>
                    </a:lnTo>
                    <a:lnTo>
                      <a:pt x="1027" y="12252"/>
                    </a:lnTo>
                    <a:lnTo>
                      <a:pt x="1212" y="12301"/>
                    </a:lnTo>
                    <a:lnTo>
                      <a:pt x="1435" y="12326"/>
                    </a:lnTo>
                    <a:lnTo>
                      <a:pt x="1657" y="12351"/>
                    </a:lnTo>
                    <a:lnTo>
                      <a:pt x="1917" y="12351"/>
                    </a:lnTo>
                    <a:lnTo>
                      <a:pt x="4402" y="12363"/>
                    </a:lnTo>
                    <a:lnTo>
                      <a:pt x="9384" y="12363"/>
                    </a:lnTo>
                    <a:lnTo>
                      <a:pt x="11881" y="12351"/>
                    </a:lnTo>
                    <a:lnTo>
                      <a:pt x="12116" y="12351"/>
                    </a:lnTo>
                    <a:lnTo>
                      <a:pt x="12350" y="12326"/>
                    </a:lnTo>
                    <a:lnTo>
                      <a:pt x="12548" y="12301"/>
                    </a:lnTo>
                    <a:lnTo>
                      <a:pt x="12734" y="12252"/>
                    </a:lnTo>
                    <a:lnTo>
                      <a:pt x="12907" y="12202"/>
                    </a:lnTo>
                    <a:lnTo>
                      <a:pt x="13055" y="12128"/>
                    </a:lnTo>
                    <a:lnTo>
                      <a:pt x="13191" y="12041"/>
                    </a:lnTo>
                    <a:lnTo>
                      <a:pt x="13302" y="11943"/>
                    </a:lnTo>
                    <a:lnTo>
                      <a:pt x="13414" y="11831"/>
                    </a:lnTo>
                    <a:lnTo>
                      <a:pt x="13488" y="11695"/>
                    </a:lnTo>
                    <a:lnTo>
                      <a:pt x="13562" y="11547"/>
                    </a:lnTo>
                    <a:lnTo>
                      <a:pt x="13624" y="11386"/>
                    </a:lnTo>
                    <a:lnTo>
                      <a:pt x="13661" y="11201"/>
                    </a:lnTo>
                    <a:lnTo>
                      <a:pt x="13698" y="10991"/>
                    </a:lnTo>
                    <a:lnTo>
                      <a:pt x="13710" y="10768"/>
                    </a:lnTo>
                    <a:lnTo>
                      <a:pt x="13723" y="10533"/>
                    </a:lnTo>
                    <a:lnTo>
                      <a:pt x="13723" y="7579"/>
                    </a:lnTo>
                    <a:lnTo>
                      <a:pt x="13723" y="4624"/>
                    </a:lnTo>
                    <a:lnTo>
                      <a:pt x="13710" y="4365"/>
                    </a:lnTo>
                    <a:lnTo>
                      <a:pt x="13698" y="4130"/>
                    </a:lnTo>
                    <a:lnTo>
                      <a:pt x="13673" y="3907"/>
                    </a:lnTo>
                    <a:lnTo>
                      <a:pt x="13636" y="3722"/>
                    </a:lnTo>
                    <a:lnTo>
                      <a:pt x="13587" y="3549"/>
                    </a:lnTo>
                    <a:lnTo>
                      <a:pt x="13525" y="3400"/>
                    </a:lnTo>
                    <a:lnTo>
                      <a:pt x="13438" y="3264"/>
                    </a:lnTo>
                    <a:lnTo>
                      <a:pt x="13352" y="3153"/>
                    </a:lnTo>
                    <a:lnTo>
                      <a:pt x="13228" y="3054"/>
                    </a:lnTo>
                    <a:lnTo>
                      <a:pt x="13105" y="2980"/>
                    </a:lnTo>
                    <a:lnTo>
                      <a:pt x="12956" y="2918"/>
                    </a:lnTo>
                    <a:lnTo>
                      <a:pt x="12783" y="2869"/>
                    </a:lnTo>
                    <a:lnTo>
                      <a:pt x="12585" y="2819"/>
                    </a:lnTo>
                    <a:lnTo>
                      <a:pt x="12375" y="2795"/>
                    </a:lnTo>
                    <a:lnTo>
                      <a:pt x="12128" y="2782"/>
                    </a:lnTo>
                    <a:lnTo>
                      <a:pt x="11868" y="2782"/>
                    </a:lnTo>
                    <a:lnTo>
                      <a:pt x="11633" y="2770"/>
                    </a:lnTo>
                    <a:lnTo>
                      <a:pt x="11423" y="2745"/>
                    </a:lnTo>
                    <a:lnTo>
                      <a:pt x="11238" y="2683"/>
                    </a:lnTo>
                    <a:lnTo>
                      <a:pt x="11139" y="2646"/>
                    </a:lnTo>
                    <a:lnTo>
                      <a:pt x="11052" y="2609"/>
                    </a:lnTo>
                    <a:lnTo>
                      <a:pt x="10978" y="2560"/>
                    </a:lnTo>
                    <a:lnTo>
                      <a:pt x="10904" y="2498"/>
                    </a:lnTo>
                    <a:lnTo>
                      <a:pt x="10830" y="2436"/>
                    </a:lnTo>
                    <a:lnTo>
                      <a:pt x="10768" y="2362"/>
                    </a:lnTo>
                    <a:lnTo>
                      <a:pt x="10694" y="2275"/>
                    </a:lnTo>
                    <a:lnTo>
                      <a:pt x="10645" y="2189"/>
                    </a:lnTo>
                    <a:lnTo>
                      <a:pt x="10583" y="2090"/>
                    </a:lnTo>
                    <a:lnTo>
                      <a:pt x="10533" y="1979"/>
                    </a:lnTo>
                    <a:lnTo>
                      <a:pt x="10410" y="1707"/>
                    </a:lnTo>
                    <a:lnTo>
                      <a:pt x="10261" y="1460"/>
                    </a:lnTo>
                    <a:lnTo>
                      <a:pt x="10113" y="1200"/>
                    </a:lnTo>
                    <a:lnTo>
                      <a:pt x="9977" y="940"/>
                    </a:lnTo>
                    <a:lnTo>
                      <a:pt x="9915" y="817"/>
                    </a:lnTo>
                    <a:lnTo>
                      <a:pt x="9853" y="705"/>
                    </a:lnTo>
                    <a:lnTo>
                      <a:pt x="9779" y="607"/>
                    </a:lnTo>
                    <a:lnTo>
                      <a:pt x="9693" y="520"/>
                    </a:lnTo>
                    <a:lnTo>
                      <a:pt x="9618" y="433"/>
                    </a:lnTo>
                    <a:lnTo>
                      <a:pt x="9532" y="359"/>
                    </a:lnTo>
                    <a:lnTo>
                      <a:pt x="9433" y="285"/>
                    </a:lnTo>
                    <a:lnTo>
                      <a:pt x="9347" y="223"/>
                    </a:lnTo>
                    <a:lnTo>
                      <a:pt x="9248" y="174"/>
                    </a:lnTo>
                    <a:lnTo>
                      <a:pt x="9136" y="124"/>
                    </a:lnTo>
                    <a:lnTo>
                      <a:pt x="9025" y="87"/>
                    </a:lnTo>
                    <a:lnTo>
                      <a:pt x="8914" y="50"/>
                    </a:lnTo>
                    <a:lnTo>
                      <a:pt x="8790" y="26"/>
                    </a:lnTo>
                    <a:lnTo>
                      <a:pt x="8679" y="13"/>
                    </a:lnTo>
                    <a:lnTo>
                      <a:pt x="8419" y="1"/>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0"/>
              <p:cNvSpPr/>
              <p:nvPr/>
            </p:nvSpPr>
            <p:spPr>
              <a:xfrm>
                <a:off x="-810650" y="3731900"/>
                <a:ext cx="319900" cy="319575"/>
              </a:xfrm>
              <a:custGeom>
                <a:rect b="b" l="l" r="r" t="t"/>
                <a:pathLst>
                  <a:path extrusionOk="0" h="12783" w="12796">
                    <a:moveTo>
                      <a:pt x="5712" y="2102"/>
                    </a:moveTo>
                    <a:lnTo>
                      <a:pt x="5897" y="2114"/>
                    </a:lnTo>
                    <a:lnTo>
                      <a:pt x="6070" y="2139"/>
                    </a:lnTo>
                    <a:lnTo>
                      <a:pt x="6243" y="2176"/>
                    </a:lnTo>
                    <a:lnTo>
                      <a:pt x="6416" y="2213"/>
                    </a:lnTo>
                    <a:lnTo>
                      <a:pt x="6577" y="2262"/>
                    </a:lnTo>
                    <a:lnTo>
                      <a:pt x="6738" y="2312"/>
                    </a:lnTo>
                    <a:lnTo>
                      <a:pt x="6899" y="2374"/>
                    </a:lnTo>
                    <a:lnTo>
                      <a:pt x="7059" y="2448"/>
                    </a:lnTo>
                    <a:lnTo>
                      <a:pt x="7208" y="2522"/>
                    </a:lnTo>
                    <a:lnTo>
                      <a:pt x="7356" y="2609"/>
                    </a:lnTo>
                    <a:lnTo>
                      <a:pt x="7492" y="2695"/>
                    </a:lnTo>
                    <a:lnTo>
                      <a:pt x="7640" y="2794"/>
                    </a:lnTo>
                    <a:lnTo>
                      <a:pt x="7764" y="2893"/>
                    </a:lnTo>
                    <a:lnTo>
                      <a:pt x="7900" y="3004"/>
                    </a:lnTo>
                    <a:lnTo>
                      <a:pt x="8011" y="3115"/>
                    </a:lnTo>
                    <a:lnTo>
                      <a:pt x="8135" y="3239"/>
                    </a:lnTo>
                    <a:lnTo>
                      <a:pt x="8246" y="3363"/>
                    </a:lnTo>
                    <a:lnTo>
                      <a:pt x="8345" y="3499"/>
                    </a:lnTo>
                    <a:lnTo>
                      <a:pt x="8444" y="3635"/>
                    </a:lnTo>
                    <a:lnTo>
                      <a:pt x="8530" y="3771"/>
                    </a:lnTo>
                    <a:lnTo>
                      <a:pt x="8617" y="3919"/>
                    </a:lnTo>
                    <a:lnTo>
                      <a:pt x="8691" y="4067"/>
                    </a:lnTo>
                    <a:lnTo>
                      <a:pt x="8765" y="4216"/>
                    </a:lnTo>
                    <a:lnTo>
                      <a:pt x="8827" y="4376"/>
                    </a:lnTo>
                    <a:lnTo>
                      <a:pt x="8877" y="4537"/>
                    </a:lnTo>
                    <a:lnTo>
                      <a:pt x="8926" y="4698"/>
                    </a:lnTo>
                    <a:lnTo>
                      <a:pt x="8963" y="4871"/>
                    </a:lnTo>
                    <a:lnTo>
                      <a:pt x="9000" y="5032"/>
                    </a:lnTo>
                    <a:lnTo>
                      <a:pt x="9012" y="5205"/>
                    </a:lnTo>
                    <a:lnTo>
                      <a:pt x="9025" y="5378"/>
                    </a:lnTo>
                    <a:lnTo>
                      <a:pt x="9037" y="5563"/>
                    </a:lnTo>
                    <a:lnTo>
                      <a:pt x="9025" y="5736"/>
                    </a:lnTo>
                    <a:lnTo>
                      <a:pt x="9012" y="5909"/>
                    </a:lnTo>
                    <a:lnTo>
                      <a:pt x="8988" y="6082"/>
                    </a:lnTo>
                    <a:lnTo>
                      <a:pt x="8963" y="6243"/>
                    </a:lnTo>
                    <a:lnTo>
                      <a:pt x="8926" y="6416"/>
                    </a:lnTo>
                    <a:lnTo>
                      <a:pt x="8877" y="6577"/>
                    </a:lnTo>
                    <a:lnTo>
                      <a:pt x="8815" y="6738"/>
                    </a:lnTo>
                    <a:lnTo>
                      <a:pt x="8753" y="6886"/>
                    </a:lnTo>
                    <a:lnTo>
                      <a:pt x="8691" y="7034"/>
                    </a:lnTo>
                    <a:lnTo>
                      <a:pt x="8605" y="7183"/>
                    </a:lnTo>
                    <a:lnTo>
                      <a:pt x="8530" y="7331"/>
                    </a:lnTo>
                    <a:lnTo>
                      <a:pt x="8431" y="7467"/>
                    </a:lnTo>
                    <a:lnTo>
                      <a:pt x="8333" y="7603"/>
                    </a:lnTo>
                    <a:lnTo>
                      <a:pt x="8234" y="7739"/>
                    </a:lnTo>
                    <a:lnTo>
                      <a:pt x="8122" y="7863"/>
                    </a:lnTo>
                    <a:lnTo>
                      <a:pt x="8011" y="7986"/>
                    </a:lnTo>
                    <a:lnTo>
                      <a:pt x="7888" y="8097"/>
                    </a:lnTo>
                    <a:lnTo>
                      <a:pt x="7764" y="8209"/>
                    </a:lnTo>
                    <a:lnTo>
                      <a:pt x="7640" y="8308"/>
                    </a:lnTo>
                    <a:lnTo>
                      <a:pt x="7504" y="8406"/>
                    </a:lnTo>
                    <a:lnTo>
                      <a:pt x="7368" y="8493"/>
                    </a:lnTo>
                    <a:lnTo>
                      <a:pt x="7220" y="8580"/>
                    </a:lnTo>
                    <a:lnTo>
                      <a:pt x="7072" y="8654"/>
                    </a:lnTo>
                    <a:lnTo>
                      <a:pt x="6923" y="8728"/>
                    </a:lnTo>
                    <a:lnTo>
                      <a:pt x="6763" y="8790"/>
                    </a:lnTo>
                    <a:lnTo>
                      <a:pt x="6602" y="8839"/>
                    </a:lnTo>
                    <a:lnTo>
                      <a:pt x="6441" y="8889"/>
                    </a:lnTo>
                    <a:lnTo>
                      <a:pt x="6280" y="8926"/>
                    </a:lnTo>
                    <a:lnTo>
                      <a:pt x="6120" y="8950"/>
                    </a:lnTo>
                    <a:lnTo>
                      <a:pt x="5947" y="8975"/>
                    </a:lnTo>
                    <a:lnTo>
                      <a:pt x="5774" y="8987"/>
                    </a:lnTo>
                    <a:lnTo>
                      <a:pt x="5415" y="8987"/>
                    </a:lnTo>
                    <a:lnTo>
                      <a:pt x="5242" y="8975"/>
                    </a:lnTo>
                    <a:lnTo>
                      <a:pt x="5057" y="8950"/>
                    </a:lnTo>
                    <a:lnTo>
                      <a:pt x="4884" y="8926"/>
                    </a:lnTo>
                    <a:lnTo>
                      <a:pt x="4710" y="8889"/>
                    </a:lnTo>
                    <a:lnTo>
                      <a:pt x="4550" y="8839"/>
                    </a:lnTo>
                    <a:lnTo>
                      <a:pt x="4389" y="8790"/>
                    </a:lnTo>
                    <a:lnTo>
                      <a:pt x="4228" y="8728"/>
                    </a:lnTo>
                    <a:lnTo>
                      <a:pt x="4068" y="8654"/>
                    </a:lnTo>
                    <a:lnTo>
                      <a:pt x="3919" y="8580"/>
                    </a:lnTo>
                    <a:lnTo>
                      <a:pt x="3771" y="8505"/>
                    </a:lnTo>
                    <a:lnTo>
                      <a:pt x="3635" y="8406"/>
                    </a:lnTo>
                    <a:lnTo>
                      <a:pt x="3499" y="8320"/>
                    </a:lnTo>
                    <a:lnTo>
                      <a:pt x="3363" y="8209"/>
                    </a:lnTo>
                    <a:lnTo>
                      <a:pt x="3239" y="8110"/>
                    </a:lnTo>
                    <a:lnTo>
                      <a:pt x="3128" y="7998"/>
                    </a:lnTo>
                    <a:lnTo>
                      <a:pt x="3005" y="7875"/>
                    </a:lnTo>
                    <a:lnTo>
                      <a:pt x="2906" y="7751"/>
                    </a:lnTo>
                    <a:lnTo>
                      <a:pt x="2794" y="7615"/>
                    </a:lnTo>
                    <a:lnTo>
                      <a:pt x="2708" y="7479"/>
                    </a:lnTo>
                    <a:lnTo>
                      <a:pt x="2609" y="7343"/>
                    </a:lnTo>
                    <a:lnTo>
                      <a:pt x="2535" y="7195"/>
                    </a:lnTo>
                    <a:lnTo>
                      <a:pt x="2461" y="7047"/>
                    </a:lnTo>
                    <a:lnTo>
                      <a:pt x="2386" y="6898"/>
                    </a:lnTo>
                    <a:lnTo>
                      <a:pt x="2325" y="6738"/>
                    </a:lnTo>
                    <a:lnTo>
                      <a:pt x="2275" y="6577"/>
                    </a:lnTo>
                    <a:lnTo>
                      <a:pt x="2226" y="6416"/>
                    </a:lnTo>
                    <a:lnTo>
                      <a:pt x="2189" y="6243"/>
                    </a:lnTo>
                    <a:lnTo>
                      <a:pt x="2164" y="6070"/>
                    </a:lnTo>
                    <a:lnTo>
                      <a:pt x="2139" y="5897"/>
                    </a:lnTo>
                    <a:lnTo>
                      <a:pt x="2127" y="5712"/>
                    </a:lnTo>
                    <a:lnTo>
                      <a:pt x="2127" y="5538"/>
                    </a:lnTo>
                    <a:lnTo>
                      <a:pt x="2127" y="5353"/>
                    </a:lnTo>
                    <a:lnTo>
                      <a:pt x="2139" y="5180"/>
                    </a:lnTo>
                    <a:lnTo>
                      <a:pt x="2164" y="5007"/>
                    </a:lnTo>
                    <a:lnTo>
                      <a:pt x="2189" y="4846"/>
                    </a:lnTo>
                    <a:lnTo>
                      <a:pt x="2226" y="4673"/>
                    </a:lnTo>
                    <a:lnTo>
                      <a:pt x="2275" y="4512"/>
                    </a:lnTo>
                    <a:lnTo>
                      <a:pt x="2337" y="4352"/>
                    </a:lnTo>
                    <a:lnTo>
                      <a:pt x="2399" y="4191"/>
                    </a:lnTo>
                    <a:lnTo>
                      <a:pt x="2461" y="4043"/>
                    </a:lnTo>
                    <a:lnTo>
                      <a:pt x="2535" y="3894"/>
                    </a:lnTo>
                    <a:lnTo>
                      <a:pt x="2621" y="3746"/>
                    </a:lnTo>
                    <a:lnTo>
                      <a:pt x="2708" y="3610"/>
                    </a:lnTo>
                    <a:lnTo>
                      <a:pt x="2807" y="3474"/>
                    </a:lnTo>
                    <a:lnTo>
                      <a:pt x="2906" y="3350"/>
                    </a:lnTo>
                    <a:lnTo>
                      <a:pt x="3017" y="3227"/>
                    </a:lnTo>
                    <a:lnTo>
                      <a:pt x="3128" y="3103"/>
                    </a:lnTo>
                    <a:lnTo>
                      <a:pt x="3239" y="2992"/>
                    </a:lnTo>
                    <a:lnTo>
                      <a:pt x="3363" y="2881"/>
                    </a:lnTo>
                    <a:lnTo>
                      <a:pt x="3499" y="2782"/>
                    </a:lnTo>
                    <a:lnTo>
                      <a:pt x="3635" y="2683"/>
                    </a:lnTo>
                    <a:lnTo>
                      <a:pt x="3771" y="2596"/>
                    </a:lnTo>
                    <a:lnTo>
                      <a:pt x="3907" y="2510"/>
                    </a:lnTo>
                    <a:lnTo>
                      <a:pt x="4055" y="2436"/>
                    </a:lnTo>
                    <a:lnTo>
                      <a:pt x="4204" y="2361"/>
                    </a:lnTo>
                    <a:lnTo>
                      <a:pt x="4364" y="2300"/>
                    </a:lnTo>
                    <a:lnTo>
                      <a:pt x="4525" y="2250"/>
                    </a:lnTo>
                    <a:lnTo>
                      <a:pt x="4686" y="2201"/>
                    </a:lnTo>
                    <a:lnTo>
                      <a:pt x="4846" y="2164"/>
                    </a:lnTo>
                    <a:lnTo>
                      <a:pt x="5020" y="2139"/>
                    </a:lnTo>
                    <a:lnTo>
                      <a:pt x="5193" y="2114"/>
                    </a:lnTo>
                    <a:lnTo>
                      <a:pt x="5353" y="2102"/>
                    </a:lnTo>
                    <a:close/>
                    <a:moveTo>
                      <a:pt x="5662" y="0"/>
                    </a:moveTo>
                    <a:lnTo>
                      <a:pt x="5329" y="13"/>
                    </a:lnTo>
                    <a:lnTo>
                      <a:pt x="4995" y="37"/>
                    </a:lnTo>
                    <a:lnTo>
                      <a:pt x="4661" y="74"/>
                    </a:lnTo>
                    <a:lnTo>
                      <a:pt x="4315" y="149"/>
                    </a:lnTo>
                    <a:lnTo>
                      <a:pt x="3981" y="235"/>
                    </a:lnTo>
                    <a:lnTo>
                      <a:pt x="3697" y="322"/>
                    </a:lnTo>
                    <a:lnTo>
                      <a:pt x="3425" y="433"/>
                    </a:lnTo>
                    <a:lnTo>
                      <a:pt x="3153" y="544"/>
                    </a:lnTo>
                    <a:lnTo>
                      <a:pt x="2906" y="680"/>
                    </a:lnTo>
                    <a:lnTo>
                      <a:pt x="2658" y="828"/>
                    </a:lnTo>
                    <a:lnTo>
                      <a:pt x="2411" y="977"/>
                    </a:lnTo>
                    <a:lnTo>
                      <a:pt x="2189" y="1150"/>
                    </a:lnTo>
                    <a:lnTo>
                      <a:pt x="1966" y="1323"/>
                    </a:lnTo>
                    <a:lnTo>
                      <a:pt x="1756" y="1508"/>
                    </a:lnTo>
                    <a:lnTo>
                      <a:pt x="1558" y="1719"/>
                    </a:lnTo>
                    <a:lnTo>
                      <a:pt x="1373" y="1916"/>
                    </a:lnTo>
                    <a:lnTo>
                      <a:pt x="1187" y="2139"/>
                    </a:lnTo>
                    <a:lnTo>
                      <a:pt x="1027" y="2361"/>
                    </a:lnTo>
                    <a:lnTo>
                      <a:pt x="866" y="2596"/>
                    </a:lnTo>
                    <a:lnTo>
                      <a:pt x="730" y="2831"/>
                    </a:lnTo>
                    <a:lnTo>
                      <a:pt x="594" y="3078"/>
                    </a:lnTo>
                    <a:lnTo>
                      <a:pt x="483" y="3338"/>
                    </a:lnTo>
                    <a:lnTo>
                      <a:pt x="371" y="3598"/>
                    </a:lnTo>
                    <a:lnTo>
                      <a:pt x="272" y="3857"/>
                    </a:lnTo>
                    <a:lnTo>
                      <a:pt x="198" y="4129"/>
                    </a:lnTo>
                    <a:lnTo>
                      <a:pt x="124" y="4401"/>
                    </a:lnTo>
                    <a:lnTo>
                      <a:pt x="75" y="4673"/>
                    </a:lnTo>
                    <a:lnTo>
                      <a:pt x="38" y="4957"/>
                    </a:lnTo>
                    <a:lnTo>
                      <a:pt x="13" y="5229"/>
                    </a:lnTo>
                    <a:lnTo>
                      <a:pt x="1" y="5514"/>
                    </a:lnTo>
                    <a:lnTo>
                      <a:pt x="1" y="5798"/>
                    </a:lnTo>
                    <a:lnTo>
                      <a:pt x="25" y="6082"/>
                    </a:lnTo>
                    <a:lnTo>
                      <a:pt x="62" y="6367"/>
                    </a:lnTo>
                    <a:lnTo>
                      <a:pt x="112" y="6651"/>
                    </a:lnTo>
                    <a:lnTo>
                      <a:pt x="174" y="6935"/>
                    </a:lnTo>
                    <a:lnTo>
                      <a:pt x="248" y="7220"/>
                    </a:lnTo>
                    <a:lnTo>
                      <a:pt x="347" y="7504"/>
                    </a:lnTo>
                    <a:lnTo>
                      <a:pt x="458" y="7776"/>
                    </a:lnTo>
                    <a:lnTo>
                      <a:pt x="594" y="8048"/>
                    </a:lnTo>
                    <a:lnTo>
                      <a:pt x="730" y="8308"/>
                    </a:lnTo>
                    <a:lnTo>
                      <a:pt x="878" y="8555"/>
                    </a:lnTo>
                    <a:lnTo>
                      <a:pt x="1039" y="8790"/>
                    </a:lnTo>
                    <a:lnTo>
                      <a:pt x="1212" y="9025"/>
                    </a:lnTo>
                    <a:lnTo>
                      <a:pt x="1397" y="9235"/>
                    </a:lnTo>
                    <a:lnTo>
                      <a:pt x="1595" y="9445"/>
                    </a:lnTo>
                    <a:lnTo>
                      <a:pt x="1793" y="9643"/>
                    </a:lnTo>
                    <a:lnTo>
                      <a:pt x="2003" y="9828"/>
                    </a:lnTo>
                    <a:lnTo>
                      <a:pt x="2226" y="10001"/>
                    </a:lnTo>
                    <a:lnTo>
                      <a:pt x="2461" y="10162"/>
                    </a:lnTo>
                    <a:lnTo>
                      <a:pt x="2695" y="10310"/>
                    </a:lnTo>
                    <a:lnTo>
                      <a:pt x="2930" y="10459"/>
                    </a:lnTo>
                    <a:lnTo>
                      <a:pt x="3190" y="10582"/>
                    </a:lnTo>
                    <a:lnTo>
                      <a:pt x="3437" y="10693"/>
                    </a:lnTo>
                    <a:lnTo>
                      <a:pt x="3697" y="10792"/>
                    </a:lnTo>
                    <a:lnTo>
                      <a:pt x="3956" y="10879"/>
                    </a:lnTo>
                    <a:lnTo>
                      <a:pt x="4228" y="10953"/>
                    </a:lnTo>
                    <a:lnTo>
                      <a:pt x="4500" y="11015"/>
                    </a:lnTo>
                    <a:lnTo>
                      <a:pt x="4772" y="11064"/>
                    </a:lnTo>
                    <a:lnTo>
                      <a:pt x="5057" y="11101"/>
                    </a:lnTo>
                    <a:lnTo>
                      <a:pt x="5329" y="11126"/>
                    </a:lnTo>
                    <a:lnTo>
                      <a:pt x="5613" y="11126"/>
                    </a:lnTo>
                    <a:lnTo>
                      <a:pt x="5897" y="11114"/>
                    </a:lnTo>
                    <a:lnTo>
                      <a:pt x="6182" y="11101"/>
                    </a:lnTo>
                    <a:lnTo>
                      <a:pt x="6454" y="11052"/>
                    </a:lnTo>
                    <a:lnTo>
                      <a:pt x="6738" y="11002"/>
                    </a:lnTo>
                    <a:lnTo>
                      <a:pt x="7022" y="10928"/>
                    </a:lnTo>
                    <a:lnTo>
                      <a:pt x="7294" y="10842"/>
                    </a:lnTo>
                    <a:lnTo>
                      <a:pt x="7566" y="10743"/>
                    </a:lnTo>
                    <a:lnTo>
                      <a:pt x="7838" y="10632"/>
                    </a:lnTo>
                    <a:lnTo>
                      <a:pt x="8085" y="10520"/>
                    </a:lnTo>
                    <a:lnTo>
                      <a:pt x="8197" y="10483"/>
                    </a:lnTo>
                    <a:lnTo>
                      <a:pt x="8320" y="10459"/>
                    </a:lnTo>
                    <a:lnTo>
                      <a:pt x="8419" y="10446"/>
                    </a:lnTo>
                    <a:lnTo>
                      <a:pt x="8530" y="10434"/>
                    </a:lnTo>
                    <a:lnTo>
                      <a:pt x="8629" y="10434"/>
                    </a:lnTo>
                    <a:lnTo>
                      <a:pt x="8728" y="10446"/>
                    </a:lnTo>
                    <a:lnTo>
                      <a:pt x="8827" y="10471"/>
                    </a:lnTo>
                    <a:lnTo>
                      <a:pt x="8926" y="10508"/>
                    </a:lnTo>
                    <a:lnTo>
                      <a:pt x="9012" y="10545"/>
                    </a:lnTo>
                    <a:lnTo>
                      <a:pt x="9111" y="10595"/>
                    </a:lnTo>
                    <a:lnTo>
                      <a:pt x="9198" y="10669"/>
                    </a:lnTo>
                    <a:lnTo>
                      <a:pt x="9284" y="10743"/>
                    </a:lnTo>
                    <a:lnTo>
                      <a:pt x="9383" y="10829"/>
                    </a:lnTo>
                    <a:lnTo>
                      <a:pt x="9470" y="10928"/>
                    </a:lnTo>
                    <a:lnTo>
                      <a:pt x="9816" y="11287"/>
                    </a:lnTo>
                    <a:lnTo>
                      <a:pt x="10175" y="11645"/>
                    </a:lnTo>
                    <a:lnTo>
                      <a:pt x="10904" y="12362"/>
                    </a:lnTo>
                    <a:lnTo>
                      <a:pt x="10990" y="12449"/>
                    </a:lnTo>
                    <a:lnTo>
                      <a:pt x="11089" y="12523"/>
                    </a:lnTo>
                    <a:lnTo>
                      <a:pt x="11176" y="12597"/>
                    </a:lnTo>
                    <a:lnTo>
                      <a:pt x="11275" y="12647"/>
                    </a:lnTo>
                    <a:lnTo>
                      <a:pt x="11374" y="12696"/>
                    </a:lnTo>
                    <a:lnTo>
                      <a:pt x="11473" y="12746"/>
                    </a:lnTo>
                    <a:lnTo>
                      <a:pt x="11571" y="12770"/>
                    </a:lnTo>
                    <a:lnTo>
                      <a:pt x="11658" y="12783"/>
                    </a:lnTo>
                    <a:lnTo>
                      <a:pt x="11856" y="12783"/>
                    </a:lnTo>
                    <a:lnTo>
                      <a:pt x="11955" y="12758"/>
                    </a:lnTo>
                    <a:lnTo>
                      <a:pt x="12054" y="12733"/>
                    </a:lnTo>
                    <a:lnTo>
                      <a:pt x="12152" y="12684"/>
                    </a:lnTo>
                    <a:lnTo>
                      <a:pt x="12251" y="12622"/>
                    </a:lnTo>
                    <a:lnTo>
                      <a:pt x="12350" y="12548"/>
                    </a:lnTo>
                    <a:lnTo>
                      <a:pt x="12449" y="12461"/>
                    </a:lnTo>
                    <a:lnTo>
                      <a:pt x="12548" y="12362"/>
                    </a:lnTo>
                    <a:lnTo>
                      <a:pt x="12622" y="12276"/>
                    </a:lnTo>
                    <a:lnTo>
                      <a:pt x="12684" y="12177"/>
                    </a:lnTo>
                    <a:lnTo>
                      <a:pt x="12733" y="12078"/>
                    </a:lnTo>
                    <a:lnTo>
                      <a:pt x="12771" y="11979"/>
                    </a:lnTo>
                    <a:lnTo>
                      <a:pt x="12795" y="11880"/>
                    </a:lnTo>
                    <a:lnTo>
                      <a:pt x="12795" y="11781"/>
                    </a:lnTo>
                    <a:lnTo>
                      <a:pt x="12795" y="11682"/>
                    </a:lnTo>
                    <a:lnTo>
                      <a:pt x="12783" y="11584"/>
                    </a:lnTo>
                    <a:lnTo>
                      <a:pt x="12758" y="11485"/>
                    </a:lnTo>
                    <a:lnTo>
                      <a:pt x="12721" y="11386"/>
                    </a:lnTo>
                    <a:lnTo>
                      <a:pt x="12672" y="11287"/>
                    </a:lnTo>
                    <a:lnTo>
                      <a:pt x="12622" y="11188"/>
                    </a:lnTo>
                    <a:lnTo>
                      <a:pt x="12548" y="11089"/>
                    </a:lnTo>
                    <a:lnTo>
                      <a:pt x="12474" y="11002"/>
                    </a:lnTo>
                    <a:lnTo>
                      <a:pt x="12387" y="10904"/>
                    </a:lnTo>
                    <a:lnTo>
                      <a:pt x="11584" y="10088"/>
                    </a:lnTo>
                    <a:lnTo>
                      <a:pt x="11188" y="9692"/>
                    </a:lnTo>
                    <a:lnTo>
                      <a:pt x="10780" y="9297"/>
                    </a:lnTo>
                    <a:lnTo>
                      <a:pt x="10632" y="9148"/>
                    </a:lnTo>
                    <a:lnTo>
                      <a:pt x="10533" y="9000"/>
                    </a:lnTo>
                    <a:lnTo>
                      <a:pt x="10459" y="8851"/>
                    </a:lnTo>
                    <a:lnTo>
                      <a:pt x="10434" y="8777"/>
                    </a:lnTo>
                    <a:lnTo>
                      <a:pt x="10409" y="8691"/>
                    </a:lnTo>
                    <a:lnTo>
                      <a:pt x="10397" y="8617"/>
                    </a:lnTo>
                    <a:lnTo>
                      <a:pt x="10397" y="8530"/>
                    </a:lnTo>
                    <a:lnTo>
                      <a:pt x="10397" y="8456"/>
                    </a:lnTo>
                    <a:lnTo>
                      <a:pt x="10409" y="8369"/>
                    </a:lnTo>
                    <a:lnTo>
                      <a:pt x="10459" y="8196"/>
                    </a:lnTo>
                    <a:lnTo>
                      <a:pt x="10545" y="8011"/>
                    </a:lnTo>
                    <a:lnTo>
                      <a:pt x="10669" y="7727"/>
                    </a:lnTo>
                    <a:lnTo>
                      <a:pt x="10793" y="7430"/>
                    </a:lnTo>
                    <a:lnTo>
                      <a:pt x="10892" y="7146"/>
                    </a:lnTo>
                    <a:lnTo>
                      <a:pt x="10966" y="6874"/>
                    </a:lnTo>
                    <a:lnTo>
                      <a:pt x="11028" y="6602"/>
                    </a:lnTo>
                    <a:lnTo>
                      <a:pt x="11077" y="6354"/>
                    </a:lnTo>
                    <a:lnTo>
                      <a:pt x="11102" y="6119"/>
                    </a:lnTo>
                    <a:lnTo>
                      <a:pt x="11114" y="5909"/>
                    </a:lnTo>
                    <a:lnTo>
                      <a:pt x="11114" y="5526"/>
                    </a:lnTo>
                    <a:lnTo>
                      <a:pt x="11077" y="5155"/>
                    </a:lnTo>
                    <a:lnTo>
                      <a:pt x="11028" y="4797"/>
                    </a:lnTo>
                    <a:lnTo>
                      <a:pt x="10966" y="4451"/>
                    </a:lnTo>
                    <a:lnTo>
                      <a:pt x="10879" y="4104"/>
                    </a:lnTo>
                    <a:lnTo>
                      <a:pt x="10780" y="3783"/>
                    </a:lnTo>
                    <a:lnTo>
                      <a:pt x="10657" y="3462"/>
                    </a:lnTo>
                    <a:lnTo>
                      <a:pt x="10521" y="3153"/>
                    </a:lnTo>
                    <a:lnTo>
                      <a:pt x="10360" y="2856"/>
                    </a:lnTo>
                    <a:lnTo>
                      <a:pt x="10199" y="2572"/>
                    </a:lnTo>
                    <a:lnTo>
                      <a:pt x="10014" y="2300"/>
                    </a:lnTo>
                    <a:lnTo>
                      <a:pt x="9816" y="2040"/>
                    </a:lnTo>
                    <a:lnTo>
                      <a:pt x="9618" y="1793"/>
                    </a:lnTo>
                    <a:lnTo>
                      <a:pt x="9396" y="1570"/>
                    </a:lnTo>
                    <a:lnTo>
                      <a:pt x="9161" y="1348"/>
                    </a:lnTo>
                    <a:lnTo>
                      <a:pt x="8914" y="1150"/>
                    </a:lnTo>
                    <a:lnTo>
                      <a:pt x="8654" y="964"/>
                    </a:lnTo>
                    <a:lnTo>
                      <a:pt x="8394" y="791"/>
                    </a:lnTo>
                    <a:lnTo>
                      <a:pt x="8122" y="631"/>
                    </a:lnTo>
                    <a:lnTo>
                      <a:pt x="7838" y="495"/>
                    </a:lnTo>
                    <a:lnTo>
                      <a:pt x="7541" y="371"/>
                    </a:lnTo>
                    <a:lnTo>
                      <a:pt x="7245" y="260"/>
                    </a:lnTo>
                    <a:lnTo>
                      <a:pt x="6936" y="173"/>
                    </a:lnTo>
                    <a:lnTo>
                      <a:pt x="6627" y="99"/>
                    </a:lnTo>
                    <a:lnTo>
                      <a:pt x="6305" y="50"/>
                    </a:lnTo>
                    <a:lnTo>
                      <a:pt x="5984" y="13"/>
                    </a:lnTo>
                    <a:lnTo>
                      <a:pt x="5662" y="0"/>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0"/>
              <p:cNvSpPr/>
              <p:nvPr/>
            </p:nvSpPr>
            <p:spPr>
              <a:xfrm>
                <a:off x="-775725" y="2119575"/>
                <a:ext cx="250050" cy="250975"/>
              </a:xfrm>
              <a:custGeom>
                <a:rect b="b" l="l" r="r" t="t"/>
                <a:pathLst>
                  <a:path extrusionOk="0" h="10039" w="10002">
                    <a:moveTo>
                      <a:pt x="5019" y="0"/>
                    </a:moveTo>
                    <a:lnTo>
                      <a:pt x="4846" y="12"/>
                    </a:lnTo>
                    <a:lnTo>
                      <a:pt x="4710" y="50"/>
                    </a:lnTo>
                    <a:lnTo>
                      <a:pt x="4587" y="111"/>
                    </a:lnTo>
                    <a:lnTo>
                      <a:pt x="4476" y="198"/>
                    </a:lnTo>
                    <a:lnTo>
                      <a:pt x="4377" y="297"/>
                    </a:lnTo>
                    <a:lnTo>
                      <a:pt x="4302" y="420"/>
                    </a:lnTo>
                    <a:lnTo>
                      <a:pt x="4241" y="556"/>
                    </a:lnTo>
                    <a:lnTo>
                      <a:pt x="4191" y="705"/>
                    </a:lnTo>
                    <a:lnTo>
                      <a:pt x="3993" y="1434"/>
                    </a:lnTo>
                    <a:lnTo>
                      <a:pt x="3796" y="2176"/>
                    </a:lnTo>
                    <a:lnTo>
                      <a:pt x="3746" y="2324"/>
                    </a:lnTo>
                    <a:lnTo>
                      <a:pt x="3697" y="2473"/>
                    </a:lnTo>
                    <a:lnTo>
                      <a:pt x="3635" y="2621"/>
                    </a:lnTo>
                    <a:lnTo>
                      <a:pt x="3561" y="2757"/>
                    </a:lnTo>
                    <a:lnTo>
                      <a:pt x="3487" y="2880"/>
                    </a:lnTo>
                    <a:lnTo>
                      <a:pt x="3400" y="3004"/>
                    </a:lnTo>
                    <a:lnTo>
                      <a:pt x="3313" y="3115"/>
                    </a:lnTo>
                    <a:lnTo>
                      <a:pt x="3215" y="3227"/>
                    </a:lnTo>
                    <a:lnTo>
                      <a:pt x="3103" y="3326"/>
                    </a:lnTo>
                    <a:lnTo>
                      <a:pt x="2992" y="3424"/>
                    </a:lnTo>
                    <a:lnTo>
                      <a:pt x="2868" y="3511"/>
                    </a:lnTo>
                    <a:lnTo>
                      <a:pt x="2745" y="3585"/>
                    </a:lnTo>
                    <a:lnTo>
                      <a:pt x="2609" y="3659"/>
                    </a:lnTo>
                    <a:lnTo>
                      <a:pt x="2473" y="3721"/>
                    </a:lnTo>
                    <a:lnTo>
                      <a:pt x="2312" y="3771"/>
                    </a:lnTo>
                    <a:lnTo>
                      <a:pt x="2164" y="3820"/>
                    </a:lnTo>
                    <a:lnTo>
                      <a:pt x="1595" y="3981"/>
                    </a:lnTo>
                    <a:lnTo>
                      <a:pt x="1311" y="4067"/>
                    </a:lnTo>
                    <a:lnTo>
                      <a:pt x="1026" y="4129"/>
                    </a:lnTo>
                    <a:lnTo>
                      <a:pt x="829" y="4179"/>
                    </a:lnTo>
                    <a:lnTo>
                      <a:pt x="643" y="4228"/>
                    </a:lnTo>
                    <a:lnTo>
                      <a:pt x="470" y="4290"/>
                    </a:lnTo>
                    <a:lnTo>
                      <a:pt x="384" y="4339"/>
                    </a:lnTo>
                    <a:lnTo>
                      <a:pt x="309" y="4376"/>
                    </a:lnTo>
                    <a:lnTo>
                      <a:pt x="235" y="4426"/>
                    </a:lnTo>
                    <a:lnTo>
                      <a:pt x="174" y="4488"/>
                    </a:lnTo>
                    <a:lnTo>
                      <a:pt x="124" y="4549"/>
                    </a:lnTo>
                    <a:lnTo>
                      <a:pt x="75" y="4624"/>
                    </a:lnTo>
                    <a:lnTo>
                      <a:pt x="38" y="4710"/>
                    </a:lnTo>
                    <a:lnTo>
                      <a:pt x="13" y="4809"/>
                    </a:lnTo>
                    <a:lnTo>
                      <a:pt x="0" y="4920"/>
                    </a:lnTo>
                    <a:lnTo>
                      <a:pt x="0" y="5032"/>
                    </a:lnTo>
                    <a:lnTo>
                      <a:pt x="13" y="5143"/>
                    </a:lnTo>
                    <a:lnTo>
                      <a:pt x="25" y="5242"/>
                    </a:lnTo>
                    <a:lnTo>
                      <a:pt x="62" y="5328"/>
                    </a:lnTo>
                    <a:lnTo>
                      <a:pt x="99" y="5402"/>
                    </a:lnTo>
                    <a:lnTo>
                      <a:pt x="136" y="5477"/>
                    </a:lnTo>
                    <a:lnTo>
                      <a:pt x="198" y="5538"/>
                    </a:lnTo>
                    <a:lnTo>
                      <a:pt x="248" y="5600"/>
                    </a:lnTo>
                    <a:lnTo>
                      <a:pt x="322" y="5650"/>
                    </a:lnTo>
                    <a:lnTo>
                      <a:pt x="384" y="5699"/>
                    </a:lnTo>
                    <a:lnTo>
                      <a:pt x="470" y="5736"/>
                    </a:lnTo>
                    <a:lnTo>
                      <a:pt x="631" y="5810"/>
                    </a:lnTo>
                    <a:lnTo>
                      <a:pt x="804" y="5847"/>
                    </a:lnTo>
                    <a:lnTo>
                      <a:pt x="989" y="5884"/>
                    </a:lnTo>
                    <a:lnTo>
                      <a:pt x="1336" y="5934"/>
                    </a:lnTo>
                    <a:lnTo>
                      <a:pt x="1657" y="6008"/>
                    </a:lnTo>
                    <a:lnTo>
                      <a:pt x="1966" y="6107"/>
                    </a:lnTo>
                    <a:lnTo>
                      <a:pt x="2238" y="6218"/>
                    </a:lnTo>
                    <a:lnTo>
                      <a:pt x="2510" y="6354"/>
                    </a:lnTo>
                    <a:lnTo>
                      <a:pt x="2745" y="6503"/>
                    </a:lnTo>
                    <a:lnTo>
                      <a:pt x="2967" y="6663"/>
                    </a:lnTo>
                    <a:lnTo>
                      <a:pt x="3177" y="6861"/>
                    </a:lnTo>
                    <a:lnTo>
                      <a:pt x="3363" y="7071"/>
                    </a:lnTo>
                    <a:lnTo>
                      <a:pt x="3524" y="7294"/>
                    </a:lnTo>
                    <a:lnTo>
                      <a:pt x="3672" y="7541"/>
                    </a:lnTo>
                    <a:lnTo>
                      <a:pt x="3808" y="7801"/>
                    </a:lnTo>
                    <a:lnTo>
                      <a:pt x="3907" y="8085"/>
                    </a:lnTo>
                    <a:lnTo>
                      <a:pt x="4006" y="8394"/>
                    </a:lnTo>
                    <a:lnTo>
                      <a:pt x="4080" y="8715"/>
                    </a:lnTo>
                    <a:lnTo>
                      <a:pt x="4129" y="9049"/>
                    </a:lnTo>
                    <a:lnTo>
                      <a:pt x="4154" y="9198"/>
                    </a:lnTo>
                    <a:lnTo>
                      <a:pt x="4204" y="9334"/>
                    </a:lnTo>
                    <a:lnTo>
                      <a:pt x="4253" y="9469"/>
                    </a:lnTo>
                    <a:lnTo>
                      <a:pt x="4315" y="9605"/>
                    </a:lnTo>
                    <a:lnTo>
                      <a:pt x="4364" y="9704"/>
                    </a:lnTo>
                    <a:lnTo>
                      <a:pt x="4426" y="9791"/>
                    </a:lnTo>
                    <a:lnTo>
                      <a:pt x="4500" y="9865"/>
                    </a:lnTo>
                    <a:lnTo>
                      <a:pt x="4587" y="9915"/>
                    </a:lnTo>
                    <a:lnTo>
                      <a:pt x="4673" y="9964"/>
                    </a:lnTo>
                    <a:lnTo>
                      <a:pt x="4772" y="10001"/>
                    </a:lnTo>
                    <a:lnTo>
                      <a:pt x="4883" y="10026"/>
                    </a:lnTo>
                    <a:lnTo>
                      <a:pt x="4995" y="10038"/>
                    </a:lnTo>
                    <a:lnTo>
                      <a:pt x="5094" y="10026"/>
                    </a:lnTo>
                    <a:lnTo>
                      <a:pt x="5180" y="10013"/>
                    </a:lnTo>
                    <a:lnTo>
                      <a:pt x="5267" y="9989"/>
                    </a:lnTo>
                    <a:lnTo>
                      <a:pt x="5341" y="9952"/>
                    </a:lnTo>
                    <a:lnTo>
                      <a:pt x="5415" y="9915"/>
                    </a:lnTo>
                    <a:lnTo>
                      <a:pt x="5489" y="9877"/>
                    </a:lnTo>
                    <a:lnTo>
                      <a:pt x="5551" y="9828"/>
                    </a:lnTo>
                    <a:lnTo>
                      <a:pt x="5600" y="9766"/>
                    </a:lnTo>
                    <a:lnTo>
                      <a:pt x="5650" y="9717"/>
                    </a:lnTo>
                    <a:lnTo>
                      <a:pt x="5687" y="9643"/>
                    </a:lnTo>
                    <a:lnTo>
                      <a:pt x="5761" y="9507"/>
                    </a:lnTo>
                    <a:lnTo>
                      <a:pt x="5811" y="9334"/>
                    </a:lnTo>
                    <a:lnTo>
                      <a:pt x="5848" y="9160"/>
                    </a:lnTo>
                    <a:lnTo>
                      <a:pt x="5897" y="8802"/>
                    </a:lnTo>
                    <a:lnTo>
                      <a:pt x="5971" y="8468"/>
                    </a:lnTo>
                    <a:lnTo>
                      <a:pt x="6070" y="8147"/>
                    </a:lnTo>
                    <a:lnTo>
                      <a:pt x="6181" y="7850"/>
                    </a:lnTo>
                    <a:lnTo>
                      <a:pt x="6317" y="7566"/>
                    </a:lnTo>
                    <a:lnTo>
                      <a:pt x="6466" y="7306"/>
                    </a:lnTo>
                    <a:lnTo>
                      <a:pt x="6639" y="7071"/>
                    </a:lnTo>
                    <a:lnTo>
                      <a:pt x="6837" y="6849"/>
                    </a:lnTo>
                    <a:lnTo>
                      <a:pt x="7047" y="6651"/>
                    </a:lnTo>
                    <a:lnTo>
                      <a:pt x="7294" y="6478"/>
                    </a:lnTo>
                    <a:lnTo>
                      <a:pt x="7541" y="6330"/>
                    </a:lnTo>
                    <a:lnTo>
                      <a:pt x="7826" y="6194"/>
                    </a:lnTo>
                    <a:lnTo>
                      <a:pt x="8122" y="6070"/>
                    </a:lnTo>
                    <a:lnTo>
                      <a:pt x="8444" y="5983"/>
                    </a:lnTo>
                    <a:lnTo>
                      <a:pt x="8778" y="5909"/>
                    </a:lnTo>
                    <a:lnTo>
                      <a:pt x="9136" y="5860"/>
                    </a:lnTo>
                    <a:lnTo>
                      <a:pt x="9223" y="5847"/>
                    </a:lnTo>
                    <a:lnTo>
                      <a:pt x="9309" y="5823"/>
                    </a:lnTo>
                    <a:lnTo>
                      <a:pt x="9445" y="5773"/>
                    </a:lnTo>
                    <a:lnTo>
                      <a:pt x="9581" y="5724"/>
                    </a:lnTo>
                    <a:lnTo>
                      <a:pt x="9692" y="5662"/>
                    </a:lnTo>
                    <a:lnTo>
                      <a:pt x="9791" y="5575"/>
                    </a:lnTo>
                    <a:lnTo>
                      <a:pt x="9878" y="5477"/>
                    </a:lnTo>
                    <a:lnTo>
                      <a:pt x="9940" y="5365"/>
                    </a:lnTo>
                    <a:lnTo>
                      <a:pt x="9989" y="5229"/>
                    </a:lnTo>
                    <a:lnTo>
                      <a:pt x="10001" y="5081"/>
                    </a:lnTo>
                    <a:lnTo>
                      <a:pt x="10001" y="4920"/>
                    </a:lnTo>
                    <a:lnTo>
                      <a:pt x="9964" y="4772"/>
                    </a:lnTo>
                    <a:lnTo>
                      <a:pt x="9915" y="4624"/>
                    </a:lnTo>
                    <a:lnTo>
                      <a:pt x="9841" y="4512"/>
                    </a:lnTo>
                    <a:lnTo>
                      <a:pt x="9742" y="4413"/>
                    </a:lnTo>
                    <a:lnTo>
                      <a:pt x="9618" y="4327"/>
                    </a:lnTo>
                    <a:lnTo>
                      <a:pt x="9482" y="4265"/>
                    </a:lnTo>
                    <a:lnTo>
                      <a:pt x="9334" y="4240"/>
                    </a:lnTo>
                    <a:lnTo>
                      <a:pt x="8938" y="4179"/>
                    </a:lnTo>
                    <a:lnTo>
                      <a:pt x="8567" y="4104"/>
                    </a:lnTo>
                    <a:lnTo>
                      <a:pt x="8221" y="4005"/>
                    </a:lnTo>
                    <a:lnTo>
                      <a:pt x="7900" y="3882"/>
                    </a:lnTo>
                    <a:lnTo>
                      <a:pt x="7751" y="3808"/>
                    </a:lnTo>
                    <a:lnTo>
                      <a:pt x="7603" y="3733"/>
                    </a:lnTo>
                    <a:lnTo>
                      <a:pt x="7467" y="3647"/>
                    </a:lnTo>
                    <a:lnTo>
                      <a:pt x="7331" y="3560"/>
                    </a:lnTo>
                    <a:lnTo>
                      <a:pt x="7195" y="3474"/>
                    </a:lnTo>
                    <a:lnTo>
                      <a:pt x="7072" y="3375"/>
                    </a:lnTo>
                    <a:lnTo>
                      <a:pt x="6960" y="3264"/>
                    </a:lnTo>
                    <a:lnTo>
                      <a:pt x="6837" y="3152"/>
                    </a:lnTo>
                    <a:lnTo>
                      <a:pt x="6738" y="3041"/>
                    </a:lnTo>
                    <a:lnTo>
                      <a:pt x="6639" y="2918"/>
                    </a:lnTo>
                    <a:lnTo>
                      <a:pt x="6540" y="2794"/>
                    </a:lnTo>
                    <a:lnTo>
                      <a:pt x="6453" y="2670"/>
                    </a:lnTo>
                    <a:lnTo>
                      <a:pt x="6367" y="2522"/>
                    </a:lnTo>
                    <a:lnTo>
                      <a:pt x="6280" y="2386"/>
                    </a:lnTo>
                    <a:lnTo>
                      <a:pt x="6144" y="2077"/>
                    </a:lnTo>
                    <a:lnTo>
                      <a:pt x="6021" y="1756"/>
                    </a:lnTo>
                    <a:lnTo>
                      <a:pt x="5922" y="1409"/>
                    </a:lnTo>
                    <a:lnTo>
                      <a:pt x="5848" y="1051"/>
                    </a:lnTo>
                    <a:lnTo>
                      <a:pt x="5786" y="655"/>
                    </a:lnTo>
                    <a:lnTo>
                      <a:pt x="5761" y="519"/>
                    </a:lnTo>
                    <a:lnTo>
                      <a:pt x="5712" y="396"/>
                    </a:lnTo>
                    <a:lnTo>
                      <a:pt x="5638" y="284"/>
                    </a:lnTo>
                    <a:lnTo>
                      <a:pt x="5539" y="186"/>
                    </a:lnTo>
                    <a:lnTo>
                      <a:pt x="5440" y="111"/>
                    </a:lnTo>
                    <a:lnTo>
                      <a:pt x="5304" y="50"/>
                    </a:lnTo>
                    <a:lnTo>
                      <a:pt x="5168" y="12"/>
                    </a:lnTo>
                    <a:lnTo>
                      <a:pt x="5019" y="0"/>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0"/>
              <p:cNvSpPr/>
              <p:nvPr/>
            </p:nvSpPr>
            <p:spPr>
              <a:xfrm>
                <a:off x="-810950" y="1448300"/>
                <a:ext cx="320500" cy="145900"/>
              </a:xfrm>
              <a:custGeom>
                <a:rect b="b" l="l" r="r" t="t"/>
                <a:pathLst>
                  <a:path extrusionOk="0" h="5836" w="12820">
                    <a:moveTo>
                      <a:pt x="853" y="1"/>
                    </a:moveTo>
                    <a:lnTo>
                      <a:pt x="754" y="13"/>
                    </a:lnTo>
                    <a:lnTo>
                      <a:pt x="655" y="38"/>
                    </a:lnTo>
                    <a:lnTo>
                      <a:pt x="569" y="62"/>
                    </a:lnTo>
                    <a:lnTo>
                      <a:pt x="482" y="112"/>
                    </a:lnTo>
                    <a:lnTo>
                      <a:pt x="408" y="149"/>
                    </a:lnTo>
                    <a:lnTo>
                      <a:pt x="334" y="211"/>
                    </a:lnTo>
                    <a:lnTo>
                      <a:pt x="272" y="273"/>
                    </a:lnTo>
                    <a:lnTo>
                      <a:pt x="223" y="334"/>
                    </a:lnTo>
                    <a:lnTo>
                      <a:pt x="173" y="409"/>
                    </a:lnTo>
                    <a:lnTo>
                      <a:pt x="124" y="495"/>
                    </a:lnTo>
                    <a:lnTo>
                      <a:pt x="87" y="582"/>
                    </a:lnTo>
                    <a:lnTo>
                      <a:pt x="62" y="668"/>
                    </a:lnTo>
                    <a:lnTo>
                      <a:pt x="37" y="767"/>
                    </a:lnTo>
                    <a:lnTo>
                      <a:pt x="25" y="878"/>
                    </a:lnTo>
                    <a:lnTo>
                      <a:pt x="13" y="977"/>
                    </a:lnTo>
                    <a:lnTo>
                      <a:pt x="0" y="1954"/>
                    </a:lnTo>
                    <a:lnTo>
                      <a:pt x="0" y="2436"/>
                    </a:lnTo>
                    <a:lnTo>
                      <a:pt x="13" y="2918"/>
                    </a:lnTo>
                    <a:lnTo>
                      <a:pt x="50" y="3227"/>
                    </a:lnTo>
                    <a:lnTo>
                      <a:pt x="99" y="3536"/>
                    </a:lnTo>
                    <a:lnTo>
                      <a:pt x="173" y="3821"/>
                    </a:lnTo>
                    <a:lnTo>
                      <a:pt x="272" y="4092"/>
                    </a:lnTo>
                    <a:lnTo>
                      <a:pt x="396" y="4340"/>
                    </a:lnTo>
                    <a:lnTo>
                      <a:pt x="544" y="4587"/>
                    </a:lnTo>
                    <a:lnTo>
                      <a:pt x="705" y="4797"/>
                    </a:lnTo>
                    <a:lnTo>
                      <a:pt x="890" y="5007"/>
                    </a:lnTo>
                    <a:lnTo>
                      <a:pt x="1100" y="5180"/>
                    </a:lnTo>
                    <a:lnTo>
                      <a:pt x="1323" y="5341"/>
                    </a:lnTo>
                    <a:lnTo>
                      <a:pt x="1570" y="5477"/>
                    </a:lnTo>
                    <a:lnTo>
                      <a:pt x="1817" y="5601"/>
                    </a:lnTo>
                    <a:lnTo>
                      <a:pt x="2089" y="5700"/>
                    </a:lnTo>
                    <a:lnTo>
                      <a:pt x="2386" y="5761"/>
                    </a:lnTo>
                    <a:lnTo>
                      <a:pt x="2683" y="5811"/>
                    </a:lnTo>
                    <a:lnTo>
                      <a:pt x="3004" y="5836"/>
                    </a:lnTo>
                    <a:lnTo>
                      <a:pt x="9915" y="5836"/>
                    </a:lnTo>
                    <a:lnTo>
                      <a:pt x="10199" y="5811"/>
                    </a:lnTo>
                    <a:lnTo>
                      <a:pt x="10471" y="5761"/>
                    </a:lnTo>
                    <a:lnTo>
                      <a:pt x="10743" y="5687"/>
                    </a:lnTo>
                    <a:lnTo>
                      <a:pt x="10990" y="5601"/>
                    </a:lnTo>
                    <a:lnTo>
                      <a:pt x="11237" y="5489"/>
                    </a:lnTo>
                    <a:lnTo>
                      <a:pt x="11460" y="5366"/>
                    </a:lnTo>
                    <a:lnTo>
                      <a:pt x="11670" y="5217"/>
                    </a:lnTo>
                    <a:lnTo>
                      <a:pt x="11868" y="5044"/>
                    </a:lnTo>
                    <a:lnTo>
                      <a:pt x="12053" y="4859"/>
                    </a:lnTo>
                    <a:lnTo>
                      <a:pt x="12214" y="4661"/>
                    </a:lnTo>
                    <a:lnTo>
                      <a:pt x="12362" y="4451"/>
                    </a:lnTo>
                    <a:lnTo>
                      <a:pt x="12486" y="4216"/>
                    </a:lnTo>
                    <a:lnTo>
                      <a:pt x="12597" y="3969"/>
                    </a:lnTo>
                    <a:lnTo>
                      <a:pt x="12684" y="3722"/>
                    </a:lnTo>
                    <a:lnTo>
                      <a:pt x="12745" y="3450"/>
                    </a:lnTo>
                    <a:lnTo>
                      <a:pt x="12783" y="3165"/>
                    </a:lnTo>
                    <a:lnTo>
                      <a:pt x="12795" y="2893"/>
                    </a:lnTo>
                    <a:lnTo>
                      <a:pt x="12807" y="2621"/>
                    </a:lnTo>
                    <a:lnTo>
                      <a:pt x="12820" y="2077"/>
                    </a:lnTo>
                    <a:lnTo>
                      <a:pt x="12807" y="1521"/>
                    </a:lnTo>
                    <a:lnTo>
                      <a:pt x="12795" y="977"/>
                    </a:lnTo>
                    <a:lnTo>
                      <a:pt x="12795" y="866"/>
                    </a:lnTo>
                    <a:lnTo>
                      <a:pt x="12783" y="767"/>
                    </a:lnTo>
                    <a:lnTo>
                      <a:pt x="12758" y="668"/>
                    </a:lnTo>
                    <a:lnTo>
                      <a:pt x="12733" y="569"/>
                    </a:lnTo>
                    <a:lnTo>
                      <a:pt x="12696" y="483"/>
                    </a:lnTo>
                    <a:lnTo>
                      <a:pt x="12647" y="409"/>
                    </a:lnTo>
                    <a:lnTo>
                      <a:pt x="12597" y="334"/>
                    </a:lnTo>
                    <a:lnTo>
                      <a:pt x="12548" y="260"/>
                    </a:lnTo>
                    <a:lnTo>
                      <a:pt x="12474" y="198"/>
                    </a:lnTo>
                    <a:lnTo>
                      <a:pt x="12412" y="149"/>
                    </a:lnTo>
                    <a:lnTo>
                      <a:pt x="12338" y="100"/>
                    </a:lnTo>
                    <a:lnTo>
                      <a:pt x="12251" y="62"/>
                    </a:lnTo>
                    <a:lnTo>
                      <a:pt x="12164" y="38"/>
                    </a:lnTo>
                    <a:lnTo>
                      <a:pt x="12066" y="13"/>
                    </a:lnTo>
                    <a:lnTo>
                      <a:pt x="11967" y="1"/>
                    </a:lnTo>
                    <a:lnTo>
                      <a:pt x="11757" y="1"/>
                    </a:lnTo>
                    <a:lnTo>
                      <a:pt x="11658" y="13"/>
                    </a:lnTo>
                    <a:lnTo>
                      <a:pt x="11559" y="38"/>
                    </a:lnTo>
                    <a:lnTo>
                      <a:pt x="11472" y="75"/>
                    </a:lnTo>
                    <a:lnTo>
                      <a:pt x="11398" y="112"/>
                    </a:lnTo>
                    <a:lnTo>
                      <a:pt x="11324" y="149"/>
                    </a:lnTo>
                    <a:lnTo>
                      <a:pt x="11250" y="211"/>
                    </a:lnTo>
                    <a:lnTo>
                      <a:pt x="11188" y="260"/>
                    </a:lnTo>
                    <a:lnTo>
                      <a:pt x="11126" y="334"/>
                    </a:lnTo>
                    <a:lnTo>
                      <a:pt x="11089" y="409"/>
                    </a:lnTo>
                    <a:lnTo>
                      <a:pt x="11040" y="483"/>
                    </a:lnTo>
                    <a:lnTo>
                      <a:pt x="11002" y="582"/>
                    </a:lnTo>
                    <a:lnTo>
                      <a:pt x="10978" y="668"/>
                    </a:lnTo>
                    <a:lnTo>
                      <a:pt x="10965" y="767"/>
                    </a:lnTo>
                    <a:lnTo>
                      <a:pt x="10953" y="878"/>
                    </a:lnTo>
                    <a:lnTo>
                      <a:pt x="10941" y="990"/>
                    </a:lnTo>
                    <a:lnTo>
                      <a:pt x="10953" y="1917"/>
                    </a:lnTo>
                    <a:lnTo>
                      <a:pt x="10941" y="2374"/>
                    </a:lnTo>
                    <a:lnTo>
                      <a:pt x="10928" y="2844"/>
                    </a:lnTo>
                    <a:lnTo>
                      <a:pt x="10916" y="2968"/>
                    </a:lnTo>
                    <a:lnTo>
                      <a:pt x="10904" y="3091"/>
                    </a:lnTo>
                    <a:lnTo>
                      <a:pt x="10879" y="3202"/>
                    </a:lnTo>
                    <a:lnTo>
                      <a:pt x="10842" y="3301"/>
                    </a:lnTo>
                    <a:lnTo>
                      <a:pt x="10805" y="3400"/>
                    </a:lnTo>
                    <a:lnTo>
                      <a:pt x="10755" y="3499"/>
                    </a:lnTo>
                    <a:lnTo>
                      <a:pt x="10706" y="3586"/>
                    </a:lnTo>
                    <a:lnTo>
                      <a:pt x="10632" y="3660"/>
                    </a:lnTo>
                    <a:lnTo>
                      <a:pt x="10557" y="3722"/>
                    </a:lnTo>
                    <a:lnTo>
                      <a:pt x="10483" y="3783"/>
                    </a:lnTo>
                    <a:lnTo>
                      <a:pt x="10397" y="3845"/>
                    </a:lnTo>
                    <a:lnTo>
                      <a:pt x="10298" y="3882"/>
                    </a:lnTo>
                    <a:lnTo>
                      <a:pt x="10187" y="3919"/>
                    </a:lnTo>
                    <a:lnTo>
                      <a:pt x="10075" y="3944"/>
                    </a:lnTo>
                    <a:lnTo>
                      <a:pt x="9952" y="3957"/>
                    </a:lnTo>
                    <a:lnTo>
                      <a:pt x="9828" y="3969"/>
                    </a:lnTo>
                    <a:lnTo>
                      <a:pt x="6453" y="3981"/>
                    </a:lnTo>
                    <a:lnTo>
                      <a:pt x="4772" y="3969"/>
                    </a:lnTo>
                    <a:lnTo>
                      <a:pt x="3078" y="3957"/>
                    </a:lnTo>
                    <a:lnTo>
                      <a:pt x="2930" y="3957"/>
                    </a:lnTo>
                    <a:lnTo>
                      <a:pt x="2794" y="3932"/>
                    </a:lnTo>
                    <a:lnTo>
                      <a:pt x="2658" y="3907"/>
                    </a:lnTo>
                    <a:lnTo>
                      <a:pt x="2534" y="3882"/>
                    </a:lnTo>
                    <a:lnTo>
                      <a:pt x="2435" y="3833"/>
                    </a:lnTo>
                    <a:lnTo>
                      <a:pt x="2337" y="3783"/>
                    </a:lnTo>
                    <a:lnTo>
                      <a:pt x="2250" y="3722"/>
                    </a:lnTo>
                    <a:lnTo>
                      <a:pt x="2176" y="3647"/>
                    </a:lnTo>
                    <a:lnTo>
                      <a:pt x="2102" y="3561"/>
                    </a:lnTo>
                    <a:lnTo>
                      <a:pt x="2052" y="3462"/>
                    </a:lnTo>
                    <a:lnTo>
                      <a:pt x="2003" y="3363"/>
                    </a:lnTo>
                    <a:lnTo>
                      <a:pt x="1953" y="3240"/>
                    </a:lnTo>
                    <a:lnTo>
                      <a:pt x="1929" y="3116"/>
                    </a:lnTo>
                    <a:lnTo>
                      <a:pt x="1904" y="2980"/>
                    </a:lnTo>
                    <a:lnTo>
                      <a:pt x="1892" y="2832"/>
                    </a:lnTo>
                    <a:lnTo>
                      <a:pt x="1879" y="2671"/>
                    </a:lnTo>
                    <a:lnTo>
                      <a:pt x="1867" y="1830"/>
                    </a:lnTo>
                    <a:lnTo>
                      <a:pt x="1879" y="990"/>
                    </a:lnTo>
                    <a:lnTo>
                      <a:pt x="1867" y="878"/>
                    </a:lnTo>
                    <a:lnTo>
                      <a:pt x="1854" y="767"/>
                    </a:lnTo>
                    <a:lnTo>
                      <a:pt x="1842" y="668"/>
                    </a:lnTo>
                    <a:lnTo>
                      <a:pt x="1805" y="569"/>
                    </a:lnTo>
                    <a:lnTo>
                      <a:pt x="1780" y="483"/>
                    </a:lnTo>
                    <a:lnTo>
                      <a:pt x="1731" y="409"/>
                    </a:lnTo>
                    <a:lnTo>
                      <a:pt x="1681" y="334"/>
                    </a:lnTo>
                    <a:lnTo>
                      <a:pt x="1632" y="260"/>
                    </a:lnTo>
                    <a:lnTo>
                      <a:pt x="1570" y="198"/>
                    </a:lnTo>
                    <a:lnTo>
                      <a:pt x="1496" y="149"/>
                    </a:lnTo>
                    <a:lnTo>
                      <a:pt x="1422" y="100"/>
                    </a:lnTo>
                    <a:lnTo>
                      <a:pt x="1335" y="62"/>
                    </a:lnTo>
                    <a:lnTo>
                      <a:pt x="1249" y="38"/>
                    </a:lnTo>
                    <a:lnTo>
                      <a:pt x="1162" y="13"/>
                    </a:lnTo>
                    <a:lnTo>
                      <a:pt x="1063" y="1"/>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0"/>
              <p:cNvSpPr/>
              <p:nvPr/>
            </p:nvSpPr>
            <p:spPr>
              <a:xfrm>
                <a:off x="-677750" y="2922175"/>
                <a:ext cx="187000" cy="216350"/>
              </a:xfrm>
              <a:custGeom>
                <a:rect b="b" l="l" r="r" t="t"/>
                <a:pathLst>
                  <a:path extrusionOk="0" h="8654" w="7480">
                    <a:moveTo>
                      <a:pt x="6602" y="1"/>
                    </a:moveTo>
                    <a:lnTo>
                      <a:pt x="6466" y="13"/>
                    </a:lnTo>
                    <a:lnTo>
                      <a:pt x="6330" y="38"/>
                    </a:lnTo>
                    <a:lnTo>
                      <a:pt x="6194" y="75"/>
                    </a:lnTo>
                    <a:lnTo>
                      <a:pt x="5996" y="149"/>
                    </a:lnTo>
                    <a:lnTo>
                      <a:pt x="5810" y="223"/>
                    </a:lnTo>
                    <a:lnTo>
                      <a:pt x="5625" y="297"/>
                    </a:lnTo>
                    <a:lnTo>
                      <a:pt x="5452" y="396"/>
                    </a:lnTo>
                    <a:lnTo>
                      <a:pt x="5266" y="495"/>
                    </a:lnTo>
                    <a:lnTo>
                      <a:pt x="5106" y="594"/>
                    </a:lnTo>
                    <a:lnTo>
                      <a:pt x="4772" y="816"/>
                    </a:lnTo>
                    <a:lnTo>
                      <a:pt x="4463" y="1064"/>
                    </a:lnTo>
                    <a:lnTo>
                      <a:pt x="4154" y="1323"/>
                    </a:lnTo>
                    <a:lnTo>
                      <a:pt x="3857" y="1583"/>
                    </a:lnTo>
                    <a:lnTo>
                      <a:pt x="3561" y="1855"/>
                    </a:lnTo>
                    <a:lnTo>
                      <a:pt x="3078" y="2312"/>
                    </a:lnTo>
                    <a:lnTo>
                      <a:pt x="2596" y="2770"/>
                    </a:lnTo>
                    <a:lnTo>
                      <a:pt x="2139" y="3252"/>
                    </a:lnTo>
                    <a:lnTo>
                      <a:pt x="1694" y="3734"/>
                    </a:lnTo>
                    <a:lnTo>
                      <a:pt x="1484" y="3993"/>
                    </a:lnTo>
                    <a:lnTo>
                      <a:pt x="1274" y="4253"/>
                    </a:lnTo>
                    <a:lnTo>
                      <a:pt x="1076" y="4513"/>
                    </a:lnTo>
                    <a:lnTo>
                      <a:pt x="878" y="4785"/>
                    </a:lnTo>
                    <a:lnTo>
                      <a:pt x="693" y="5057"/>
                    </a:lnTo>
                    <a:lnTo>
                      <a:pt x="519" y="5341"/>
                    </a:lnTo>
                    <a:lnTo>
                      <a:pt x="346" y="5625"/>
                    </a:lnTo>
                    <a:lnTo>
                      <a:pt x="186" y="5922"/>
                    </a:lnTo>
                    <a:lnTo>
                      <a:pt x="87" y="6144"/>
                    </a:lnTo>
                    <a:lnTo>
                      <a:pt x="50" y="6256"/>
                    </a:lnTo>
                    <a:lnTo>
                      <a:pt x="25" y="6355"/>
                    </a:lnTo>
                    <a:lnTo>
                      <a:pt x="13" y="6454"/>
                    </a:lnTo>
                    <a:lnTo>
                      <a:pt x="0" y="6540"/>
                    </a:lnTo>
                    <a:lnTo>
                      <a:pt x="13" y="6627"/>
                    </a:lnTo>
                    <a:lnTo>
                      <a:pt x="25" y="6713"/>
                    </a:lnTo>
                    <a:lnTo>
                      <a:pt x="50" y="6787"/>
                    </a:lnTo>
                    <a:lnTo>
                      <a:pt x="99" y="6861"/>
                    </a:lnTo>
                    <a:lnTo>
                      <a:pt x="161" y="6936"/>
                    </a:lnTo>
                    <a:lnTo>
                      <a:pt x="223" y="6997"/>
                    </a:lnTo>
                    <a:lnTo>
                      <a:pt x="322" y="7059"/>
                    </a:lnTo>
                    <a:lnTo>
                      <a:pt x="421" y="7109"/>
                    </a:lnTo>
                    <a:lnTo>
                      <a:pt x="544" y="7158"/>
                    </a:lnTo>
                    <a:lnTo>
                      <a:pt x="680" y="7195"/>
                    </a:lnTo>
                    <a:lnTo>
                      <a:pt x="841" y="7245"/>
                    </a:lnTo>
                    <a:lnTo>
                      <a:pt x="1002" y="7319"/>
                    </a:lnTo>
                    <a:lnTo>
                      <a:pt x="1138" y="7393"/>
                    </a:lnTo>
                    <a:lnTo>
                      <a:pt x="1274" y="7492"/>
                    </a:lnTo>
                    <a:lnTo>
                      <a:pt x="1410" y="7603"/>
                    </a:lnTo>
                    <a:lnTo>
                      <a:pt x="1521" y="7714"/>
                    </a:lnTo>
                    <a:lnTo>
                      <a:pt x="1632" y="7850"/>
                    </a:lnTo>
                    <a:lnTo>
                      <a:pt x="1743" y="7986"/>
                    </a:lnTo>
                    <a:lnTo>
                      <a:pt x="1966" y="8271"/>
                    </a:lnTo>
                    <a:lnTo>
                      <a:pt x="2052" y="8382"/>
                    </a:lnTo>
                    <a:lnTo>
                      <a:pt x="2139" y="8469"/>
                    </a:lnTo>
                    <a:lnTo>
                      <a:pt x="2225" y="8543"/>
                    </a:lnTo>
                    <a:lnTo>
                      <a:pt x="2312" y="8605"/>
                    </a:lnTo>
                    <a:lnTo>
                      <a:pt x="2386" y="8629"/>
                    </a:lnTo>
                    <a:lnTo>
                      <a:pt x="2473" y="8654"/>
                    </a:lnTo>
                    <a:lnTo>
                      <a:pt x="2559" y="8642"/>
                    </a:lnTo>
                    <a:lnTo>
                      <a:pt x="2633" y="8629"/>
                    </a:lnTo>
                    <a:lnTo>
                      <a:pt x="2732" y="8580"/>
                    </a:lnTo>
                    <a:lnTo>
                      <a:pt x="2831" y="8518"/>
                    </a:lnTo>
                    <a:lnTo>
                      <a:pt x="2942" y="8444"/>
                    </a:lnTo>
                    <a:lnTo>
                      <a:pt x="3054" y="8345"/>
                    </a:lnTo>
                    <a:lnTo>
                      <a:pt x="3326" y="8098"/>
                    </a:lnTo>
                    <a:lnTo>
                      <a:pt x="3635" y="7801"/>
                    </a:lnTo>
                    <a:lnTo>
                      <a:pt x="3919" y="7492"/>
                    </a:lnTo>
                    <a:lnTo>
                      <a:pt x="4191" y="7183"/>
                    </a:lnTo>
                    <a:lnTo>
                      <a:pt x="4463" y="6861"/>
                    </a:lnTo>
                    <a:lnTo>
                      <a:pt x="4723" y="6540"/>
                    </a:lnTo>
                    <a:lnTo>
                      <a:pt x="4970" y="6206"/>
                    </a:lnTo>
                    <a:lnTo>
                      <a:pt x="5205" y="5873"/>
                    </a:lnTo>
                    <a:lnTo>
                      <a:pt x="5440" y="5526"/>
                    </a:lnTo>
                    <a:lnTo>
                      <a:pt x="5662" y="5180"/>
                    </a:lnTo>
                    <a:lnTo>
                      <a:pt x="5872" y="4822"/>
                    </a:lnTo>
                    <a:lnTo>
                      <a:pt x="6082" y="4463"/>
                    </a:lnTo>
                    <a:lnTo>
                      <a:pt x="6280" y="4105"/>
                    </a:lnTo>
                    <a:lnTo>
                      <a:pt x="6478" y="3734"/>
                    </a:lnTo>
                    <a:lnTo>
                      <a:pt x="6663" y="3363"/>
                    </a:lnTo>
                    <a:lnTo>
                      <a:pt x="7022" y="2597"/>
                    </a:lnTo>
                    <a:lnTo>
                      <a:pt x="7183" y="2213"/>
                    </a:lnTo>
                    <a:lnTo>
                      <a:pt x="7306" y="1818"/>
                    </a:lnTo>
                    <a:lnTo>
                      <a:pt x="7368" y="1620"/>
                    </a:lnTo>
                    <a:lnTo>
                      <a:pt x="7417" y="1435"/>
                    </a:lnTo>
                    <a:lnTo>
                      <a:pt x="7442" y="1237"/>
                    </a:lnTo>
                    <a:lnTo>
                      <a:pt x="7479" y="1051"/>
                    </a:lnTo>
                    <a:lnTo>
                      <a:pt x="7467" y="891"/>
                    </a:lnTo>
                    <a:lnTo>
                      <a:pt x="7455" y="755"/>
                    </a:lnTo>
                    <a:lnTo>
                      <a:pt x="7417" y="619"/>
                    </a:lnTo>
                    <a:lnTo>
                      <a:pt x="7380" y="495"/>
                    </a:lnTo>
                    <a:lnTo>
                      <a:pt x="7331" y="396"/>
                    </a:lnTo>
                    <a:lnTo>
                      <a:pt x="7269" y="297"/>
                    </a:lnTo>
                    <a:lnTo>
                      <a:pt x="7207" y="223"/>
                    </a:lnTo>
                    <a:lnTo>
                      <a:pt x="7121" y="149"/>
                    </a:lnTo>
                    <a:lnTo>
                      <a:pt x="7034" y="87"/>
                    </a:lnTo>
                    <a:lnTo>
                      <a:pt x="6935" y="50"/>
                    </a:lnTo>
                    <a:lnTo>
                      <a:pt x="6836" y="25"/>
                    </a:lnTo>
                    <a:lnTo>
                      <a:pt x="6725" y="1"/>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0"/>
              <p:cNvSpPr/>
              <p:nvPr/>
            </p:nvSpPr>
            <p:spPr>
              <a:xfrm>
                <a:off x="-746975" y="1275550"/>
                <a:ext cx="193800" cy="222525"/>
              </a:xfrm>
              <a:custGeom>
                <a:rect b="b" l="l" r="r" t="t"/>
                <a:pathLst>
                  <a:path extrusionOk="0" h="8901" w="7752">
                    <a:moveTo>
                      <a:pt x="3845" y="0"/>
                    </a:moveTo>
                    <a:lnTo>
                      <a:pt x="3771" y="13"/>
                    </a:lnTo>
                    <a:lnTo>
                      <a:pt x="3696" y="37"/>
                    </a:lnTo>
                    <a:lnTo>
                      <a:pt x="3610" y="62"/>
                    </a:lnTo>
                    <a:lnTo>
                      <a:pt x="3536" y="111"/>
                    </a:lnTo>
                    <a:lnTo>
                      <a:pt x="3462" y="173"/>
                    </a:lnTo>
                    <a:lnTo>
                      <a:pt x="3375" y="235"/>
                    </a:lnTo>
                    <a:lnTo>
                      <a:pt x="3214" y="396"/>
                    </a:lnTo>
                    <a:lnTo>
                      <a:pt x="2609" y="1026"/>
                    </a:lnTo>
                    <a:lnTo>
                      <a:pt x="2003" y="1632"/>
                    </a:lnTo>
                    <a:lnTo>
                      <a:pt x="1385" y="2250"/>
                    </a:lnTo>
                    <a:lnTo>
                      <a:pt x="791" y="2868"/>
                    </a:lnTo>
                    <a:lnTo>
                      <a:pt x="655" y="2992"/>
                    </a:lnTo>
                    <a:lnTo>
                      <a:pt x="507" y="3115"/>
                    </a:lnTo>
                    <a:lnTo>
                      <a:pt x="359" y="3239"/>
                    </a:lnTo>
                    <a:lnTo>
                      <a:pt x="210" y="3375"/>
                    </a:lnTo>
                    <a:lnTo>
                      <a:pt x="148" y="3437"/>
                    </a:lnTo>
                    <a:lnTo>
                      <a:pt x="87" y="3511"/>
                    </a:lnTo>
                    <a:lnTo>
                      <a:pt x="50" y="3585"/>
                    </a:lnTo>
                    <a:lnTo>
                      <a:pt x="12" y="3672"/>
                    </a:lnTo>
                    <a:lnTo>
                      <a:pt x="0" y="3758"/>
                    </a:lnTo>
                    <a:lnTo>
                      <a:pt x="0" y="3857"/>
                    </a:lnTo>
                    <a:lnTo>
                      <a:pt x="25" y="3956"/>
                    </a:lnTo>
                    <a:lnTo>
                      <a:pt x="62" y="4055"/>
                    </a:lnTo>
                    <a:lnTo>
                      <a:pt x="111" y="4154"/>
                    </a:lnTo>
                    <a:lnTo>
                      <a:pt x="161" y="4228"/>
                    </a:lnTo>
                    <a:lnTo>
                      <a:pt x="223" y="4290"/>
                    </a:lnTo>
                    <a:lnTo>
                      <a:pt x="297" y="4327"/>
                    </a:lnTo>
                    <a:lnTo>
                      <a:pt x="371" y="4364"/>
                    </a:lnTo>
                    <a:lnTo>
                      <a:pt x="458" y="4389"/>
                    </a:lnTo>
                    <a:lnTo>
                      <a:pt x="544" y="4401"/>
                    </a:lnTo>
                    <a:lnTo>
                      <a:pt x="631" y="4413"/>
                    </a:lnTo>
                    <a:lnTo>
                      <a:pt x="816" y="4401"/>
                    </a:lnTo>
                    <a:lnTo>
                      <a:pt x="1001" y="4376"/>
                    </a:lnTo>
                    <a:lnTo>
                      <a:pt x="1187" y="4352"/>
                    </a:lnTo>
                    <a:lnTo>
                      <a:pt x="1360" y="4339"/>
                    </a:lnTo>
                    <a:lnTo>
                      <a:pt x="1484" y="4327"/>
                    </a:lnTo>
                    <a:lnTo>
                      <a:pt x="1582" y="4327"/>
                    </a:lnTo>
                    <a:lnTo>
                      <a:pt x="1681" y="4339"/>
                    </a:lnTo>
                    <a:lnTo>
                      <a:pt x="1780" y="4352"/>
                    </a:lnTo>
                    <a:lnTo>
                      <a:pt x="1854" y="4376"/>
                    </a:lnTo>
                    <a:lnTo>
                      <a:pt x="1929" y="4413"/>
                    </a:lnTo>
                    <a:lnTo>
                      <a:pt x="2003" y="4451"/>
                    </a:lnTo>
                    <a:lnTo>
                      <a:pt x="2052" y="4500"/>
                    </a:lnTo>
                    <a:lnTo>
                      <a:pt x="2114" y="4562"/>
                    </a:lnTo>
                    <a:lnTo>
                      <a:pt x="2151" y="4624"/>
                    </a:lnTo>
                    <a:lnTo>
                      <a:pt x="2201" y="4685"/>
                    </a:lnTo>
                    <a:lnTo>
                      <a:pt x="2238" y="4772"/>
                    </a:lnTo>
                    <a:lnTo>
                      <a:pt x="2299" y="4945"/>
                    </a:lnTo>
                    <a:lnTo>
                      <a:pt x="2349" y="5155"/>
                    </a:lnTo>
                    <a:lnTo>
                      <a:pt x="2510" y="5897"/>
                    </a:lnTo>
                    <a:lnTo>
                      <a:pt x="2683" y="6626"/>
                    </a:lnTo>
                    <a:lnTo>
                      <a:pt x="3066" y="8097"/>
                    </a:lnTo>
                    <a:lnTo>
                      <a:pt x="3115" y="8258"/>
                    </a:lnTo>
                    <a:lnTo>
                      <a:pt x="3177" y="8406"/>
                    </a:lnTo>
                    <a:lnTo>
                      <a:pt x="3239" y="8542"/>
                    </a:lnTo>
                    <a:lnTo>
                      <a:pt x="3326" y="8654"/>
                    </a:lnTo>
                    <a:lnTo>
                      <a:pt x="3387" y="8703"/>
                    </a:lnTo>
                    <a:lnTo>
                      <a:pt x="3437" y="8753"/>
                    </a:lnTo>
                    <a:lnTo>
                      <a:pt x="3499" y="8790"/>
                    </a:lnTo>
                    <a:lnTo>
                      <a:pt x="3573" y="8827"/>
                    </a:lnTo>
                    <a:lnTo>
                      <a:pt x="3647" y="8851"/>
                    </a:lnTo>
                    <a:lnTo>
                      <a:pt x="3721" y="8876"/>
                    </a:lnTo>
                    <a:lnTo>
                      <a:pt x="3808" y="8889"/>
                    </a:lnTo>
                    <a:lnTo>
                      <a:pt x="3907" y="8901"/>
                    </a:lnTo>
                    <a:lnTo>
                      <a:pt x="3981" y="8889"/>
                    </a:lnTo>
                    <a:lnTo>
                      <a:pt x="4055" y="8876"/>
                    </a:lnTo>
                    <a:lnTo>
                      <a:pt x="4129" y="8864"/>
                    </a:lnTo>
                    <a:lnTo>
                      <a:pt x="4191" y="8839"/>
                    </a:lnTo>
                    <a:lnTo>
                      <a:pt x="4253" y="8802"/>
                    </a:lnTo>
                    <a:lnTo>
                      <a:pt x="4302" y="8765"/>
                    </a:lnTo>
                    <a:lnTo>
                      <a:pt x="4401" y="8678"/>
                    </a:lnTo>
                    <a:lnTo>
                      <a:pt x="4463" y="8567"/>
                    </a:lnTo>
                    <a:lnTo>
                      <a:pt x="4525" y="8456"/>
                    </a:lnTo>
                    <a:lnTo>
                      <a:pt x="4574" y="8320"/>
                    </a:lnTo>
                    <a:lnTo>
                      <a:pt x="4611" y="8196"/>
                    </a:lnTo>
                    <a:lnTo>
                      <a:pt x="4920" y="6972"/>
                    </a:lnTo>
                    <a:lnTo>
                      <a:pt x="5229" y="5736"/>
                    </a:lnTo>
                    <a:lnTo>
                      <a:pt x="5341" y="5291"/>
                    </a:lnTo>
                    <a:lnTo>
                      <a:pt x="5390" y="5118"/>
                    </a:lnTo>
                    <a:lnTo>
                      <a:pt x="5439" y="4957"/>
                    </a:lnTo>
                    <a:lnTo>
                      <a:pt x="5489" y="4834"/>
                    </a:lnTo>
                    <a:lnTo>
                      <a:pt x="5551" y="4723"/>
                    </a:lnTo>
                    <a:lnTo>
                      <a:pt x="5613" y="4624"/>
                    </a:lnTo>
                    <a:lnTo>
                      <a:pt x="5687" y="4549"/>
                    </a:lnTo>
                    <a:lnTo>
                      <a:pt x="5773" y="4500"/>
                    </a:lnTo>
                    <a:lnTo>
                      <a:pt x="5872" y="4451"/>
                    </a:lnTo>
                    <a:lnTo>
                      <a:pt x="5996" y="4426"/>
                    </a:lnTo>
                    <a:lnTo>
                      <a:pt x="6132" y="4401"/>
                    </a:lnTo>
                    <a:lnTo>
                      <a:pt x="6292" y="4376"/>
                    </a:lnTo>
                    <a:lnTo>
                      <a:pt x="6478" y="4364"/>
                    </a:lnTo>
                    <a:lnTo>
                      <a:pt x="6923" y="4352"/>
                    </a:lnTo>
                    <a:lnTo>
                      <a:pt x="7269" y="4352"/>
                    </a:lnTo>
                    <a:lnTo>
                      <a:pt x="7380" y="4339"/>
                    </a:lnTo>
                    <a:lnTo>
                      <a:pt x="7492" y="4302"/>
                    </a:lnTo>
                    <a:lnTo>
                      <a:pt x="7529" y="4278"/>
                    </a:lnTo>
                    <a:lnTo>
                      <a:pt x="7578" y="4240"/>
                    </a:lnTo>
                    <a:lnTo>
                      <a:pt x="7615" y="4203"/>
                    </a:lnTo>
                    <a:lnTo>
                      <a:pt x="7652" y="4154"/>
                    </a:lnTo>
                    <a:lnTo>
                      <a:pt x="7689" y="4104"/>
                    </a:lnTo>
                    <a:lnTo>
                      <a:pt x="7714" y="4030"/>
                    </a:lnTo>
                    <a:lnTo>
                      <a:pt x="7739" y="3968"/>
                    </a:lnTo>
                    <a:lnTo>
                      <a:pt x="7739" y="3907"/>
                    </a:lnTo>
                    <a:lnTo>
                      <a:pt x="7751" y="3845"/>
                    </a:lnTo>
                    <a:lnTo>
                      <a:pt x="7739" y="3795"/>
                    </a:lnTo>
                    <a:lnTo>
                      <a:pt x="7714" y="3684"/>
                    </a:lnTo>
                    <a:lnTo>
                      <a:pt x="7665" y="3585"/>
                    </a:lnTo>
                    <a:lnTo>
                      <a:pt x="7603" y="3499"/>
                    </a:lnTo>
                    <a:lnTo>
                      <a:pt x="7529" y="3412"/>
                    </a:lnTo>
                    <a:lnTo>
                      <a:pt x="7356" y="3239"/>
                    </a:lnTo>
                    <a:lnTo>
                      <a:pt x="5922" y="1817"/>
                    </a:lnTo>
                    <a:lnTo>
                      <a:pt x="5217" y="1100"/>
                    </a:lnTo>
                    <a:lnTo>
                      <a:pt x="4512" y="359"/>
                    </a:lnTo>
                    <a:lnTo>
                      <a:pt x="4426" y="272"/>
                    </a:lnTo>
                    <a:lnTo>
                      <a:pt x="4339" y="186"/>
                    </a:lnTo>
                    <a:lnTo>
                      <a:pt x="4253" y="124"/>
                    </a:lnTo>
                    <a:lnTo>
                      <a:pt x="4166" y="74"/>
                    </a:lnTo>
                    <a:lnTo>
                      <a:pt x="4080" y="37"/>
                    </a:lnTo>
                    <a:lnTo>
                      <a:pt x="4005" y="13"/>
                    </a:lnTo>
                    <a:lnTo>
                      <a:pt x="3919" y="0"/>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0"/>
              <p:cNvSpPr/>
              <p:nvPr/>
            </p:nvSpPr>
            <p:spPr>
              <a:xfrm>
                <a:off x="-810350" y="3119350"/>
                <a:ext cx="165675" cy="121800"/>
              </a:xfrm>
              <a:custGeom>
                <a:rect b="b" l="l" r="r" t="t"/>
                <a:pathLst>
                  <a:path extrusionOk="0" h="4872" w="6627">
                    <a:moveTo>
                      <a:pt x="4328" y="1"/>
                    </a:moveTo>
                    <a:lnTo>
                      <a:pt x="4155" y="13"/>
                    </a:lnTo>
                    <a:lnTo>
                      <a:pt x="3969" y="38"/>
                    </a:lnTo>
                    <a:lnTo>
                      <a:pt x="3784" y="75"/>
                    </a:lnTo>
                    <a:lnTo>
                      <a:pt x="3611" y="137"/>
                    </a:lnTo>
                    <a:lnTo>
                      <a:pt x="3438" y="198"/>
                    </a:lnTo>
                    <a:lnTo>
                      <a:pt x="3252" y="297"/>
                    </a:lnTo>
                    <a:lnTo>
                      <a:pt x="3079" y="396"/>
                    </a:lnTo>
                    <a:lnTo>
                      <a:pt x="2906" y="520"/>
                    </a:lnTo>
                    <a:lnTo>
                      <a:pt x="2733" y="656"/>
                    </a:lnTo>
                    <a:lnTo>
                      <a:pt x="2560" y="816"/>
                    </a:lnTo>
                    <a:lnTo>
                      <a:pt x="2411" y="952"/>
                    </a:lnTo>
                    <a:lnTo>
                      <a:pt x="2251" y="1076"/>
                    </a:lnTo>
                    <a:lnTo>
                      <a:pt x="2090" y="1187"/>
                    </a:lnTo>
                    <a:lnTo>
                      <a:pt x="1917" y="1261"/>
                    </a:lnTo>
                    <a:lnTo>
                      <a:pt x="1744" y="1323"/>
                    </a:lnTo>
                    <a:lnTo>
                      <a:pt x="1571" y="1360"/>
                    </a:lnTo>
                    <a:lnTo>
                      <a:pt x="1398" y="1373"/>
                    </a:lnTo>
                    <a:lnTo>
                      <a:pt x="1212" y="1360"/>
                    </a:lnTo>
                    <a:lnTo>
                      <a:pt x="990" y="1360"/>
                    </a:lnTo>
                    <a:lnTo>
                      <a:pt x="792" y="1373"/>
                    </a:lnTo>
                    <a:lnTo>
                      <a:pt x="607" y="1397"/>
                    </a:lnTo>
                    <a:lnTo>
                      <a:pt x="458" y="1422"/>
                    </a:lnTo>
                    <a:lnTo>
                      <a:pt x="322" y="1472"/>
                    </a:lnTo>
                    <a:lnTo>
                      <a:pt x="223" y="1521"/>
                    </a:lnTo>
                    <a:lnTo>
                      <a:pt x="137" y="1583"/>
                    </a:lnTo>
                    <a:lnTo>
                      <a:pt x="63" y="1669"/>
                    </a:lnTo>
                    <a:lnTo>
                      <a:pt x="26" y="1756"/>
                    </a:lnTo>
                    <a:lnTo>
                      <a:pt x="1" y="1855"/>
                    </a:lnTo>
                    <a:lnTo>
                      <a:pt x="1" y="1966"/>
                    </a:lnTo>
                    <a:lnTo>
                      <a:pt x="13" y="2102"/>
                    </a:lnTo>
                    <a:lnTo>
                      <a:pt x="63" y="2238"/>
                    </a:lnTo>
                    <a:lnTo>
                      <a:pt x="112" y="2399"/>
                    </a:lnTo>
                    <a:lnTo>
                      <a:pt x="199" y="2559"/>
                    </a:lnTo>
                    <a:lnTo>
                      <a:pt x="285" y="2745"/>
                    </a:lnTo>
                    <a:lnTo>
                      <a:pt x="446" y="2992"/>
                    </a:lnTo>
                    <a:lnTo>
                      <a:pt x="619" y="3227"/>
                    </a:lnTo>
                    <a:lnTo>
                      <a:pt x="804" y="3450"/>
                    </a:lnTo>
                    <a:lnTo>
                      <a:pt x="1027" y="3660"/>
                    </a:lnTo>
                    <a:lnTo>
                      <a:pt x="1249" y="3858"/>
                    </a:lnTo>
                    <a:lnTo>
                      <a:pt x="1497" y="4043"/>
                    </a:lnTo>
                    <a:lnTo>
                      <a:pt x="1769" y="4216"/>
                    </a:lnTo>
                    <a:lnTo>
                      <a:pt x="2041" y="4364"/>
                    </a:lnTo>
                    <a:lnTo>
                      <a:pt x="2313" y="4500"/>
                    </a:lnTo>
                    <a:lnTo>
                      <a:pt x="2597" y="4612"/>
                    </a:lnTo>
                    <a:lnTo>
                      <a:pt x="2894" y="4710"/>
                    </a:lnTo>
                    <a:lnTo>
                      <a:pt x="3190" y="4785"/>
                    </a:lnTo>
                    <a:lnTo>
                      <a:pt x="3487" y="4834"/>
                    </a:lnTo>
                    <a:lnTo>
                      <a:pt x="3771" y="4859"/>
                    </a:lnTo>
                    <a:lnTo>
                      <a:pt x="4068" y="4871"/>
                    </a:lnTo>
                    <a:lnTo>
                      <a:pt x="4340" y="4846"/>
                    </a:lnTo>
                    <a:lnTo>
                      <a:pt x="4562" y="4809"/>
                    </a:lnTo>
                    <a:lnTo>
                      <a:pt x="4773" y="4760"/>
                    </a:lnTo>
                    <a:lnTo>
                      <a:pt x="4970" y="4698"/>
                    </a:lnTo>
                    <a:lnTo>
                      <a:pt x="5156" y="4624"/>
                    </a:lnTo>
                    <a:lnTo>
                      <a:pt x="5341" y="4537"/>
                    </a:lnTo>
                    <a:lnTo>
                      <a:pt x="5514" y="4439"/>
                    </a:lnTo>
                    <a:lnTo>
                      <a:pt x="5675" y="4327"/>
                    </a:lnTo>
                    <a:lnTo>
                      <a:pt x="5823" y="4204"/>
                    </a:lnTo>
                    <a:lnTo>
                      <a:pt x="5959" y="4068"/>
                    </a:lnTo>
                    <a:lnTo>
                      <a:pt x="6095" y="3932"/>
                    </a:lnTo>
                    <a:lnTo>
                      <a:pt x="6207" y="3771"/>
                    </a:lnTo>
                    <a:lnTo>
                      <a:pt x="6306" y="3610"/>
                    </a:lnTo>
                    <a:lnTo>
                      <a:pt x="6392" y="3437"/>
                    </a:lnTo>
                    <a:lnTo>
                      <a:pt x="6479" y="3252"/>
                    </a:lnTo>
                    <a:lnTo>
                      <a:pt x="6528" y="3066"/>
                    </a:lnTo>
                    <a:lnTo>
                      <a:pt x="6578" y="2869"/>
                    </a:lnTo>
                    <a:lnTo>
                      <a:pt x="6615" y="2671"/>
                    </a:lnTo>
                    <a:lnTo>
                      <a:pt x="6627" y="2473"/>
                    </a:lnTo>
                    <a:lnTo>
                      <a:pt x="6627" y="2288"/>
                    </a:lnTo>
                    <a:lnTo>
                      <a:pt x="6615" y="2090"/>
                    </a:lnTo>
                    <a:lnTo>
                      <a:pt x="6578" y="1904"/>
                    </a:lnTo>
                    <a:lnTo>
                      <a:pt x="6540" y="1719"/>
                    </a:lnTo>
                    <a:lnTo>
                      <a:pt x="6479" y="1546"/>
                    </a:lnTo>
                    <a:lnTo>
                      <a:pt x="6404" y="1373"/>
                    </a:lnTo>
                    <a:lnTo>
                      <a:pt x="6330" y="1212"/>
                    </a:lnTo>
                    <a:lnTo>
                      <a:pt x="6231" y="1051"/>
                    </a:lnTo>
                    <a:lnTo>
                      <a:pt x="6120" y="903"/>
                    </a:lnTo>
                    <a:lnTo>
                      <a:pt x="5997" y="755"/>
                    </a:lnTo>
                    <a:lnTo>
                      <a:pt x="5861" y="631"/>
                    </a:lnTo>
                    <a:lnTo>
                      <a:pt x="5725" y="507"/>
                    </a:lnTo>
                    <a:lnTo>
                      <a:pt x="5564" y="396"/>
                    </a:lnTo>
                    <a:lnTo>
                      <a:pt x="5403" y="297"/>
                    </a:lnTo>
                    <a:lnTo>
                      <a:pt x="5218" y="211"/>
                    </a:lnTo>
                    <a:lnTo>
                      <a:pt x="5045" y="137"/>
                    </a:lnTo>
                    <a:lnTo>
                      <a:pt x="4872" y="75"/>
                    </a:lnTo>
                    <a:lnTo>
                      <a:pt x="4686" y="38"/>
                    </a:lnTo>
                    <a:lnTo>
                      <a:pt x="4513" y="13"/>
                    </a:lnTo>
                    <a:lnTo>
                      <a:pt x="4328" y="1"/>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0"/>
              <p:cNvSpPr/>
              <p:nvPr/>
            </p:nvSpPr>
            <p:spPr>
              <a:xfrm>
                <a:off x="-809100" y="2313650"/>
                <a:ext cx="89325" cy="89950"/>
              </a:xfrm>
              <a:custGeom>
                <a:rect b="b" l="l" r="r" t="t"/>
                <a:pathLst>
                  <a:path extrusionOk="0" h="3598" w="3573">
                    <a:moveTo>
                      <a:pt x="1756" y="1"/>
                    </a:moveTo>
                    <a:lnTo>
                      <a:pt x="1719" y="13"/>
                    </a:lnTo>
                    <a:lnTo>
                      <a:pt x="1669" y="38"/>
                    </a:lnTo>
                    <a:lnTo>
                      <a:pt x="1632" y="62"/>
                    </a:lnTo>
                    <a:lnTo>
                      <a:pt x="1558" y="137"/>
                    </a:lnTo>
                    <a:lnTo>
                      <a:pt x="1496" y="235"/>
                    </a:lnTo>
                    <a:lnTo>
                      <a:pt x="1459" y="359"/>
                    </a:lnTo>
                    <a:lnTo>
                      <a:pt x="1397" y="582"/>
                    </a:lnTo>
                    <a:lnTo>
                      <a:pt x="1323" y="779"/>
                    </a:lnTo>
                    <a:lnTo>
                      <a:pt x="1274" y="866"/>
                    </a:lnTo>
                    <a:lnTo>
                      <a:pt x="1224" y="952"/>
                    </a:lnTo>
                    <a:lnTo>
                      <a:pt x="1162" y="1027"/>
                    </a:lnTo>
                    <a:lnTo>
                      <a:pt x="1101" y="1101"/>
                    </a:lnTo>
                    <a:lnTo>
                      <a:pt x="1026" y="1175"/>
                    </a:lnTo>
                    <a:lnTo>
                      <a:pt x="952" y="1237"/>
                    </a:lnTo>
                    <a:lnTo>
                      <a:pt x="866" y="1286"/>
                    </a:lnTo>
                    <a:lnTo>
                      <a:pt x="779" y="1336"/>
                    </a:lnTo>
                    <a:lnTo>
                      <a:pt x="693" y="1373"/>
                    </a:lnTo>
                    <a:lnTo>
                      <a:pt x="581" y="1410"/>
                    </a:lnTo>
                    <a:lnTo>
                      <a:pt x="482" y="1447"/>
                    </a:lnTo>
                    <a:lnTo>
                      <a:pt x="359" y="1472"/>
                    </a:lnTo>
                    <a:lnTo>
                      <a:pt x="285" y="1484"/>
                    </a:lnTo>
                    <a:lnTo>
                      <a:pt x="210" y="1509"/>
                    </a:lnTo>
                    <a:lnTo>
                      <a:pt x="149" y="1546"/>
                    </a:lnTo>
                    <a:lnTo>
                      <a:pt x="87" y="1583"/>
                    </a:lnTo>
                    <a:lnTo>
                      <a:pt x="50" y="1632"/>
                    </a:lnTo>
                    <a:lnTo>
                      <a:pt x="13" y="1694"/>
                    </a:lnTo>
                    <a:lnTo>
                      <a:pt x="0" y="1768"/>
                    </a:lnTo>
                    <a:lnTo>
                      <a:pt x="0" y="1842"/>
                    </a:lnTo>
                    <a:lnTo>
                      <a:pt x="13" y="1917"/>
                    </a:lnTo>
                    <a:lnTo>
                      <a:pt x="37" y="1966"/>
                    </a:lnTo>
                    <a:lnTo>
                      <a:pt x="62" y="2016"/>
                    </a:lnTo>
                    <a:lnTo>
                      <a:pt x="112" y="2065"/>
                    </a:lnTo>
                    <a:lnTo>
                      <a:pt x="161" y="2090"/>
                    </a:lnTo>
                    <a:lnTo>
                      <a:pt x="223" y="2127"/>
                    </a:lnTo>
                    <a:lnTo>
                      <a:pt x="346" y="2164"/>
                    </a:lnTo>
                    <a:lnTo>
                      <a:pt x="569" y="2213"/>
                    </a:lnTo>
                    <a:lnTo>
                      <a:pt x="668" y="2250"/>
                    </a:lnTo>
                    <a:lnTo>
                      <a:pt x="767" y="2288"/>
                    </a:lnTo>
                    <a:lnTo>
                      <a:pt x="866" y="2337"/>
                    </a:lnTo>
                    <a:lnTo>
                      <a:pt x="940" y="2386"/>
                    </a:lnTo>
                    <a:lnTo>
                      <a:pt x="1026" y="2448"/>
                    </a:lnTo>
                    <a:lnTo>
                      <a:pt x="1088" y="2510"/>
                    </a:lnTo>
                    <a:lnTo>
                      <a:pt x="1162" y="2584"/>
                    </a:lnTo>
                    <a:lnTo>
                      <a:pt x="1224" y="2658"/>
                    </a:lnTo>
                    <a:lnTo>
                      <a:pt x="1274" y="2745"/>
                    </a:lnTo>
                    <a:lnTo>
                      <a:pt x="1323" y="2831"/>
                    </a:lnTo>
                    <a:lnTo>
                      <a:pt x="1360" y="2930"/>
                    </a:lnTo>
                    <a:lnTo>
                      <a:pt x="1397" y="3042"/>
                    </a:lnTo>
                    <a:lnTo>
                      <a:pt x="1447" y="3264"/>
                    </a:lnTo>
                    <a:lnTo>
                      <a:pt x="1459" y="3326"/>
                    </a:lnTo>
                    <a:lnTo>
                      <a:pt x="1484" y="3388"/>
                    </a:lnTo>
                    <a:lnTo>
                      <a:pt x="1509" y="3437"/>
                    </a:lnTo>
                    <a:lnTo>
                      <a:pt x="1546" y="3487"/>
                    </a:lnTo>
                    <a:lnTo>
                      <a:pt x="1595" y="3536"/>
                    </a:lnTo>
                    <a:lnTo>
                      <a:pt x="1644" y="3561"/>
                    </a:lnTo>
                    <a:lnTo>
                      <a:pt x="1706" y="3586"/>
                    </a:lnTo>
                    <a:lnTo>
                      <a:pt x="1768" y="3598"/>
                    </a:lnTo>
                    <a:lnTo>
                      <a:pt x="1842" y="3586"/>
                    </a:lnTo>
                    <a:lnTo>
                      <a:pt x="1904" y="3573"/>
                    </a:lnTo>
                    <a:lnTo>
                      <a:pt x="1954" y="3536"/>
                    </a:lnTo>
                    <a:lnTo>
                      <a:pt x="1991" y="3499"/>
                    </a:lnTo>
                    <a:lnTo>
                      <a:pt x="2028" y="3450"/>
                    </a:lnTo>
                    <a:lnTo>
                      <a:pt x="2065" y="3400"/>
                    </a:lnTo>
                    <a:lnTo>
                      <a:pt x="2077" y="3338"/>
                    </a:lnTo>
                    <a:lnTo>
                      <a:pt x="2102" y="3264"/>
                    </a:lnTo>
                    <a:lnTo>
                      <a:pt x="2151" y="3042"/>
                    </a:lnTo>
                    <a:lnTo>
                      <a:pt x="2188" y="2943"/>
                    </a:lnTo>
                    <a:lnTo>
                      <a:pt x="2226" y="2844"/>
                    </a:lnTo>
                    <a:lnTo>
                      <a:pt x="2275" y="2757"/>
                    </a:lnTo>
                    <a:lnTo>
                      <a:pt x="2324" y="2671"/>
                    </a:lnTo>
                    <a:lnTo>
                      <a:pt x="2386" y="2597"/>
                    </a:lnTo>
                    <a:lnTo>
                      <a:pt x="2448" y="2522"/>
                    </a:lnTo>
                    <a:lnTo>
                      <a:pt x="2522" y="2461"/>
                    </a:lnTo>
                    <a:lnTo>
                      <a:pt x="2596" y="2399"/>
                    </a:lnTo>
                    <a:lnTo>
                      <a:pt x="2683" y="2337"/>
                    </a:lnTo>
                    <a:lnTo>
                      <a:pt x="2769" y="2288"/>
                    </a:lnTo>
                    <a:lnTo>
                      <a:pt x="2868" y="2250"/>
                    </a:lnTo>
                    <a:lnTo>
                      <a:pt x="2967" y="2213"/>
                    </a:lnTo>
                    <a:lnTo>
                      <a:pt x="3190" y="2164"/>
                    </a:lnTo>
                    <a:lnTo>
                      <a:pt x="3264" y="2139"/>
                    </a:lnTo>
                    <a:lnTo>
                      <a:pt x="3338" y="2114"/>
                    </a:lnTo>
                    <a:lnTo>
                      <a:pt x="3400" y="2077"/>
                    </a:lnTo>
                    <a:lnTo>
                      <a:pt x="3449" y="2028"/>
                    </a:lnTo>
                    <a:lnTo>
                      <a:pt x="3499" y="1966"/>
                    </a:lnTo>
                    <a:lnTo>
                      <a:pt x="3536" y="1880"/>
                    </a:lnTo>
                    <a:lnTo>
                      <a:pt x="3561" y="1768"/>
                    </a:lnTo>
                    <a:lnTo>
                      <a:pt x="3573" y="1645"/>
                    </a:lnTo>
                    <a:lnTo>
                      <a:pt x="3499" y="1583"/>
                    </a:lnTo>
                    <a:lnTo>
                      <a:pt x="3437" y="1558"/>
                    </a:lnTo>
                    <a:lnTo>
                      <a:pt x="3363" y="1533"/>
                    </a:lnTo>
                    <a:lnTo>
                      <a:pt x="3214" y="1509"/>
                    </a:lnTo>
                    <a:lnTo>
                      <a:pt x="3091" y="1472"/>
                    </a:lnTo>
                    <a:lnTo>
                      <a:pt x="2967" y="1422"/>
                    </a:lnTo>
                    <a:lnTo>
                      <a:pt x="2856" y="1373"/>
                    </a:lnTo>
                    <a:lnTo>
                      <a:pt x="2757" y="1311"/>
                    </a:lnTo>
                    <a:lnTo>
                      <a:pt x="2658" y="1249"/>
                    </a:lnTo>
                    <a:lnTo>
                      <a:pt x="2572" y="1175"/>
                    </a:lnTo>
                    <a:lnTo>
                      <a:pt x="2485" y="1101"/>
                    </a:lnTo>
                    <a:lnTo>
                      <a:pt x="2411" y="1014"/>
                    </a:lnTo>
                    <a:lnTo>
                      <a:pt x="2337" y="915"/>
                    </a:lnTo>
                    <a:lnTo>
                      <a:pt x="2275" y="816"/>
                    </a:lnTo>
                    <a:lnTo>
                      <a:pt x="2213" y="705"/>
                    </a:lnTo>
                    <a:lnTo>
                      <a:pt x="2102" y="483"/>
                    </a:lnTo>
                    <a:lnTo>
                      <a:pt x="2015" y="223"/>
                    </a:lnTo>
                    <a:lnTo>
                      <a:pt x="1991" y="149"/>
                    </a:lnTo>
                    <a:lnTo>
                      <a:pt x="1954" y="99"/>
                    </a:lnTo>
                    <a:lnTo>
                      <a:pt x="1916" y="50"/>
                    </a:lnTo>
                    <a:lnTo>
                      <a:pt x="1879" y="25"/>
                    </a:lnTo>
                    <a:lnTo>
                      <a:pt x="1842" y="1"/>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0"/>
              <p:cNvSpPr/>
              <p:nvPr/>
            </p:nvSpPr>
            <p:spPr>
              <a:xfrm>
                <a:off x="-581950" y="2086200"/>
                <a:ext cx="89650" cy="89325"/>
              </a:xfrm>
              <a:custGeom>
                <a:rect b="b" l="l" r="r" t="t"/>
                <a:pathLst>
                  <a:path extrusionOk="0" h="3573" w="3586">
                    <a:moveTo>
                      <a:pt x="1756" y="0"/>
                    </a:moveTo>
                    <a:lnTo>
                      <a:pt x="1632" y="87"/>
                    </a:lnTo>
                    <a:lnTo>
                      <a:pt x="1583" y="136"/>
                    </a:lnTo>
                    <a:lnTo>
                      <a:pt x="1558" y="161"/>
                    </a:lnTo>
                    <a:lnTo>
                      <a:pt x="1546" y="198"/>
                    </a:lnTo>
                    <a:lnTo>
                      <a:pt x="1521" y="334"/>
                    </a:lnTo>
                    <a:lnTo>
                      <a:pt x="1484" y="457"/>
                    </a:lnTo>
                    <a:lnTo>
                      <a:pt x="1434" y="569"/>
                    </a:lnTo>
                    <a:lnTo>
                      <a:pt x="1385" y="692"/>
                    </a:lnTo>
                    <a:lnTo>
                      <a:pt x="1323" y="791"/>
                    </a:lnTo>
                    <a:lnTo>
                      <a:pt x="1261" y="890"/>
                    </a:lnTo>
                    <a:lnTo>
                      <a:pt x="1187" y="977"/>
                    </a:lnTo>
                    <a:lnTo>
                      <a:pt x="1113" y="1063"/>
                    </a:lnTo>
                    <a:lnTo>
                      <a:pt x="1027" y="1137"/>
                    </a:lnTo>
                    <a:lnTo>
                      <a:pt x="940" y="1212"/>
                    </a:lnTo>
                    <a:lnTo>
                      <a:pt x="841" y="1286"/>
                    </a:lnTo>
                    <a:lnTo>
                      <a:pt x="730" y="1335"/>
                    </a:lnTo>
                    <a:lnTo>
                      <a:pt x="619" y="1397"/>
                    </a:lnTo>
                    <a:lnTo>
                      <a:pt x="495" y="1446"/>
                    </a:lnTo>
                    <a:lnTo>
                      <a:pt x="235" y="1533"/>
                    </a:lnTo>
                    <a:lnTo>
                      <a:pt x="161" y="1558"/>
                    </a:lnTo>
                    <a:lnTo>
                      <a:pt x="112" y="1582"/>
                    </a:lnTo>
                    <a:lnTo>
                      <a:pt x="62" y="1619"/>
                    </a:lnTo>
                    <a:lnTo>
                      <a:pt x="38" y="1657"/>
                    </a:lnTo>
                    <a:lnTo>
                      <a:pt x="13" y="1694"/>
                    </a:lnTo>
                    <a:lnTo>
                      <a:pt x="0" y="1731"/>
                    </a:lnTo>
                    <a:lnTo>
                      <a:pt x="0" y="1780"/>
                    </a:lnTo>
                    <a:lnTo>
                      <a:pt x="0" y="1830"/>
                    </a:lnTo>
                    <a:lnTo>
                      <a:pt x="13" y="1867"/>
                    </a:lnTo>
                    <a:lnTo>
                      <a:pt x="38" y="1916"/>
                    </a:lnTo>
                    <a:lnTo>
                      <a:pt x="62" y="1953"/>
                    </a:lnTo>
                    <a:lnTo>
                      <a:pt x="99" y="1990"/>
                    </a:lnTo>
                    <a:lnTo>
                      <a:pt x="149" y="2027"/>
                    </a:lnTo>
                    <a:lnTo>
                      <a:pt x="198" y="2064"/>
                    </a:lnTo>
                    <a:lnTo>
                      <a:pt x="260" y="2089"/>
                    </a:lnTo>
                    <a:lnTo>
                      <a:pt x="322" y="2102"/>
                    </a:lnTo>
                    <a:lnTo>
                      <a:pt x="544" y="2176"/>
                    </a:lnTo>
                    <a:lnTo>
                      <a:pt x="755" y="2250"/>
                    </a:lnTo>
                    <a:lnTo>
                      <a:pt x="853" y="2299"/>
                    </a:lnTo>
                    <a:lnTo>
                      <a:pt x="940" y="2361"/>
                    </a:lnTo>
                    <a:lnTo>
                      <a:pt x="1027" y="2411"/>
                    </a:lnTo>
                    <a:lnTo>
                      <a:pt x="1101" y="2485"/>
                    </a:lnTo>
                    <a:lnTo>
                      <a:pt x="1175" y="2559"/>
                    </a:lnTo>
                    <a:lnTo>
                      <a:pt x="1237" y="2633"/>
                    </a:lnTo>
                    <a:lnTo>
                      <a:pt x="1298" y="2720"/>
                    </a:lnTo>
                    <a:lnTo>
                      <a:pt x="1348" y="2806"/>
                    </a:lnTo>
                    <a:lnTo>
                      <a:pt x="1397" y="2905"/>
                    </a:lnTo>
                    <a:lnTo>
                      <a:pt x="1434" y="3016"/>
                    </a:lnTo>
                    <a:lnTo>
                      <a:pt x="1459" y="3128"/>
                    </a:lnTo>
                    <a:lnTo>
                      <a:pt x="1484" y="3251"/>
                    </a:lnTo>
                    <a:lnTo>
                      <a:pt x="1496" y="3313"/>
                    </a:lnTo>
                    <a:lnTo>
                      <a:pt x="1521" y="3375"/>
                    </a:lnTo>
                    <a:lnTo>
                      <a:pt x="1546" y="3424"/>
                    </a:lnTo>
                    <a:lnTo>
                      <a:pt x="1583" y="3474"/>
                    </a:lnTo>
                    <a:lnTo>
                      <a:pt x="1632" y="3523"/>
                    </a:lnTo>
                    <a:lnTo>
                      <a:pt x="1682" y="3548"/>
                    </a:lnTo>
                    <a:lnTo>
                      <a:pt x="1744" y="3573"/>
                    </a:lnTo>
                    <a:lnTo>
                      <a:pt x="1818" y="3573"/>
                    </a:lnTo>
                    <a:lnTo>
                      <a:pt x="1880" y="3560"/>
                    </a:lnTo>
                    <a:lnTo>
                      <a:pt x="1941" y="3548"/>
                    </a:lnTo>
                    <a:lnTo>
                      <a:pt x="1991" y="3511"/>
                    </a:lnTo>
                    <a:lnTo>
                      <a:pt x="2040" y="3461"/>
                    </a:lnTo>
                    <a:lnTo>
                      <a:pt x="2077" y="3412"/>
                    </a:lnTo>
                    <a:lnTo>
                      <a:pt x="2102" y="3363"/>
                    </a:lnTo>
                    <a:lnTo>
                      <a:pt x="2127" y="3301"/>
                    </a:lnTo>
                    <a:lnTo>
                      <a:pt x="2139" y="3239"/>
                    </a:lnTo>
                    <a:lnTo>
                      <a:pt x="2151" y="3115"/>
                    </a:lnTo>
                    <a:lnTo>
                      <a:pt x="2189" y="3016"/>
                    </a:lnTo>
                    <a:lnTo>
                      <a:pt x="2226" y="2905"/>
                    </a:lnTo>
                    <a:lnTo>
                      <a:pt x="2263" y="2806"/>
                    </a:lnTo>
                    <a:lnTo>
                      <a:pt x="2312" y="2720"/>
                    </a:lnTo>
                    <a:lnTo>
                      <a:pt x="2362" y="2633"/>
                    </a:lnTo>
                    <a:lnTo>
                      <a:pt x="2423" y="2559"/>
                    </a:lnTo>
                    <a:lnTo>
                      <a:pt x="2485" y="2485"/>
                    </a:lnTo>
                    <a:lnTo>
                      <a:pt x="2559" y="2423"/>
                    </a:lnTo>
                    <a:lnTo>
                      <a:pt x="2646" y="2361"/>
                    </a:lnTo>
                    <a:lnTo>
                      <a:pt x="2720" y="2312"/>
                    </a:lnTo>
                    <a:lnTo>
                      <a:pt x="2819" y="2262"/>
                    </a:lnTo>
                    <a:lnTo>
                      <a:pt x="2918" y="2225"/>
                    </a:lnTo>
                    <a:lnTo>
                      <a:pt x="3017" y="2188"/>
                    </a:lnTo>
                    <a:lnTo>
                      <a:pt x="3239" y="2139"/>
                    </a:lnTo>
                    <a:lnTo>
                      <a:pt x="3363" y="2102"/>
                    </a:lnTo>
                    <a:lnTo>
                      <a:pt x="3425" y="2077"/>
                    </a:lnTo>
                    <a:lnTo>
                      <a:pt x="3474" y="2040"/>
                    </a:lnTo>
                    <a:lnTo>
                      <a:pt x="3511" y="1990"/>
                    </a:lnTo>
                    <a:lnTo>
                      <a:pt x="3548" y="1941"/>
                    </a:lnTo>
                    <a:lnTo>
                      <a:pt x="3573" y="1891"/>
                    </a:lnTo>
                    <a:lnTo>
                      <a:pt x="3585" y="1830"/>
                    </a:lnTo>
                    <a:lnTo>
                      <a:pt x="3585" y="1743"/>
                    </a:lnTo>
                    <a:lnTo>
                      <a:pt x="3573" y="1669"/>
                    </a:lnTo>
                    <a:lnTo>
                      <a:pt x="3536" y="1607"/>
                    </a:lnTo>
                    <a:lnTo>
                      <a:pt x="3487" y="1558"/>
                    </a:lnTo>
                    <a:lnTo>
                      <a:pt x="3437" y="1521"/>
                    </a:lnTo>
                    <a:lnTo>
                      <a:pt x="3375" y="1483"/>
                    </a:lnTo>
                    <a:lnTo>
                      <a:pt x="3301" y="1459"/>
                    </a:lnTo>
                    <a:lnTo>
                      <a:pt x="3227" y="1446"/>
                    </a:lnTo>
                    <a:lnTo>
                      <a:pt x="3004" y="1397"/>
                    </a:lnTo>
                    <a:lnTo>
                      <a:pt x="2893" y="1360"/>
                    </a:lnTo>
                    <a:lnTo>
                      <a:pt x="2807" y="1310"/>
                    </a:lnTo>
                    <a:lnTo>
                      <a:pt x="2708" y="1261"/>
                    </a:lnTo>
                    <a:lnTo>
                      <a:pt x="2634" y="1212"/>
                    </a:lnTo>
                    <a:lnTo>
                      <a:pt x="2547" y="1150"/>
                    </a:lnTo>
                    <a:lnTo>
                      <a:pt x="2485" y="1088"/>
                    </a:lnTo>
                    <a:lnTo>
                      <a:pt x="2411" y="1014"/>
                    </a:lnTo>
                    <a:lnTo>
                      <a:pt x="2362" y="940"/>
                    </a:lnTo>
                    <a:lnTo>
                      <a:pt x="2300" y="853"/>
                    </a:lnTo>
                    <a:lnTo>
                      <a:pt x="2263" y="754"/>
                    </a:lnTo>
                    <a:lnTo>
                      <a:pt x="2213" y="668"/>
                    </a:lnTo>
                    <a:lnTo>
                      <a:pt x="2176" y="556"/>
                    </a:lnTo>
                    <a:lnTo>
                      <a:pt x="2127" y="334"/>
                    </a:lnTo>
                    <a:lnTo>
                      <a:pt x="2114" y="272"/>
                    </a:lnTo>
                    <a:lnTo>
                      <a:pt x="2090" y="210"/>
                    </a:lnTo>
                    <a:lnTo>
                      <a:pt x="2065" y="161"/>
                    </a:lnTo>
                    <a:lnTo>
                      <a:pt x="2028" y="111"/>
                    </a:lnTo>
                    <a:lnTo>
                      <a:pt x="1978" y="74"/>
                    </a:lnTo>
                    <a:lnTo>
                      <a:pt x="1917" y="37"/>
                    </a:lnTo>
                    <a:lnTo>
                      <a:pt x="1842" y="12"/>
                    </a:lnTo>
                    <a:lnTo>
                      <a:pt x="1756" y="0"/>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0"/>
              <p:cNvSpPr/>
              <p:nvPr/>
            </p:nvSpPr>
            <p:spPr>
              <a:xfrm>
                <a:off x="-570525" y="2313650"/>
                <a:ext cx="55975" cy="56900"/>
              </a:xfrm>
              <a:custGeom>
                <a:rect b="b" l="l" r="r" t="t"/>
                <a:pathLst>
                  <a:path extrusionOk="0" h="2276" w="2239">
                    <a:moveTo>
                      <a:pt x="1076" y="1"/>
                    </a:moveTo>
                    <a:lnTo>
                      <a:pt x="953" y="13"/>
                    </a:lnTo>
                    <a:lnTo>
                      <a:pt x="841" y="38"/>
                    </a:lnTo>
                    <a:lnTo>
                      <a:pt x="743" y="75"/>
                    </a:lnTo>
                    <a:lnTo>
                      <a:pt x="631" y="124"/>
                    </a:lnTo>
                    <a:lnTo>
                      <a:pt x="545" y="174"/>
                    </a:lnTo>
                    <a:lnTo>
                      <a:pt x="446" y="248"/>
                    </a:lnTo>
                    <a:lnTo>
                      <a:pt x="359" y="322"/>
                    </a:lnTo>
                    <a:lnTo>
                      <a:pt x="285" y="396"/>
                    </a:lnTo>
                    <a:lnTo>
                      <a:pt x="211" y="495"/>
                    </a:lnTo>
                    <a:lnTo>
                      <a:pt x="149" y="582"/>
                    </a:lnTo>
                    <a:lnTo>
                      <a:pt x="100" y="693"/>
                    </a:lnTo>
                    <a:lnTo>
                      <a:pt x="63" y="792"/>
                    </a:lnTo>
                    <a:lnTo>
                      <a:pt x="26" y="903"/>
                    </a:lnTo>
                    <a:lnTo>
                      <a:pt x="13" y="1014"/>
                    </a:lnTo>
                    <a:lnTo>
                      <a:pt x="1" y="1138"/>
                    </a:lnTo>
                    <a:lnTo>
                      <a:pt x="13" y="1249"/>
                    </a:lnTo>
                    <a:lnTo>
                      <a:pt x="26" y="1360"/>
                    </a:lnTo>
                    <a:lnTo>
                      <a:pt x="50" y="1472"/>
                    </a:lnTo>
                    <a:lnTo>
                      <a:pt x="87" y="1571"/>
                    </a:lnTo>
                    <a:lnTo>
                      <a:pt x="137" y="1669"/>
                    </a:lnTo>
                    <a:lnTo>
                      <a:pt x="199" y="1756"/>
                    </a:lnTo>
                    <a:lnTo>
                      <a:pt x="260" y="1855"/>
                    </a:lnTo>
                    <a:lnTo>
                      <a:pt x="335" y="1929"/>
                    </a:lnTo>
                    <a:lnTo>
                      <a:pt x="409" y="2003"/>
                    </a:lnTo>
                    <a:lnTo>
                      <a:pt x="495" y="2077"/>
                    </a:lnTo>
                    <a:lnTo>
                      <a:pt x="582" y="2127"/>
                    </a:lnTo>
                    <a:lnTo>
                      <a:pt x="681" y="2176"/>
                    </a:lnTo>
                    <a:lnTo>
                      <a:pt x="780" y="2226"/>
                    </a:lnTo>
                    <a:lnTo>
                      <a:pt x="891" y="2250"/>
                    </a:lnTo>
                    <a:lnTo>
                      <a:pt x="990" y="2275"/>
                    </a:lnTo>
                    <a:lnTo>
                      <a:pt x="1212" y="2275"/>
                    </a:lnTo>
                    <a:lnTo>
                      <a:pt x="1324" y="2263"/>
                    </a:lnTo>
                    <a:lnTo>
                      <a:pt x="1423" y="2238"/>
                    </a:lnTo>
                    <a:lnTo>
                      <a:pt x="1534" y="2201"/>
                    </a:lnTo>
                    <a:lnTo>
                      <a:pt x="1633" y="2152"/>
                    </a:lnTo>
                    <a:lnTo>
                      <a:pt x="1719" y="2102"/>
                    </a:lnTo>
                    <a:lnTo>
                      <a:pt x="1806" y="2040"/>
                    </a:lnTo>
                    <a:lnTo>
                      <a:pt x="1892" y="1966"/>
                    </a:lnTo>
                    <a:lnTo>
                      <a:pt x="1966" y="1880"/>
                    </a:lnTo>
                    <a:lnTo>
                      <a:pt x="2028" y="1793"/>
                    </a:lnTo>
                    <a:lnTo>
                      <a:pt x="2090" y="1706"/>
                    </a:lnTo>
                    <a:lnTo>
                      <a:pt x="2140" y="1608"/>
                    </a:lnTo>
                    <a:lnTo>
                      <a:pt x="2177" y="1509"/>
                    </a:lnTo>
                    <a:lnTo>
                      <a:pt x="2214" y="1397"/>
                    </a:lnTo>
                    <a:lnTo>
                      <a:pt x="2238" y="1299"/>
                    </a:lnTo>
                    <a:lnTo>
                      <a:pt x="2238" y="1187"/>
                    </a:lnTo>
                    <a:lnTo>
                      <a:pt x="2238" y="1064"/>
                    </a:lnTo>
                    <a:lnTo>
                      <a:pt x="2226" y="952"/>
                    </a:lnTo>
                    <a:lnTo>
                      <a:pt x="2201" y="841"/>
                    </a:lnTo>
                    <a:lnTo>
                      <a:pt x="2177" y="742"/>
                    </a:lnTo>
                    <a:lnTo>
                      <a:pt x="2127" y="643"/>
                    </a:lnTo>
                    <a:lnTo>
                      <a:pt x="2078" y="544"/>
                    </a:lnTo>
                    <a:lnTo>
                      <a:pt x="2016" y="458"/>
                    </a:lnTo>
                    <a:lnTo>
                      <a:pt x="1954" y="371"/>
                    </a:lnTo>
                    <a:lnTo>
                      <a:pt x="1880" y="297"/>
                    </a:lnTo>
                    <a:lnTo>
                      <a:pt x="1793" y="235"/>
                    </a:lnTo>
                    <a:lnTo>
                      <a:pt x="1707" y="174"/>
                    </a:lnTo>
                    <a:lnTo>
                      <a:pt x="1608" y="112"/>
                    </a:lnTo>
                    <a:lnTo>
                      <a:pt x="1509" y="75"/>
                    </a:lnTo>
                    <a:lnTo>
                      <a:pt x="1410" y="38"/>
                    </a:lnTo>
                    <a:lnTo>
                      <a:pt x="1299" y="13"/>
                    </a:lnTo>
                    <a:lnTo>
                      <a:pt x="1188" y="1"/>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0"/>
              <p:cNvSpPr/>
              <p:nvPr/>
            </p:nvSpPr>
            <p:spPr>
              <a:xfrm>
                <a:off x="-781300" y="2131000"/>
                <a:ext cx="33100" cy="33400"/>
              </a:xfrm>
              <a:custGeom>
                <a:rect b="b" l="l" r="r" t="t"/>
                <a:pathLst>
                  <a:path extrusionOk="0" h="1336" w="1324">
                    <a:moveTo>
                      <a:pt x="644" y="1"/>
                    </a:moveTo>
                    <a:lnTo>
                      <a:pt x="508" y="38"/>
                    </a:lnTo>
                    <a:lnTo>
                      <a:pt x="384" y="75"/>
                    </a:lnTo>
                    <a:lnTo>
                      <a:pt x="273" y="137"/>
                    </a:lnTo>
                    <a:lnTo>
                      <a:pt x="186" y="211"/>
                    </a:lnTo>
                    <a:lnTo>
                      <a:pt x="112" y="297"/>
                    </a:lnTo>
                    <a:lnTo>
                      <a:pt x="50" y="408"/>
                    </a:lnTo>
                    <a:lnTo>
                      <a:pt x="26" y="520"/>
                    </a:lnTo>
                    <a:lnTo>
                      <a:pt x="1" y="656"/>
                    </a:lnTo>
                    <a:lnTo>
                      <a:pt x="13" y="804"/>
                    </a:lnTo>
                    <a:lnTo>
                      <a:pt x="50" y="940"/>
                    </a:lnTo>
                    <a:lnTo>
                      <a:pt x="112" y="1051"/>
                    </a:lnTo>
                    <a:lnTo>
                      <a:pt x="186" y="1150"/>
                    </a:lnTo>
                    <a:lnTo>
                      <a:pt x="285" y="1237"/>
                    </a:lnTo>
                    <a:lnTo>
                      <a:pt x="397" y="1286"/>
                    </a:lnTo>
                    <a:lnTo>
                      <a:pt x="532" y="1323"/>
                    </a:lnTo>
                    <a:lnTo>
                      <a:pt x="681" y="1336"/>
                    </a:lnTo>
                    <a:lnTo>
                      <a:pt x="829" y="1323"/>
                    </a:lnTo>
                    <a:lnTo>
                      <a:pt x="940" y="1286"/>
                    </a:lnTo>
                    <a:lnTo>
                      <a:pt x="1052" y="1224"/>
                    </a:lnTo>
                    <a:lnTo>
                      <a:pt x="1151" y="1150"/>
                    </a:lnTo>
                    <a:lnTo>
                      <a:pt x="1212" y="1064"/>
                    </a:lnTo>
                    <a:lnTo>
                      <a:pt x="1274" y="952"/>
                    </a:lnTo>
                    <a:lnTo>
                      <a:pt x="1311" y="829"/>
                    </a:lnTo>
                    <a:lnTo>
                      <a:pt x="1324" y="693"/>
                    </a:lnTo>
                    <a:lnTo>
                      <a:pt x="1311" y="544"/>
                    </a:lnTo>
                    <a:lnTo>
                      <a:pt x="1274" y="408"/>
                    </a:lnTo>
                    <a:lnTo>
                      <a:pt x="1225" y="297"/>
                    </a:lnTo>
                    <a:lnTo>
                      <a:pt x="1138" y="211"/>
                    </a:lnTo>
                    <a:lnTo>
                      <a:pt x="1039" y="137"/>
                    </a:lnTo>
                    <a:lnTo>
                      <a:pt x="928" y="75"/>
                    </a:lnTo>
                    <a:lnTo>
                      <a:pt x="792" y="25"/>
                    </a:lnTo>
                    <a:lnTo>
                      <a:pt x="644" y="1"/>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0"/>
              <p:cNvSpPr/>
              <p:nvPr/>
            </p:nvSpPr>
            <p:spPr>
              <a:xfrm>
                <a:off x="-493875" y="4556450"/>
                <a:ext cx="144675" cy="145575"/>
              </a:xfrm>
              <a:custGeom>
                <a:rect b="b" l="l" r="r" t="t"/>
                <a:pathLst>
                  <a:path extrusionOk="0" h="5823" w="5787">
                    <a:moveTo>
                      <a:pt x="2906" y="0"/>
                    </a:moveTo>
                    <a:lnTo>
                      <a:pt x="2782" y="13"/>
                    </a:lnTo>
                    <a:lnTo>
                      <a:pt x="2671" y="25"/>
                    </a:lnTo>
                    <a:lnTo>
                      <a:pt x="2560" y="50"/>
                    </a:lnTo>
                    <a:lnTo>
                      <a:pt x="2448" y="87"/>
                    </a:lnTo>
                    <a:lnTo>
                      <a:pt x="2349" y="124"/>
                    </a:lnTo>
                    <a:lnTo>
                      <a:pt x="2263" y="173"/>
                    </a:lnTo>
                    <a:lnTo>
                      <a:pt x="2176" y="235"/>
                    </a:lnTo>
                    <a:lnTo>
                      <a:pt x="2102" y="309"/>
                    </a:lnTo>
                    <a:lnTo>
                      <a:pt x="2040" y="384"/>
                    </a:lnTo>
                    <a:lnTo>
                      <a:pt x="1991" y="470"/>
                    </a:lnTo>
                    <a:lnTo>
                      <a:pt x="1942" y="569"/>
                    </a:lnTo>
                    <a:lnTo>
                      <a:pt x="1904" y="668"/>
                    </a:lnTo>
                    <a:lnTo>
                      <a:pt x="1867" y="779"/>
                    </a:lnTo>
                    <a:lnTo>
                      <a:pt x="1855" y="890"/>
                    </a:lnTo>
                    <a:lnTo>
                      <a:pt x="1843" y="1014"/>
                    </a:lnTo>
                    <a:lnTo>
                      <a:pt x="1843" y="1138"/>
                    </a:lnTo>
                    <a:lnTo>
                      <a:pt x="1843" y="1323"/>
                    </a:lnTo>
                    <a:lnTo>
                      <a:pt x="1830" y="1484"/>
                    </a:lnTo>
                    <a:lnTo>
                      <a:pt x="1793" y="1607"/>
                    </a:lnTo>
                    <a:lnTo>
                      <a:pt x="1768" y="1669"/>
                    </a:lnTo>
                    <a:lnTo>
                      <a:pt x="1744" y="1719"/>
                    </a:lnTo>
                    <a:lnTo>
                      <a:pt x="1694" y="1756"/>
                    </a:lnTo>
                    <a:lnTo>
                      <a:pt x="1645" y="1793"/>
                    </a:lnTo>
                    <a:lnTo>
                      <a:pt x="1595" y="1818"/>
                    </a:lnTo>
                    <a:lnTo>
                      <a:pt x="1534" y="1842"/>
                    </a:lnTo>
                    <a:lnTo>
                      <a:pt x="1447" y="1855"/>
                    </a:lnTo>
                    <a:lnTo>
                      <a:pt x="1361" y="1867"/>
                    </a:lnTo>
                    <a:lnTo>
                      <a:pt x="1163" y="1855"/>
                    </a:lnTo>
                    <a:lnTo>
                      <a:pt x="915" y="1855"/>
                    </a:lnTo>
                    <a:lnTo>
                      <a:pt x="804" y="1867"/>
                    </a:lnTo>
                    <a:lnTo>
                      <a:pt x="693" y="1892"/>
                    </a:lnTo>
                    <a:lnTo>
                      <a:pt x="582" y="1929"/>
                    </a:lnTo>
                    <a:lnTo>
                      <a:pt x="495" y="1966"/>
                    </a:lnTo>
                    <a:lnTo>
                      <a:pt x="409" y="2028"/>
                    </a:lnTo>
                    <a:lnTo>
                      <a:pt x="322" y="2090"/>
                    </a:lnTo>
                    <a:lnTo>
                      <a:pt x="248" y="2151"/>
                    </a:lnTo>
                    <a:lnTo>
                      <a:pt x="186" y="2238"/>
                    </a:lnTo>
                    <a:lnTo>
                      <a:pt x="137" y="2324"/>
                    </a:lnTo>
                    <a:lnTo>
                      <a:pt x="87" y="2423"/>
                    </a:lnTo>
                    <a:lnTo>
                      <a:pt x="50" y="2522"/>
                    </a:lnTo>
                    <a:lnTo>
                      <a:pt x="25" y="2646"/>
                    </a:lnTo>
                    <a:lnTo>
                      <a:pt x="1" y="2769"/>
                    </a:lnTo>
                    <a:lnTo>
                      <a:pt x="1" y="2893"/>
                    </a:lnTo>
                    <a:lnTo>
                      <a:pt x="1" y="3029"/>
                    </a:lnTo>
                    <a:lnTo>
                      <a:pt x="25" y="3140"/>
                    </a:lnTo>
                    <a:lnTo>
                      <a:pt x="50" y="3264"/>
                    </a:lnTo>
                    <a:lnTo>
                      <a:pt x="75" y="3363"/>
                    </a:lnTo>
                    <a:lnTo>
                      <a:pt x="124" y="3462"/>
                    </a:lnTo>
                    <a:lnTo>
                      <a:pt x="174" y="3548"/>
                    </a:lnTo>
                    <a:lnTo>
                      <a:pt x="236" y="3635"/>
                    </a:lnTo>
                    <a:lnTo>
                      <a:pt x="310" y="3697"/>
                    </a:lnTo>
                    <a:lnTo>
                      <a:pt x="384" y="3758"/>
                    </a:lnTo>
                    <a:lnTo>
                      <a:pt x="470" y="3820"/>
                    </a:lnTo>
                    <a:lnTo>
                      <a:pt x="557" y="3857"/>
                    </a:lnTo>
                    <a:lnTo>
                      <a:pt x="668" y="3894"/>
                    </a:lnTo>
                    <a:lnTo>
                      <a:pt x="767" y="3919"/>
                    </a:lnTo>
                    <a:lnTo>
                      <a:pt x="891" y="3944"/>
                    </a:lnTo>
                    <a:lnTo>
                      <a:pt x="1348" y="3944"/>
                    </a:lnTo>
                    <a:lnTo>
                      <a:pt x="1435" y="3956"/>
                    </a:lnTo>
                    <a:lnTo>
                      <a:pt x="1521" y="3969"/>
                    </a:lnTo>
                    <a:lnTo>
                      <a:pt x="1583" y="3993"/>
                    </a:lnTo>
                    <a:lnTo>
                      <a:pt x="1645" y="4018"/>
                    </a:lnTo>
                    <a:lnTo>
                      <a:pt x="1694" y="4055"/>
                    </a:lnTo>
                    <a:lnTo>
                      <a:pt x="1744" y="4105"/>
                    </a:lnTo>
                    <a:lnTo>
                      <a:pt x="1781" y="4154"/>
                    </a:lnTo>
                    <a:lnTo>
                      <a:pt x="1806" y="4216"/>
                    </a:lnTo>
                    <a:lnTo>
                      <a:pt x="1830" y="4278"/>
                    </a:lnTo>
                    <a:lnTo>
                      <a:pt x="1855" y="4352"/>
                    </a:lnTo>
                    <a:lnTo>
                      <a:pt x="1867" y="4525"/>
                    </a:lnTo>
                    <a:lnTo>
                      <a:pt x="1867" y="4723"/>
                    </a:lnTo>
                    <a:lnTo>
                      <a:pt x="1855" y="4846"/>
                    </a:lnTo>
                    <a:lnTo>
                      <a:pt x="1867" y="4958"/>
                    </a:lnTo>
                    <a:lnTo>
                      <a:pt x="1880" y="5069"/>
                    </a:lnTo>
                    <a:lnTo>
                      <a:pt x="1917" y="5168"/>
                    </a:lnTo>
                    <a:lnTo>
                      <a:pt x="1954" y="5267"/>
                    </a:lnTo>
                    <a:lnTo>
                      <a:pt x="1991" y="5341"/>
                    </a:lnTo>
                    <a:lnTo>
                      <a:pt x="2053" y="5427"/>
                    </a:lnTo>
                    <a:lnTo>
                      <a:pt x="2115" y="5489"/>
                    </a:lnTo>
                    <a:lnTo>
                      <a:pt x="2176" y="5551"/>
                    </a:lnTo>
                    <a:lnTo>
                      <a:pt x="2263" y="5613"/>
                    </a:lnTo>
                    <a:lnTo>
                      <a:pt x="2349" y="5662"/>
                    </a:lnTo>
                    <a:lnTo>
                      <a:pt x="2436" y="5712"/>
                    </a:lnTo>
                    <a:lnTo>
                      <a:pt x="2634" y="5773"/>
                    </a:lnTo>
                    <a:lnTo>
                      <a:pt x="2844" y="5823"/>
                    </a:lnTo>
                    <a:lnTo>
                      <a:pt x="2980" y="5810"/>
                    </a:lnTo>
                    <a:lnTo>
                      <a:pt x="3104" y="5786"/>
                    </a:lnTo>
                    <a:lnTo>
                      <a:pt x="3227" y="5749"/>
                    </a:lnTo>
                    <a:lnTo>
                      <a:pt x="3338" y="5712"/>
                    </a:lnTo>
                    <a:lnTo>
                      <a:pt x="3437" y="5662"/>
                    </a:lnTo>
                    <a:lnTo>
                      <a:pt x="3524" y="5613"/>
                    </a:lnTo>
                    <a:lnTo>
                      <a:pt x="3610" y="5551"/>
                    </a:lnTo>
                    <a:lnTo>
                      <a:pt x="3685" y="5477"/>
                    </a:lnTo>
                    <a:lnTo>
                      <a:pt x="3746" y="5403"/>
                    </a:lnTo>
                    <a:lnTo>
                      <a:pt x="3796" y="5316"/>
                    </a:lnTo>
                    <a:lnTo>
                      <a:pt x="3845" y="5217"/>
                    </a:lnTo>
                    <a:lnTo>
                      <a:pt x="3882" y="5118"/>
                    </a:lnTo>
                    <a:lnTo>
                      <a:pt x="3919" y="5019"/>
                    </a:lnTo>
                    <a:lnTo>
                      <a:pt x="3944" y="4908"/>
                    </a:lnTo>
                    <a:lnTo>
                      <a:pt x="3957" y="4784"/>
                    </a:lnTo>
                    <a:lnTo>
                      <a:pt x="3957" y="4661"/>
                    </a:lnTo>
                    <a:lnTo>
                      <a:pt x="3969" y="4488"/>
                    </a:lnTo>
                    <a:lnTo>
                      <a:pt x="3981" y="4327"/>
                    </a:lnTo>
                    <a:lnTo>
                      <a:pt x="4018" y="4203"/>
                    </a:lnTo>
                    <a:lnTo>
                      <a:pt x="4043" y="4142"/>
                    </a:lnTo>
                    <a:lnTo>
                      <a:pt x="4068" y="4092"/>
                    </a:lnTo>
                    <a:lnTo>
                      <a:pt x="4105" y="4055"/>
                    </a:lnTo>
                    <a:lnTo>
                      <a:pt x="4154" y="4018"/>
                    </a:lnTo>
                    <a:lnTo>
                      <a:pt x="4216" y="3981"/>
                    </a:lnTo>
                    <a:lnTo>
                      <a:pt x="4278" y="3956"/>
                    </a:lnTo>
                    <a:lnTo>
                      <a:pt x="4352" y="3944"/>
                    </a:lnTo>
                    <a:lnTo>
                      <a:pt x="4538" y="3944"/>
                    </a:lnTo>
                    <a:lnTo>
                      <a:pt x="4649" y="3956"/>
                    </a:lnTo>
                    <a:lnTo>
                      <a:pt x="4884" y="3956"/>
                    </a:lnTo>
                    <a:lnTo>
                      <a:pt x="4995" y="3944"/>
                    </a:lnTo>
                    <a:lnTo>
                      <a:pt x="5094" y="3919"/>
                    </a:lnTo>
                    <a:lnTo>
                      <a:pt x="5193" y="3894"/>
                    </a:lnTo>
                    <a:lnTo>
                      <a:pt x="5292" y="3845"/>
                    </a:lnTo>
                    <a:lnTo>
                      <a:pt x="5378" y="3795"/>
                    </a:lnTo>
                    <a:lnTo>
                      <a:pt x="5452" y="3734"/>
                    </a:lnTo>
                    <a:lnTo>
                      <a:pt x="5514" y="3672"/>
                    </a:lnTo>
                    <a:lnTo>
                      <a:pt x="5588" y="3598"/>
                    </a:lnTo>
                    <a:lnTo>
                      <a:pt x="5638" y="3511"/>
                    </a:lnTo>
                    <a:lnTo>
                      <a:pt x="5687" y="3425"/>
                    </a:lnTo>
                    <a:lnTo>
                      <a:pt x="5724" y="3326"/>
                    </a:lnTo>
                    <a:lnTo>
                      <a:pt x="5749" y="3214"/>
                    </a:lnTo>
                    <a:lnTo>
                      <a:pt x="5774" y="3103"/>
                    </a:lnTo>
                    <a:lnTo>
                      <a:pt x="5786" y="2980"/>
                    </a:lnTo>
                    <a:lnTo>
                      <a:pt x="5786" y="2856"/>
                    </a:lnTo>
                    <a:lnTo>
                      <a:pt x="5786" y="2732"/>
                    </a:lnTo>
                    <a:lnTo>
                      <a:pt x="5761" y="2621"/>
                    </a:lnTo>
                    <a:lnTo>
                      <a:pt x="5737" y="2510"/>
                    </a:lnTo>
                    <a:lnTo>
                      <a:pt x="5700" y="2411"/>
                    </a:lnTo>
                    <a:lnTo>
                      <a:pt x="5650" y="2312"/>
                    </a:lnTo>
                    <a:lnTo>
                      <a:pt x="5588" y="2238"/>
                    </a:lnTo>
                    <a:lnTo>
                      <a:pt x="5527" y="2151"/>
                    </a:lnTo>
                    <a:lnTo>
                      <a:pt x="5452" y="2077"/>
                    </a:lnTo>
                    <a:lnTo>
                      <a:pt x="5366" y="2015"/>
                    </a:lnTo>
                    <a:lnTo>
                      <a:pt x="5279" y="1966"/>
                    </a:lnTo>
                    <a:lnTo>
                      <a:pt x="5180" y="1929"/>
                    </a:lnTo>
                    <a:lnTo>
                      <a:pt x="5069" y="1892"/>
                    </a:lnTo>
                    <a:lnTo>
                      <a:pt x="4958" y="1867"/>
                    </a:lnTo>
                    <a:lnTo>
                      <a:pt x="4847" y="1855"/>
                    </a:lnTo>
                    <a:lnTo>
                      <a:pt x="4711" y="1842"/>
                    </a:lnTo>
                    <a:lnTo>
                      <a:pt x="4513" y="1842"/>
                    </a:lnTo>
                    <a:lnTo>
                      <a:pt x="4352" y="1818"/>
                    </a:lnTo>
                    <a:lnTo>
                      <a:pt x="4278" y="1793"/>
                    </a:lnTo>
                    <a:lnTo>
                      <a:pt x="4216" y="1768"/>
                    </a:lnTo>
                    <a:lnTo>
                      <a:pt x="4154" y="1731"/>
                    </a:lnTo>
                    <a:lnTo>
                      <a:pt x="4117" y="1694"/>
                    </a:lnTo>
                    <a:lnTo>
                      <a:pt x="4068" y="1644"/>
                    </a:lnTo>
                    <a:lnTo>
                      <a:pt x="4043" y="1595"/>
                    </a:lnTo>
                    <a:lnTo>
                      <a:pt x="4006" y="1533"/>
                    </a:lnTo>
                    <a:lnTo>
                      <a:pt x="3994" y="1459"/>
                    </a:lnTo>
                    <a:lnTo>
                      <a:pt x="3969" y="1298"/>
                    </a:lnTo>
                    <a:lnTo>
                      <a:pt x="3957" y="1088"/>
                    </a:lnTo>
                    <a:lnTo>
                      <a:pt x="3957" y="977"/>
                    </a:lnTo>
                    <a:lnTo>
                      <a:pt x="3944" y="866"/>
                    </a:lnTo>
                    <a:lnTo>
                      <a:pt x="3919" y="754"/>
                    </a:lnTo>
                    <a:lnTo>
                      <a:pt x="3895" y="655"/>
                    </a:lnTo>
                    <a:lnTo>
                      <a:pt x="3858" y="557"/>
                    </a:lnTo>
                    <a:lnTo>
                      <a:pt x="3808" y="470"/>
                    </a:lnTo>
                    <a:lnTo>
                      <a:pt x="3746" y="384"/>
                    </a:lnTo>
                    <a:lnTo>
                      <a:pt x="3685" y="309"/>
                    </a:lnTo>
                    <a:lnTo>
                      <a:pt x="3610" y="235"/>
                    </a:lnTo>
                    <a:lnTo>
                      <a:pt x="3536" y="186"/>
                    </a:lnTo>
                    <a:lnTo>
                      <a:pt x="3450" y="124"/>
                    </a:lnTo>
                    <a:lnTo>
                      <a:pt x="3351" y="87"/>
                    </a:lnTo>
                    <a:lnTo>
                      <a:pt x="3252" y="50"/>
                    </a:lnTo>
                    <a:lnTo>
                      <a:pt x="3141" y="25"/>
                    </a:lnTo>
                    <a:lnTo>
                      <a:pt x="3029" y="13"/>
                    </a:lnTo>
                    <a:lnTo>
                      <a:pt x="2906" y="0"/>
                    </a:ln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0"/>
              <p:cNvSpPr/>
              <p:nvPr/>
            </p:nvSpPr>
            <p:spPr>
              <a:xfrm>
                <a:off x="-718550" y="564725"/>
                <a:ext cx="135700" cy="135375"/>
              </a:xfrm>
              <a:custGeom>
                <a:rect b="b" l="l" r="r" t="t"/>
                <a:pathLst>
                  <a:path extrusionOk="0" h="5415" w="5428">
                    <a:moveTo>
                      <a:pt x="2658" y="0"/>
                    </a:moveTo>
                    <a:lnTo>
                      <a:pt x="2386" y="13"/>
                    </a:lnTo>
                    <a:lnTo>
                      <a:pt x="2114" y="62"/>
                    </a:lnTo>
                    <a:lnTo>
                      <a:pt x="1855" y="124"/>
                    </a:lnTo>
                    <a:lnTo>
                      <a:pt x="1620" y="211"/>
                    </a:lnTo>
                    <a:lnTo>
                      <a:pt x="1385" y="334"/>
                    </a:lnTo>
                    <a:lnTo>
                      <a:pt x="1162" y="458"/>
                    </a:lnTo>
                    <a:lnTo>
                      <a:pt x="965" y="618"/>
                    </a:lnTo>
                    <a:lnTo>
                      <a:pt x="767" y="792"/>
                    </a:lnTo>
                    <a:lnTo>
                      <a:pt x="606" y="977"/>
                    </a:lnTo>
                    <a:lnTo>
                      <a:pt x="445" y="1187"/>
                    </a:lnTo>
                    <a:lnTo>
                      <a:pt x="322" y="1397"/>
                    </a:lnTo>
                    <a:lnTo>
                      <a:pt x="211" y="1632"/>
                    </a:lnTo>
                    <a:lnTo>
                      <a:pt x="124" y="1879"/>
                    </a:lnTo>
                    <a:lnTo>
                      <a:pt x="50" y="2139"/>
                    </a:lnTo>
                    <a:lnTo>
                      <a:pt x="13" y="2411"/>
                    </a:lnTo>
                    <a:lnTo>
                      <a:pt x="0" y="2683"/>
                    </a:lnTo>
                    <a:lnTo>
                      <a:pt x="13" y="2955"/>
                    </a:lnTo>
                    <a:lnTo>
                      <a:pt x="50" y="3227"/>
                    </a:lnTo>
                    <a:lnTo>
                      <a:pt x="112" y="3486"/>
                    </a:lnTo>
                    <a:lnTo>
                      <a:pt x="211" y="3734"/>
                    </a:lnTo>
                    <a:lnTo>
                      <a:pt x="322" y="3969"/>
                    </a:lnTo>
                    <a:lnTo>
                      <a:pt x="445" y="4191"/>
                    </a:lnTo>
                    <a:lnTo>
                      <a:pt x="606" y="4401"/>
                    </a:lnTo>
                    <a:lnTo>
                      <a:pt x="767" y="4599"/>
                    </a:lnTo>
                    <a:lnTo>
                      <a:pt x="965" y="4785"/>
                    </a:lnTo>
                    <a:lnTo>
                      <a:pt x="1162" y="4933"/>
                    </a:lnTo>
                    <a:lnTo>
                      <a:pt x="1373" y="5081"/>
                    </a:lnTo>
                    <a:lnTo>
                      <a:pt x="1608" y="5192"/>
                    </a:lnTo>
                    <a:lnTo>
                      <a:pt x="1842" y="5291"/>
                    </a:lnTo>
                    <a:lnTo>
                      <a:pt x="2102" y="5353"/>
                    </a:lnTo>
                    <a:lnTo>
                      <a:pt x="2362" y="5403"/>
                    </a:lnTo>
                    <a:lnTo>
                      <a:pt x="2621" y="5415"/>
                    </a:lnTo>
                    <a:lnTo>
                      <a:pt x="2918" y="5403"/>
                    </a:lnTo>
                    <a:lnTo>
                      <a:pt x="3202" y="5366"/>
                    </a:lnTo>
                    <a:lnTo>
                      <a:pt x="3474" y="5291"/>
                    </a:lnTo>
                    <a:lnTo>
                      <a:pt x="3734" y="5205"/>
                    </a:lnTo>
                    <a:lnTo>
                      <a:pt x="3981" y="5094"/>
                    </a:lnTo>
                    <a:lnTo>
                      <a:pt x="4216" y="4958"/>
                    </a:lnTo>
                    <a:lnTo>
                      <a:pt x="4426" y="4809"/>
                    </a:lnTo>
                    <a:lnTo>
                      <a:pt x="4624" y="4636"/>
                    </a:lnTo>
                    <a:lnTo>
                      <a:pt x="4809" y="4438"/>
                    </a:lnTo>
                    <a:lnTo>
                      <a:pt x="4970" y="4228"/>
                    </a:lnTo>
                    <a:lnTo>
                      <a:pt x="5106" y="4006"/>
                    </a:lnTo>
                    <a:lnTo>
                      <a:pt x="5217" y="3771"/>
                    </a:lnTo>
                    <a:lnTo>
                      <a:pt x="5304" y="3511"/>
                    </a:lnTo>
                    <a:lnTo>
                      <a:pt x="5378" y="3252"/>
                    </a:lnTo>
                    <a:lnTo>
                      <a:pt x="5415" y="2967"/>
                    </a:lnTo>
                    <a:lnTo>
                      <a:pt x="5427" y="2683"/>
                    </a:lnTo>
                    <a:lnTo>
                      <a:pt x="5403" y="2411"/>
                    </a:lnTo>
                    <a:lnTo>
                      <a:pt x="5366" y="2139"/>
                    </a:lnTo>
                    <a:lnTo>
                      <a:pt x="5291" y="1879"/>
                    </a:lnTo>
                    <a:lnTo>
                      <a:pt x="5205" y="1632"/>
                    </a:lnTo>
                    <a:lnTo>
                      <a:pt x="5081" y="1397"/>
                    </a:lnTo>
                    <a:lnTo>
                      <a:pt x="4945" y="1175"/>
                    </a:lnTo>
                    <a:lnTo>
                      <a:pt x="4785" y="965"/>
                    </a:lnTo>
                    <a:lnTo>
                      <a:pt x="4599" y="767"/>
                    </a:lnTo>
                    <a:lnTo>
                      <a:pt x="4401" y="594"/>
                    </a:lnTo>
                    <a:lnTo>
                      <a:pt x="4191" y="445"/>
                    </a:lnTo>
                    <a:lnTo>
                      <a:pt x="3969" y="309"/>
                    </a:lnTo>
                    <a:lnTo>
                      <a:pt x="3721" y="198"/>
                    </a:lnTo>
                    <a:lnTo>
                      <a:pt x="3474" y="112"/>
                    </a:lnTo>
                    <a:lnTo>
                      <a:pt x="3215" y="50"/>
                    </a:lnTo>
                    <a:lnTo>
                      <a:pt x="2943" y="13"/>
                    </a:lnTo>
                    <a:lnTo>
                      <a:pt x="2658" y="0"/>
                    </a:lnTo>
                    <a:close/>
                  </a:path>
                </a:pathLst>
              </a:custGeom>
              <a:solidFill>
                <a:srgbClr val="337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0"/>
              <p:cNvSpPr/>
              <p:nvPr/>
            </p:nvSpPr>
            <p:spPr>
              <a:xfrm>
                <a:off x="-757500" y="3784425"/>
                <a:ext cx="172800" cy="172175"/>
              </a:xfrm>
              <a:custGeom>
                <a:rect b="b" l="l" r="r" t="t"/>
                <a:pathLst>
                  <a:path extrusionOk="0" h="6887" w="6912">
                    <a:moveTo>
                      <a:pt x="3227" y="1"/>
                    </a:moveTo>
                    <a:lnTo>
                      <a:pt x="3067" y="13"/>
                    </a:lnTo>
                    <a:lnTo>
                      <a:pt x="2894" y="38"/>
                    </a:lnTo>
                    <a:lnTo>
                      <a:pt x="2720" y="63"/>
                    </a:lnTo>
                    <a:lnTo>
                      <a:pt x="2560" y="100"/>
                    </a:lnTo>
                    <a:lnTo>
                      <a:pt x="2399" y="149"/>
                    </a:lnTo>
                    <a:lnTo>
                      <a:pt x="2238" y="199"/>
                    </a:lnTo>
                    <a:lnTo>
                      <a:pt x="2078" y="260"/>
                    </a:lnTo>
                    <a:lnTo>
                      <a:pt x="1929" y="335"/>
                    </a:lnTo>
                    <a:lnTo>
                      <a:pt x="1781" y="409"/>
                    </a:lnTo>
                    <a:lnTo>
                      <a:pt x="1645" y="495"/>
                    </a:lnTo>
                    <a:lnTo>
                      <a:pt x="1509" y="582"/>
                    </a:lnTo>
                    <a:lnTo>
                      <a:pt x="1373" y="681"/>
                    </a:lnTo>
                    <a:lnTo>
                      <a:pt x="1237" y="780"/>
                    </a:lnTo>
                    <a:lnTo>
                      <a:pt x="1113" y="891"/>
                    </a:lnTo>
                    <a:lnTo>
                      <a:pt x="1002" y="1002"/>
                    </a:lnTo>
                    <a:lnTo>
                      <a:pt x="891" y="1126"/>
                    </a:lnTo>
                    <a:lnTo>
                      <a:pt x="780" y="1249"/>
                    </a:lnTo>
                    <a:lnTo>
                      <a:pt x="681" y="1373"/>
                    </a:lnTo>
                    <a:lnTo>
                      <a:pt x="582" y="1509"/>
                    </a:lnTo>
                    <a:lnTo>
                      <a:pt x="495" y="1645"/>
                    </a:lnTo>
                    <a:lnTo>
                      <a:pt x="409" y="1793"/>
                    </a:lnTo>
                    <a:lnTo>
                      <a:pt x="335" y="1942"/>
                    </a:lnTo>
                    <a:lnTo>
                      <a:pt x="273" y="2090"/>
                    </a:lnTo>
                    <a:lnTo>
                      <a:pt x="211" y="2251"/>
                    </a:lnTo>
                    <a:lnTo>
                      <a:pt x="149" y="2411"/>
                    </a:lnTo>
                    <a:lnTo>
                      <a:pt x="100" y="2572"/>
                    </a:lnTo>
                    <a:lnTo>
                      <a:pt x="63" y="2745"/>
                    </a:lnTo>
                    <a:lnTo>
                      <a:pt x="38" y="2906"/>
                    </a:lnTo>
                    <a:lnTo>
                      <a:pt x="13" y="3079"/>
                    </a:lnTo>
                    <a:lnTo>
                      <a:pt x="1" y="3252"/>
                    </a:lnTo>
                    <a:lnTo>
                      <a:pt x="1" y="3437"/>
                    </a:lnTo>
                    <a:lnTo>
                      <a:pt x="1" y="3611"/>
                    </a:lnTo>
                    <a:lnTo>
                      <a:pt x="13" y="3796"/>
                    </a:lnTo>
                    <a:lnTo>
                      <a:pt x="38" y="3969"/>
                    </a:lnTo>
                    <a:lnTo>
                      <a:pt x="63" y="4142"/>
                    </a:lnTo>
                    <a:lnTo>
                      <a:pt x="100" y="4315"/>
                    </a:lnTo>
                    <a:lnTo>
                      <a:pt x="149" y="4476"/>
                    </a:lnTo>
                    <a:lnTo>
                      <a:pt x="199" y="4637"/>
                    </a:lnTo>
                    <a:lnTo>
                      <a:pt x="260" y="4797"/>
                    </a:lnTo>
                    <a:lnTo>
                      <a:pt x="335" y="4946"/>
                    </a:lnTo>
                    <a:lnTo>
                      <a:pt x="409" y="5094"/>
                    </a:lnTo>
                    <a:lnTo>
                      <a:pt x="483" y="5242"/>
                    </a:lnTo>
                    <a:lnTo>
                      <a:pt x="582" y="5378"/>
                    </a:lnTo>
                    <a:lnTo>
                      <a:pt x="668" y="5514"/>
                    </a:lnTo>
                    <a:lnTo>
                      <a:pt x="780" y="5650"/>
                    </a:lnTo>
                    <a:lnTo>
                      <a:pt x="879" y="5774"/>
                    </a:lnTo>
                    <a:lnTo>
                      <a:pt x="1002" y="5897"/>
                    </a:lnTo>
                    <a:lnTo>
                      <a:pt x="1113" y="6009"/>
                    </a:lnTo>
                    <a:lnTo>
                      <a:pt x="1237" y="6108"/>
                    </a:lnTo>
                    <a:lnTo>
                      <a:pt x="1373" y="6219"/>
                    </a:lnTo>
                    <a:lnTo>
                      <a:pt x="1509" y="6305"/>
                    </a:lnTo>
                    <a:lnTo>
                      <a:pt x="1645" y="6404"/>
                    </a:lnTo>
                    <a:lnTo>
                      <a:pt x="1793" y="6479"/>
                    </a:lnTo>
                    <a:lnTo>
                      <a:pt x="1942" y="6553"/>
                    </a:lnTo>
                    <a:lnTo>
                      <a:pt x="2102" y="6627"/>
                    </a:lnTo>
                    <a:lnTo>
                      <a:pt x="2263" y="6689"/>
                    </a:lnTo>
                    <a:lnTo>
                      <a:pt x="2424" y="6738"/>
                    </a:lnTo>
                    <a:lnTo>
                      <a:pt x="2584" y="6788"/>
                    </a:lnTo>
                    <a:lnTo>
                      <a:pt x="2758" y="6825"/>
                    </a:lnTo>
                    <a:lnTo>
                      <a:pt x="2931" y="6849"/>
                    </a:lnTo>
                    <a:lnTo>
                      <a:pt x="3116" y="6874"/>
                    </a:lnTo>
                    <a:lnTo>
                      <a:pt x="3289" y="6886"/>
                    </a:lnTo>
                    <a:lnTo>
                      <a:pt x="3648" y="6886"/>
                    </a:lnTo>
                    <a:lnTo>
                      <a:pt x="3821" y="6874"/>
                    </a:lnTo>
                    <a:lnTo>
                      <a:pt x="3994" y="6849"/>
                    </a:lnTo>
                    <a:lnTo>
                      <a:pt x="4154" y="6825"/>
                    </a:lnTo>
                    <a:lnTo>
                      <a:pt x="4315" y="6788"/>
                    </a:lnTo>
                    <a:lnTo>
                      <a:pt x="4476" y="6738"/>
                    </a:lnTo>
                    <a:lnTo>
                      <a:pt x="4637" y="6689"/>
                    </a:lnTo>
                    <a:lnTo>
                      <a:pt x="4797" y="6627"/>
                    </a:lnTo>
                    <a:lnTo>
                      <a:pt x="4946" y="6553"/>
                    </a:lnTo>
                    <a:lnTo>
                      <a:pt x="5094" y="6479"/>
                    </a:lnTo>
                    <a:lnTo>
                      <a:pt x="5242" y="6392"/>
                    </a:lnTo>
                    <a:lnTo>
                      <a:pt x="5378" y="6305"/>
                    </a:lnTo>
                    <a:lnTo>
                      <a:pt x="5514" y="6207"/>
                    </a:lnTo>
                    <a:lnTo>
                      <a:pt x="5638" y="6108"/>
                    </a:lnTo>
                    <a:lnTo>
                      <a:pt x="5762" y="5996"/>
                    </a:lnTo>
                    <a:lnTo>
                      <a:pt x="5885" y="5885"/>
                    </a:lnTo>
                    <a:lnTo>
                      <a:pt x="5996" y="5762"/>
                    </a:lnTo>
                    <a:lnTo>
                      <a:pt x="6108" y="5638"/>
                    </a:lnTo>
                    <a:lnTo>
                      <a:pt x="6207" y="5502"/>
                    </a:lnTo>
                    <a:lnTo>
                      <a:pt x="6305" y="5366"/>
                    </a:lnTo>
                    <a:lnTo>
                      <a:pt x="6404" y="5230"/>
                    </a:lnTo>
                    <a:lnTo>
                      <a:pt x="6479" y="5082"/>
                    </a:lnTo>
                    <a:lnTo>
                      <a:pt x="6565" y="4933"/>
                    </a:lnTo>
                    <a:lnTo>
                      <a:pt x="6627" y="4785"/>
                    </a:lnTo>
                    <a:lnTo>
                      <a:pt x="6689" y="4637"/>
                    </a:lnTo>
                    <a:lnTo>
                      <a:pt x="6751" y="4476"/>
                    </a:lnTo>
                    <a:lnTo>
                      <a:pt x="6800" y="4315"/>
                    </a:lnTo>
                    <a:lnTo>
                      <a:pt x="6837" y="4142"/>
                    </a:lnTo>
                    <a:lnTo>
                      <a:pt x="6862" y="3981"/>
                    </a:lnTo>
                    <a:lnTo>
                      <a:pt x="6886" y="3808"/>
                    </a:lnTo>
                    <a:lnTo>
                      <a:pt x="6899" y="3635"/>
                    </a:lnTo>
                    <a:lnTo>
                      <a:pt x="6911" y="3462"/>
                    </a:lnTo>
                    <a:lnTo>
                      <a:pt x="6899" y="3277"/>
                    </a:lnTo>
                    <a:lnTo>
                      <a:pt x="6886" y="3104"/>
                    </a:lnTo>
                    <a:lnTo>
                      <a:pt x="6874" y="2931"/>
                    </a:lnTo>
                    <a:lnTo>
                      <a:pt x="6837" y="2770"/>
                    </a:lnTo>
                    <a:lnTo>
                      <a:pt x="6800" y="2597"/>
                    </a:lnTo>
                    <a:lnTo>
                      <a:pt x="6751" y="2436"/>
                    </a:lnTo>
                    <a:lnTo>
                      <a:pt x="6701" y="2275"/>
                    </a:lnTo>
                    <a:lnTo>
                      <a:pt x="6639" y="2115"/>
                    </a:lnTo>
                    <a:lnTo>
                      <a:pt x="6565" y="1966"/>
                    </a:lnTo>
                    <a:lnTo>
                      <a:pt x="6491" y="1818"/>
                    </a:lnTo>
                    <a:lnTo>
                      <a:pt x="6404" y="1670"/>
                    </a:lnTo>
                    <a:lnTo>
                      <a:pt x="6318" y="1534"/>
                    </a:lnTo>
                    <a:lnTo>
                      <a:pt x="6219" y="1398"/>
                    </a:lnTo>
                    <a:lnTo>
                      <a:pt x="6120" y="1262"/>
                    </a:lnTo>
                    <a:lnTo>
                      <a:pt x="6009" y="1138"/>
                    </a:lnTo>
                    <a:lnTo>
                      <a:pt x="5885" y="1014"/>
                    </a:lnTo>
                    <a:lnTo>
                      <a:pt x="5774" y="903"/>
                    </a:lnTo>
                    <a:lnTo>
                      <a:pt x="5638" y="792"/>
                    </a:lnTo>
                    <a:lnTo>
                      <a:pt x="5514" y="693"/>
                    </a:lnTo>
                    <a:lnTo>
                      <a:pt x="5366" y="594"/>
                    </a:lnTo>
                    <a:lnTo>
                      <a:pt x="5230" y="508"/>
                    </a:lnTo>
                    <a:lnTo>
                      <a:pt x="5082" y="421"/>
                    </a:lnTo>
                    <a:lnTo>
                      <a:pt x="4933" y="347"/>
                    </a:lnTo>
                    <a:lnTo>
                      <a:pt x="4773" y="273"/>
                    </a:lnTo>
                    <a:lnTo>
                      <a:pt x="4612" y="211"/>
                    </a:lnTo>
                    <a:lnTo>
                      <a:pt x="4451" y="161"/>
                    </a:lnTo>
                    <a:lnTo>
                      <a:pt x="4290" y="112"/>
                    </a:lnTo>
                    <a:lnTo>
                      <a:pt x="4117" y="75"/>
                    </a:lnTo>
                    <a:lnTo>
                      <a:pt x="3944" y="38"/>
                    </a:lnTo>
                    <a:lnTo>
                      <a:pt x="3771" y="13"/>
                    </a:lnTo>
                    <a:lnTo>
                      <a:pt x="3586" y="1"/>
                    </a:lnTo>
                    <a:close/>
                  </a:path>
                </a:pathLst>
              </a:custGeom>
              <a:solidFill>
                <a:srgbClr val="337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70"/>
            <p:cNvSpPr/>
            <p:nvPr/>
          </p:nvSpPr>
          <p:spPr>
            <a:xfrm>
              <a:off x="-2120650" y="5420150"/>
              <a:ext cx="1550400" cy="1550400"/>
            </a:xfrm>
            <a:prstGeom prst="ellipse">
              <a:avLst/>
            </a:prstGeom>
            <a:solidFill>
              <a:srgbClr val="0DB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1" name="Google Shape;1761;p70"/>
            <p:cNvGrpSpPr/>
            <p:nvPr/>
          </p:nvGrpSpPr>
          <p:grpSpPr>
            <a:xfrm>
              <a:off x="-1690513" y="5724067"/>
              <a:ext cx="807648" cy="818342"/>
              <a:chOff x="1125750" y="4119025"/>
              <a:chExt cx="1247525" cy="1261900"/>
            </a:xfrm>
          </p:grpSpPr>
          <p:sp>
            <p:nvSpPr>
              <p:cNvPr id="1762" name="Google Shape;1762;p70"/>
              <p:cNvSpPr/>
              <p:nvPr/>
            </p:nvSpPr>
            <p:spPr>
              <a:xfrm>
                <a:off x="1125750" y="4434025"/>
                <a:ext cx="929675" cy="946900"/>
              </a:xfrm>
              <a:custGeom>
                <a:rect b="b" l="l" r="r" t="t"/>
                <a:pathLst>
                  <a:path extrusionOk="0" h="37876" w="37187">
                    <a:moveTo>
                      <a:pt x="20149" y="18772"/>
                    </a:moveTo>
                    <a:lnTo>
                      <a:pt x="20634" y="18785"/>
                    </a:lnTo>
                    <a:lnTo>
                      <a:pt x="21131" y="18810"/>
                    </a:lnTo>
                    <a:lnTo>
                      <a:pt x="21616" y="18861"/>
                    </a:lnTo>
                    <a:lnTo>
                      <a:pt x="21858" y="18900"/>
                    </a:lnTo>
                    <a:lnTo>
                      <a:pt x="22100" y="18938"/>
                    </a:lnTo>
                    <a:lnTo>
                      <a:pt x="22342" y="18989"/>
                    </a:lnTo>
                    <a:lnTo>
                      <a:pt x="22585" y="19053"/>
                    </a:lnTo>
                    <a:lnTo>
                      <a:pt x="22853" y="19129"/>
                    </a:lnTo>
                    <a:lnTo>
                      <a:pt x="23082" y="19218"/>
                    </a:lnTo>
                    <a:lnTo>
                      <a:pt x="23299" y="19321"/>
                    </a:lnTo>
                    <a:lnTo>
                      <a:pt x="23477" y="19423"/>
                    </a:lnTo>
                    <a:lnTo>
                      <a:pt x="23630" y="19550"/>
                    </a:lnTo>
                    <a:lnTo>
                      <a:pt x="23771" y="19678"/>
                    </a:lnTo>
                    <a:lnTo>
                      <a:pt x="23873" y="19818"/>
                    </a:lnTo>
                    <a:lnTo>
                      <a:pt x="23937" y="19971"/>
                    </a:lnTo>
                    <a:lnTo>
                      <a:pt x="23988" y="20137"/>
                    </a:lnTo>
                    <a:lnTo>
                      <a:pt x="24013" y="20315"/>
                    </a:lnTo>
                    <a:lnTo>
                      <a:pt x="24013" y="20494"/>
                    </a:lnTo>
                    <a:lnTo>
                      <a:pt x="23975" y="20698"/>
                    </a:lnTo>
                    <a:lnTo>
                      <a:pt x="23911" y="20902"/>
                    </a:lnTo>
                    <a:lnTo>
                      <a:pt x="23834" y="21119"/>
                    </a:lnTo>
                    <a:lnTo>
                      <a:pt x="23720" y="21348"/>
                    </a:lnTo>
                    <a:lnTo>
                      <a:pt x="23579" y="21590"/>
                    </a:lnTo>
                    <a:lnTo>
                      <a:pt x="23465" y="21769"/>
                    </a:lnTo>
                    <a:lnTo>
                      <a:pt x="23350" y="21948"/>
                    </a:lnTo>
                    <a:lnTo>
                      <a:pt x="23222" y="22101"/>
                    </a:lnTo>
                    <a:lnTo>
                      <a:pt x="23095" y="22266"/>
                    </a:lnTo>
                    <a:lnTo>
                      <a:pt x="22955" y="22407"/>
                    </a:lnTo>
                    <a:lnTo>
                      <a:pt x="22814" y="22547"/>
                    </a:lnTo>
                    <a:lnTo>
                      <a:pt x="22661" y="22687"/>
                    </a:lnTo>
                    <a:lnTo>
                      <a:pt x="22508" y="22815"/>
                    </a:lnTo>
                    <a:lnTo>
                      <a:pt x="22189" y="23070"/>
                    </a:lnTo>
                    <a:lnTo>
                      <a:pt x="21858" y="23287"/>
                    </a:lnTo>
                    <a:lnTo>
                      <a:pt x="21501" y="23491"/>
                    </a:lnTo>
                    <a:lnTo>
                      <a:pt x="21131" y="23682"/>
                    </a:lnTo>
                    <a:lnTo>
                      <a:pt x="21029" y="23733"/>
                    </a:lnTo>
                    <a:lnTo>
                      <a:pt x="20927" y="23797"/>
                    </a:lnTo>
                    <a:lnTo>
                      <a:pt x="20838" y="23860"/>
                    </a:lnTo>
                    <a:lnTo>
                      <a:pt x="20761" y="23937"/>
                    </a:lnTo>
                    <a:lnTo>
                      <a:pt x="20595" y="24103"/>
                    </a:lnTo>
                    <a:lnTo>
                      <a:pt x="20455" y="24294"/>
                    </a:lnTo>
                    <a:lnTo>
                      <a:pt x="20328" y="24498"/>
                    </a:lnTo>
                    <a:lnTo>
                      <a:pt x="20226" y="24715"/>
                    </a:lnTo>
                    <a:lnTo>
                      <a:pt x="20149" y="24957"/>
                    </a:lnTo>
                    <a:lnTo>
                      <a:pt x="20085" y="25212"/>
                    </a:lnTo>
                    <a:lnTo>
                      <a:pt x="20047" y="25467"/>
                    </a:lnTo>
                    <a:lnTo>
                      <a:pt x="20021" y="25735"/>
                    </a:lnTo>
                    <a:lnTo>
                      <a:pt x="20021" y="26003"/>
                    </a:lnTo>
                    <a:lnTo>
                      <a:pt x="20047" y="26271"/>
                    </a:lnTo>
                    <a:lnTo>
                      <a:pt x="20098" y="26538"/>
                    </a:lnTo>
                    <a:lnTo>
                      <a:pt x="20162" y="26794"/>
                    </a:lnTo>
                    <a:lnTo>
                      <a:pt x="20264" y="27049"/>
                    </a:lnTo>
                    <a:lnTo>
                      <a:pt x="20379" y="27304"/>
                    </a:lnTo>
                    <a:lnTo>
                      <a:pt x="20519" y="27520"/>
                    </a:lnTo>
                    <a:lnTo>
                      <a:pt x="20672" y="27724"/>
                    </a:lnTo>
                    <a:lnTo>
                      <a:pt x="20838" y="27903"/>
                    </a:lnTo>
                    <a:lnTo>
                      <a:pt x="21029" y="28056"/>
                    </a:lnTo>
                    <a:lnTo>
                      <a:pt x="21220" y="28196"/>
                    </a:lnTo>
                    <a:lnTo>
                      <a:pt x="21424" y="28311"/>
                    </a:lnTo>
                    <a:lnTo>
                      <a:pt x="21641" y="28400"/>
                    </a:lnTo>
                    <a:lnTo>
                      <a:pt x="21871" y="28464"/>
                    </a:lnTo>
                    <a:lnTo>
                      <a:pt x="22100" y="28515"/>
                    </a:lnTo>
                    <a:lnTo>
                      <a:pt x="22330" y="28528"/>
                    </a:lnTo>
                    <a:lnTo>
                      <a:pt x="22572" y="28528"/>
                    </a:lnTo>
                    <a:lnTo>
                      <a:pt x="22802" y="28502"/>
                    </a:lnTo>
                    <a:lnTo>
                      <a:pt x="23044" y="28439"/>
                    </a:lnTo>
                    <a:lnTo>
                      <a:pt x="23273" y="28362"/>
                    </a:lnTo>
                    <a:lnTo>
                      <a:pt x="23516" y="28260"/>
                    </a:lnTo>
                    <a:lnTo>
                      <a:pt x="23732" y="28120"/>
                    </a:lnTo>
                    <a:lnTo>
                      <a:pt x="23898" y="28005"/>
                    </a:lnTo>
                    <a:lnTo>
                      <a:pt x="24064" y="27877"/>
                    </a:lnTo>
                    <a:lnTo>
                      <a:pt x="24217" y="27737"/>
                    </a:lnTo>
                    <a:lnTo>
                      <a:pt x="24383" y="27610"/>
                    </a:lnTo>
                    <a:lnTo>
                      <a:pt x="24510" y="27533"/>
                    </a:lnTo>
                    <a:lnTo>
                      <a:pt x="24625" y="27457"/>
                    </a:lnTo>
                    <a:lnTo>
                      <a:pt x="24753" y="27393"/>
                    </a:lnTo>
                    <a:lnTo>
                      <a:pt x="24880" y="27342"/>
                    </a:lnTo>
                    <a:lnTo>
                      <a:pt x="25008" y="27304"/>
                    </a:lnTo>
                    <a:lnTo>
                      <a:pt x="25123" y="27278"/>
                    </a:lnTo>
                    <a:lnTo>
                      <a:pt x="25250" y="27265"/>
                    </a:lnTo>
                    <a:lnTo>
                      <a:pt x="25365" y="27265"/>
                    </a:lnTo>
                    <a:lnTo>
                      <a:pt x="25492" y="27278"/>
                    </a:lnTo>
                    <a:lnTo>
                      <a:pt x="25607" y="27316"/>
                    </a:lnTo>
                    <a:lnTo>
                      <a:pt x="25722" y="27355"/>
                    </a:lnTo>
                    <a:lnTo>
                      <a:pt x="25837" y="27406"/>
                    </a:lnTo>
                    <a:lnTo>
                      <a:pt x="25939" y="27482"/>
                    </a:lnTo>
                    <a:lnTo>
                      <a:pt x="26053" y="27571"/>
                    </a:lnTo>
                    <a:lnTo>
                      <a:pt x="26155" y="27661"/>
                    </a:lnTo>
                    <a:lnTo>
                      <a:pt x="26257" y="27775"/>
                    </a:lnTo>
                    <a:lnTo>
                      <a:pt x="26347" y="27903"/>
                    </a:lnTo>
                    <a:lnTo>
                      <a:pt x="26436" y="28018"/>
                    </a:lnTo>
                    <a:lnTo>
                      <a:pt x="26500" y="28133"/>
                    </a:lnTo>
                    <a:lnTo>
                      <a:pt x="26551" y="28247"/>
                    </a:lnTo>
                    <a:lnTo>
                      <a:pt x="26589" y="28375"/>
                    </a:lnTo>
                    <a:lnTo>
                      <a:pt x="26615" y="28490"/>
                    </a:lnTo>
                    <a:lnTo>
                      <a:pt x="26627" y="28617"/>
                    </a:lnTo>
                    <a:lnTo>
                      <a:pt x="26640" y="28732"/>
                    </a:lnTo>
                    <a:lnTo>
                      <a:pt x="26627" y="28859"/>
                    </a:lnTo>
                    <a:lnTo>
                      <a:pt x="26615" y="28974"/>
                    </a:lnTo>
                    <a:lnTo>
                      <a:pt x="26576" y="29102"/>
                    </a:lnTo>
                    <a:lnTo>
                      <a:pt x="26538" y="29229"/>
                    </a:lnTo>
                    <a:lnTo>
                      <a:pt x="26474" y="29344"/>
                    </a:lnTo>
                    <a:lnTo>
                      <a:pt x="26411" y="29472"/>
                    </a:lnTo>
                    <a:lnTo>
                      <a:pt x="26334" y="29599"/>
                    </a:lnTo>
                    <a:lnTo>
                      <a:pt x="26245" y="29714"/>
                    </a:lnTo>
                    <a:lnTo>
                      <a:pt x="26117" y="29867"/>
                    </a:lnTo>
                    <a:lnTo>
                      <a:pt x="25990" y="30020"/>
                    </a:lnTo>
                    <a:lnTo>
                      <a:pt x="25849" y="30160"/>
                    </a:lnTo>
                    <a:lnTo>
                      <a:pt x="25709" y="30288"/>
                    </a:lnTo>
                    <a:lnTo>
                      <a:pt x="25556" y="30415"/>
                    </a:lnTo>
                    <a:lnTo>
                      <a:pt x="25390" y="30543"/>
                    </a:lnTo>
                    <a:lnTo>
                      <a:pt x="25225" y="30645"/>
                    </a:lnTo>
                    <a:lnTo>
                      <a:pt x="25059" y="30760"/>
                    </a:lnTo>
                    <a:lnTo>
                      <a:pt x="24893" y="30862"/>
                    </a:lnTo>
                    <a:lnTo>
                      <a:pt x="24714" y="30951"/>
                    </a:lnTo>
                    <a:lnTo>
                      <a:pt x="24523" y="31040"/>
                    </a:lnTo>
                    <a:lnTo>
                      <a:pt x="24345" y="31117"/>
                    </a:lnTo>
                    <a:lnTo>
                      <a:pt x="24153" y="31180"/>
                    </a:lnTo>
                    <a:lnTo>
                      <a:pt x="23962" y="31244"/>
                    </a:lnTo>
                    <a:lnTo>
                      <a:pt x="23758" y="31295"/>
                    </a:lnTo>
                    <a:lnTo>
                      <a:pt x="23567" y="31346"/>
                    </a:lnTo>
                    <a:lnTo>
                      <a:pt x="23363" y="31384"/>
                    </a:lnTo>
                    <a:lnTo>
                      <a:pt x="23159" y="31410"/>
                    </a:lnTo>
                    <a:lnTo>
                      <a:pt x="22955" y="31435"/>
                    </a:lnTo>
                    <a:lnTo>
                      <a:pt x="22751" y="31448"/>
                    </a:lnTo>
                    <a:lnTo>
                      <a:pt x="22330" y="31448"/>
                    </a:lnTo>
                    <a:lnTo>
                      <a:pt x="22126" y="31435"/>
                    </a:lnTo>
                    <a:lnTo>
                      <a:pt x="21922" y="31410"/>
                    </a:lnTo>
                    <a:lnTo>
                      <a:pt x="21718" y="31384"/>
                    </a:lnTo>
                    <a:lnTo>
                      <a:pt x="21514" y="31333"/>
                    </a:lnTo>
                    <a:lnTo>
                      <a:pt x="21309" y="31282"/>
                    </a:lnTo>
                    <a:lnTo>
                      <a:pt x="21105" y="31219"/>
                    </a:lnTo>
                    <a:lnTo>
                      <a:pt x="20901" y="31155"/>
                    </a:lnTo>
                    <a:lnTo>
                      <a:pt x="20697" y="31078"/>
                    </a:lnTo>
                    <a:lnTo>
                      <a:pt x="20506" y="30976"/>
                    </a:lnTo>
                    <a:lnTo>
                      <a:pt x="20315" y="30887"/>
                    </a:lnTo>
                    <a:lnTo>
                      <a:pt x="20098" y="30772"/>
                    </a:lnTo>
                    <a:lnTo>
                      <a:pt x="19894" y="30670"/>
                    </a:lnTo>
                    <a:lnTo>
                      <a:pt x="19690" y="30581"/>
                    </a:lnTo>
                    <a:lnTo>
                      <a:pt x="19499" y="30505"/>
                    </a:lnTo>
                    <a:lnTo>
                      <a:pt x="19307" y="30441"/>
                    </a:lnTo>
                    <a:lnTo>
                      <a:pt x="19116" y="30402"/>
                    </a:lnTo>
                    <a:lnTo>
                      <a:pt x="18925" y="30377"/>
                    </a:lnTo>
                    <a:lnTo>
                      <a:pt x="18746" y="30364"/>
                    </a:lnTo>
                    <a:lnTo>
                      <a:pt x="18555" y="30364"/>
                    </a:lnTo>
                    <a:lnTo>
                      <a:pt x="18364" y="30390"/>
                    </a:lnTo>
                    <a:lnTo>
                      <a:pt x="18185" y="30428"/>
                    </a:lnTo>
                    <a:lnTo>
                      <a:pt x="17981" y="30479"/>
                    </a:lnTo>
                    <a:lnTo>
                      <a:pt x="17790" y="30556"/>
                    </a:lnTo>
                    <a:lnTo>
                      <a:pt x="17586" y="30645"/>
                    </a:lnTo>
                    <a:lnTo>
                      <a:pt x="17369" y="30760"/>
                    </a:lnTo>
                    <a:lnTo>
                      <a:pt x="17152" y="30887"/>
                    </a:lnTo>
                    <a:lnTo>
                      <a:pt x="16974" y="30989"/>
                    </a:lnTo>
                    <a:lnTo>
                      <a:pt x="16795" y="31078"/>
                    </a:lnTo>
                    <a:lnTo>
                      <a:pt x="16604" y="31168"/>
                    </a:lnTo>
                    <a:lnTo>
                      <a:pt x="16425" y="31244"/>
                    </a:lnTo>
                    <a:lnTo>
                      <a:pt x="16234" y="31308"/>
                    </a:lnTo>
                    <a:lnTo>
                      <a:pt x="16030" y="31359"/>
                    </a:lnTo>
                    <a:lnTo>
                      <a:pt x="15839" y="31410"/>
                    </a:lnTo>
                    <a:lnTo>
                      <a:pt x="15635" y="31448"/>
                    </a:lnTo>
                    <a:lnTo>
                      <a:pt x="15443" y="31474"/>
                    </a:lnTo>
                    <a:lnTo>
                      <a:pt x="15239" y="31499"/>
                    </a:lnTo>
                    <a:lnTo>
                      <a:pt x="15035" y="31512"/>
                    </a:lnTo>
                    <a:lnTo>
                      <a:pt x="14627" y="31512"/>
                    </a:lnTo>
                    <a:lnTo>
                      <a:pt x="14436" y="31499"/>
                    </a:lnTo>
                    <a:lnTo>
                      <a:pt x="14232" y="31474"/>
                    </a:lnTo>
                    <a:lnTo>
                      <a:pt x="14028" y="31448"/>
                    </a:lnTo>
                    <a:lnTo>
                      <a:pt x="13837" y="31410"/>
                    </a:lnTo>
                    <a:lnTo>
                      <a:pt x="13632" y="31372"/>
                    </a:lnTo>
                    <a:lnTo>
                      <a:pt x="13441" y="31308"/>
                    </a:lnTo>
                    <a:lnTo>
                      <a:pt x="13250" y="31257"/>
                    </a:lnTo>
                    <a:lnTo>
                      <a:pt x="13059" y="31180"/>
                    </a:lnTo>
                    <a:lnTo>
                      <a:pt x="12880" y="31117"/>
                    </a:lnTo>
                    <a:lnTo>
                      <a:pt x="12702" y="31027"/>
                    </a:lnTo>
                    <a:lnTo>
                      <a:pt x="12523" y="30938"/>
                    </a:lnTo>
                    <a:lnTo>
                      <a:pt x="12344" y="30849"/>
                    </a:lnTo>
                    <a:lnTo>
                      <a:pt x="12179" y="30747"/>
                    </a:lnTo>
                    <a:lnTo>
                      <a:pt x="12013" y="30632"/>
                    </a:lnTo>
                    <a:lnTo>
                      <a:pt x="11860" y="30517"/>
                    </a:lnTo>
                    <a:lnTo>
                      <a:pt x="11707" y="30402"/>
                    </a:lnTo>
                    <a:lnTo>
                      <a:pt x="11567" y="30275"/>
                    </a:lnTo>
                    <a:lnTo>
                      <a:pt x="11426" y="30135"/>
                    </a:lnTo>
                    <a:lnTo>
                      <a:pt x="11299" y="29994"/>
                    </a:lnTo>
                    <a:lnTo>
                      <a:pt x="11095" y="29752"/>
                    </a:lnTo>
                    <a:lnTo>
                      <a:pt x="11005" y="29625"/>
                    </a:lnTo>
                    <a:lnTo>
                      <a:pt x="10916" y="29497"/>
                    </a:lnTo>
                    <a:lnTo>
                      <a:pt x="10840" y="29357"/>
                    </a:lnTo>
                    <a:lnTo>
                      <a:pt x="10776" y="29229"/>
                    </a:lnTo>
                    <a:lnTo>
                      <a:pt x="10712" y="29089"/>
                    </a:lnTo>
                    <a:lnTo>
                      <a:pt x="10674" y="28961"/>
                    </a:lnTo>
                    <a:lnTo>
                      <a:pt x="10648" y="28821"/>
                    </a:lnTo>
                    <a:lnTo>
                      <a:pt x="10636" y="28681"/>
                    </a:lnTo>
                    <a:lnTo>
                      <a:pt x="10648" y="28541"/>
                    </a:lnTo>
                    <a:lnTo>
                      <a:pt x="10674" y="28400"/>
                    </a:lnTo>
                    <a:lnTo>
                      <a:pt x="10712" y="28247"/>
                    </a:lnTo>
                    <a:lnTo>
                      <a:pt x="10776" y="28107"/>
                    </a:lnTo>
                    <a:lnTo>
                      <a:pt x="10865" y="27967"/>
                    </a:lnTo>
                    <a:lnTo>
                      <a:pt x="10980" y="27814"/>
                    </a:lnTo>
                    <a:lnTo>
                      <a:pt x="11107" y="27673"/>
                    </a:lnTo>
                    <a:lnTo>
                      <a:pt x="11235" y="27559"/>
                    </a:lnTo>
                    <a:lnTo>
                      <a:pt x="11375" y="27457"/>
                    </a:lnTo>
                    <a:lnTo>
                      <a:pt x="11503" y="27393"/>
                    </a:lnTo>
                    <a:lnTo>
                      <a:pt x="11643" y="27342"/>
                    </a:lnTo>
                    <a:lnTo>
                      <a:pt x="11783" y="27304"/>
                    </a:lnTo>
                    <a:lnTo>
                      <a:pt x="11924" y="27291"/>
                    </a:lnTo>
                    <a:lnTo>
                      <a:pt x="12051" y="27304"/>
                    </a:lnTo>
                    <a:lnTo>
                      <a:pt x="12191" y="27316"/>
                    </a:lnTo>
                    <a:lnTo>
                      <a:pt x="12332" y="27355"/>
                    </a:lnTo>
                    <a:lnTo>
                      <a:pt x="12472" y="27406"/>
                    </a:lnTo>
                    <a:lnTo>
                      <a:pt x="12612" y="27469"/>
                    </a:lnTo>
                    <a:lnTo>
                      <a:pt x="12753" y="27546"/>
                    </a:lnTo>
                    <a:lnTo>
                      <a:pt x="12880" y="27622"/>
                    </a:lnTo>
                    <a:lnTo>
                      <a:pt x="13148" y="27814"/>
                    </a:lnTo>
                    <a:lnTo>
                      <a:pt x="13352" y="27967"/>
                    </a:lnTo>
                    <a:lnTo>
                      <a:pt x="13556" y="28107"/>
                    </a:lnTo>
                    <a:lnTo>
                      <a:pt x="13747" y="28222"/>
                    </a:lnTo>
                    <a:lnTo>
                      <a:pt x="13951" y="28324"/>
                    </a:lnTo>
                    <a:lnTo>
                      <a:pt x="14155" y="28413"/>
                    </a:lnTo>
                    <a:lnTo>
                      <a:pt x="14359" y="28477"/>
                    </a:lnTo>
                    <a:lnTo>
                      <a:pt x="14563" y="28515"/>
                    </a:lnTo>
                    <a:lnTo>
                      <a:pt x="14767" y="28541"/>
                    </a:lnTo>
                    <a:lnTo>
                      <a:pt x="14971" y="28553"/>
                    </a:lnTo>
                    <a:lnTo>
                      <a:pt x="15176" y="28528"/>
                    </a:lnTo>
                    <a:lnTo>
                      <a:pt x="15380" y="28490"/>
                    </a:lnTo>
                    <a:lnTo>
                      <a:pt x="15584" y="28426"/>
                    </a:lnTo>
                    <a:lnTo>
                      <a:pt x="15788" y="28337"/>
                    </a:lnTo>
                    <a:lnTo>
                      <a:pt x="15992" y="28235"/>
                    </a:lnTo>
                    <a:lnTo>
                      <a:pt x="16196" y="28094"/>
                    </a:lnTo>
                    <a:lnTo>
                      <a:pt x="16413" y="27941"/>
                    </a:lnTo>
                    <a:lnTo>
                      <a:pt x="16604" y="27750"/>
                    </a:lnTo>
                    <a:lnTo>
                      <a:pt x="16770" y="27559"/>
                    </a:lnTo>
                    <a:lnTo>
                      <a:pt x="16897" y="27355"/>
                    </a:lnTo>
                    <a:lnTo>
                      <a:pt x="17012" y="27151"/>
                    </a:lnTo>
                    <a:lnTo>
                      <a:pt x="17088" y="26934"/>
                    </a:lnTo>
                    <a:lnTo>
                      <a:pt x="17139" y="26717"/>
                    </a:lnTo>
                    <a:lnTo>
                      <a:pt x="17190" y="26500"/>
                    </a:lnTo>
                    <a:lnTo>
                      <a:pt x="17203" y="26271"/>
                    </a:lnTo>
                    <a:lnTo>
                      <a:pt x="17216" y="26041"/>
                    </a:lnTo>
                    <a:lnTo>
                      <a:pt x="17216" y="25812"/>
                    </a:lnTo>
                    <a:lnTo>
                      <a:pt x="17190" y="25340"/>
                    </a:lnTo>
                    <a:lnTo>
                      <a:pt x="17152" y="24881"/>
                    </a:lnTo>
                    <a:lnTo>
                      <a:pt x="17127" y="24409"/>
                    </a:lnTo>
                    <a:lnTo>
                      <a:pt x="17127" y="24332"/>
                    </a:lnTo>
                    <a:lnTo>
                      <a:pt x="17101" y="24256"/>
                    </a:lnTo>
                    <a:lnTo>
                      <a:pt x="17076" y="24179"/>
                    </a:lnTo>
                    <a:lnTo>
                      <a:pt x="17037" y="24128"/>
                    </a:lnTo>
                    <a:lnTo>
                      <a:pt x="16999" y="24077"/>
                    </a:lnTo>
                    <a:lnTo>
                      <a:pt x="16948" y="24026"/>
                    </a:lnTo>
                    <a:lnTo>
                      <a:pt x="16833" y="23950"/>
                    </a:lnTo>
                    <a:lnTo>
                      <a:pt x="16693" y="23899"/>
                    </a:lnTo>
                    <a:lnTo>
                      <a:pt x="16553" y="23848"/>
                    </a:lnTo>
                    <a:lnTo>
                      <a:pt x="16425" y="23809"/>
                    </a:lnTo>
                    <a:lnTo>
                      <a:pt x="16285" y="23758"/>
                    </a:lnTo>
                    <a:lnTo>
                      <a:pt x="15915" y="23580"/>
                    </a:lnTo>
                    <a:lnTo>
                      <a:pt x="15558" y="23376"/>
                    </a:lnTo>
                    <a:lnTo>
                      <a:pt x="15214" y="23146"/>
                    </a:lnTo>
                    <a:lnTo>
                      <a:pt x="14895" y="22904"/>
                    </a:lnTo>
                    <a:lnTo>
                      <a:pt x="14589" y="22636"/>
                    </a:lnTo>
                    <a:lnTo>
                      <a:pt x="14308" y="22356"/>
                    </a:lnTo>
                    <a:lnTo>
                      <a:pt x="14041" y="22037"/>
                    </a:lnTo>
                    <a:lnTo>
                      <a:pt x="13798" y="21705"/>
                    </a:lnTo>
                    <a:lnTo>
                      <a:pt x="13645" y="21450"/>
                    </a:lnTo>
                    <a:lnTo>
                      <a:pt x="13518" y="21221"/>
                    </a:lnTo>
                    <a:lnTo>
                      <a:pt x="13416" y="20991"/>
                    </a:lnTo>
                    <a:lnTo>
                      <a:pt x="13339" y="20774"/>
                    </a:lnTo>
                    <a:lnTo>
                      <a:pt x="13301" y="20570"/>
                    </a:lnTo>
                    <a:lnTo>
                      <a:pt x="13288" y="20379"/>
                    </a:lnTo>
                    <a:lnTo>
                      <a:pt x="13301" y="20188"/>
                    </a:lnTo>
                    <a:lnTo>
                      <a:pt x="13326" y="20111"/>
                    </a:lnTo>
                    <a:lnTo>
                      <a:pt x="13352" y="20022"/>
                    </a:lnTo>
                    <a:lnTo>
                      <a:pt x="13390" y="19945"/>
                    </a:lnTo>
                    <a:lnTo>
                      <a:pt x="13428" y="19856"/>
                    </a:lnTo>
                    <a:lnTo>
                      <a:pt x="13530" y="19716"/>
                    </a:lnTo>
                    <a:lnTo>
                      <a:pt x="13658" y="19576"/>
                    </a:lnTo>
                    <a:lnTo>
                      <a:pt x="13824" y="19448"/>
                    </a:lnTo>
                    <a:lnTo>
                      <a:pt x="14015" y="19333"/>
                    </a:lnTo>
                    <a:lnTo>
                      <a:pt x="14245" y="19218"/>
                    </a:lnTo>
                    <a:lnTo>
                      <a:pt x="14487" y="19129"/>
                    </a:lnTo>
                    <a:lnTo>
                      <a:pt x="14767" y="19040"/>
                    </a:lnTo>
                    <a:lnTo>
                      <a:pt x="15010" y="18976"/>
                    </a:lnTo>
                    <a:lnTo>
                      <a:pt x="15252" y="18925"/>
                    </a:lnTo>
                    <a:lnTo>
                      <a:pt x="15494" y="18887"/>
                    </a:lnTo>
                    <a:lnTo>
                      <a:pt x="15737" y="18849"/>
                    </a:lnTo>
                    <a:lnTo>
                      <a:pt x="16221" y="18810"/>
                    </a:lnTo>
                    <a:lnTo>
                      <a:pt x="16719" y="18785"/>
                    </a:lnTo>
                    <a:lnTo>
                      <a:pt x="17203" y="18772"/>
                    </a:lnTo>
                    <a:lnTo>
                      <a:pt x="17688" y="18772"/>
                    </a:lnTo>
                    <a:lnTo>
                      <a:pt x="18670" y="18785"/>
                    </a:lnTo>
                    <a:lnTo>
                      <a:pt x="19652" y="18772"/>
                    </a:lnTo>
                    <a:close/>
                    <a:moveTo>
                      <a:pt x="2806" y="0"/>
                    </a:moveTo>
                    <a:lnTo>
                      <a:pt x="2640" y="13"/>
                    </a:lnTo>
                    <a:lnTo>
                      <a:pt x="2474" y="39"/>
                    </a:lnTo>
                    <a:lnTo>
                      <a:pt x="2308" y="90"/>
                    </a:lnTo>
                    <a:lnTo>
                      <a:pt x="2130" y="166"/>
                    </a:lnTo>
                    <a:lnTo>
                      <a:pt x="1951" y="255"/>
                    </a:lnTo>
                    <a:lnTo>
                      <a:pt x="1785" y="357"/>
                    </a:lnTo>
                    <a:lnTo>
                      <a:pt x="1645" y="472"/>
                    </a:lnTo>
                    <a:lnTo>
                      <a:pt x="1518" y="587"/>
                    </a:lnTo>
                    <a:lnTo>
                      <a:pt x="1403" y="715"/>
                    </a:lnTo>
                    <a:lnTo>
                      <a:pt x="1301" y="855"/>
                    </a:lnTo>
                    <a:lnTo>
                      <a:pt x="1211" y="982"/>
                    </a:lnTo>
                    <a:lnTo>
                      <a:pt x="1135" y="1135"/>
                    </a:lnTo>
                    <a:lnTo>
                      <a:pt x="1071" y="1288"/>
                    </a:lnTo>
                    <a:lnTo>
                      <a:pt x="1020" y="1441"/>
                    </a:lnTo>
                    <a:lnTo>
                      <a:pt x="982" y="1594"/>
                    </a:lnTo>
                    <a:lnTo>
                      <a:pt x="956" y="1760"/>
                    </a:lnTo>
                    <a:lnTo>
                      <a:pt x="931" y="1939"/>
                    </a:lnTo>
                    <a:lnTo>
                      <a:pt x="905" y="2283"/>
                    </a:lnTo>
                    <a:lnTo>
                      <a:pt x="905" y="2653"/>
                    </a:lnTo>
                    <a:lnTo>
                      <a:pt x="969" y="6007"/>
                    </a:lnTo>
                    <a:lnTo>
                      <a:pt x="1033" y="9361"/>
                    </a:lnTo>
                    <a:lnTo>
                      <a:pt x="1084" y="12715"/>
                    </a:lnTo>
                    <a:lnTo>
                      <a:pt x="1148" y="16069"/>
                    </a:lnTo>
                    <a:lnTo>
                      <a:pt x="1148" y="16349"/>
                    </a:lnTo>
                    <a:lnTo>
                      <a:pt x="1109" y="16604"/>
                    </a:lnTo>
                    <a:lnTo>
                      <a:pt x="1071" y="16872"/>
                    </a:lnTo>
                    <a:lnTo>
                      <a:pt x="1020" y="17127"/>
                    </a:lnTo>
                    <a:lnTo>
                      <a:pt x="880" y="17624"/>
                    </a:lnTo>
                    <a:lnTo>
                      <a:pt x="740" y="18135"/>
                    </a:lnTo>
                    <a:lnTo>
                      <a:pt x="548" y="18874"/>
                    </a:lnTo>
                    <a:lnTo>
                      <a:pt x="395" y="19601"/>
                    </a:lnTo>
                    <a:lnTo>
                      <a:pt x="255" y="20328"/>
                    </a:lnTo>
                    <a:lnTo>
                      <a:pt x="153" y="21055"/>
                    </a:lnTo>
                    <a:lnTo>
                      <a:pt x="77" y="21782"/>
                    </a:lnTo>
                    <a:lnTo>
                      <a:pt x="26" y="22496"/>
                    </a:lnTo>
                    <a:lnTo>
                      <a:pt x="0" y="23210"/>
                    </a:lnTo>
                    <a:lnTo>
                      <a:pt x="0" y="23911"/>
                    </a:lnTo>
                    <a:lnTo>
                      <a:pt x="38" y="24613"/>
                    </a:lnTo>
                    <a:lnTo>
                      <a:pt x="102" y="25301"/>
                    </a:lnTo>
                    <a:lnTo>
                      <a:pt x="140" y="25646"/>
                    </a:lnTo>
                    <a:lnTo>
                      <a:pt x="191" y="25977"/>
                    </a:lnTo>
                    <a:lnTo>
                      <a:pt x="255" y="26322"/>
                    </a:lnTo>
                    <a:lnTo>
                      <a:pt x="319" y="26653"/>
                    </a:lnTo>
                    <a:lnTo>
                      <a:pt x="395" y="26985"/>
                    </a:lnTo>
                    <a:lnTo>
                      <a:pt x="472" y="27304"/>
                    </a:lnTo>
                    <a:lnTo>
                      <a:pt x="561" y="27635"/>
                    </a:lnTo>
                    <a:lnTo>
                      <a:pt x="663" y="27954"/>
                    </a:lnTo>
                    <a:lnTo>
                      <a:pt x="765" y="28273"/>
                    </a:lnTo>
                    <a:lnTo>
                      <a:pt x="880" y="28579"/>
                    </a:lnTo>
                    <a:lnTo>
                      <a:pt x="995" y="28898"/>
                    </a:lnTo>
                    <a:lnTo>
                      <a:pt x="1122" y="29204"/>
                    </a:lnTo>
                    <a:lnTo>
                      <a:pt x="1263" y="29510"/>
                    </a:lnTo>
                    <a:lnTo>
                      <a:pt x="1403" y="29803"/>
                    </a:lnTo>
                    <a:lnTo>
                      <a:pt x="1556" y="30109"/>
                    </a:lnTo>
                    <a:lnTo>
                      <a:pt x="1722" y="30402"/>
                    </a:lnTo>
                    <a:lnTo>
                      <a:pt x="1887" y="30683"/>
                    </a:lnTo>
                    <a:lnTo>
                      <a:pt x="2066" y="30964"/>
                    </a:lnTo>
                    <a:lnTo>
                      <a:pt x="2257" y="31244"/>
                    </a:lnTo>
                    <a:lnTo>
                      <a:pt x="2448" y="31525"/>
                    </a:lnTo>
                    <a:lnTo>
                      <a:pt x="2653" y="31793"/>
                    </a:lnTo>
                    <a:lnTo>
                      <a:pt x="2869" y="32060"/>
                    </a:lnTo>
                    <a:lnTo>
                      <a:pt x="3086" y="32328"/>
                    </a:lnTo>
                    <a:lnTo>
                      <a:pt x="3316" y="32583"/>
                    </a:lnTo>
                    <a:lnTo>
                      <a:pt x="3558" y="32838"/>
                    </a:lnTo>
                    <a:lnTo>
                      <a:pt x="3813" y="33081"/>
                    </a:lnTo>
                    <a:lnTo>
                      <a:pt x="4068" y="33323"/>
                    </a:lnTo>
                    <a:lnTo>
                      <a:pt x="4336" y="33552"/>
                    </a:lnTo>
                    <a:lnTo>
                      <a:pt x="4604" y="33795"/>
                    </a:lnTo>
                    <a:lnTo>
                      <a:pt x="4897" y="34011"/>
                    </a:lnTo>
                    <a:lnTo>
                      <a:pt x="5178" y="34228"/>
                    </a:lnTo>
                    <a:lnTo>
                      <a:pt x="5484" y="34445"/>
                    </a:lnTo>
                    <a:lnTo>
                      <a:pt x="5802" y="34662"/>
                    </a:lnTo>
                    <a:lnTo>
                      <a:pt x="6121" y="34853"/>
                    </a:lnTo>
                    <a:lnTo>
                      <a:pt x="6453" y="35057"/>
                    </a:lnTo>
                    <a:lnTo>
                      <a:pt x="6784" y="35248"/>
                    </a:lnTo>
                    <a:lnTo>
                      <a:pt x="7141" y="35427"/>
                    </a:lnTo>
                    <a:lnTo>
                      <a:pt x="7498" y="35606"/>
                    </a:lnTo>
                    <a:lnTo>
                      <a:pt x="7868" y="35784"/>
                    </a:lnTo>
                    <a:lnTo>
                      <a:pt x="8238" y="35937"/>
                    </a:lnTo>
                    <a:lnTo>
                      <a:pt x="8633" y="36103"/>
                    </a:lnTo>
                    <a:lnTo>
                      <a:pt x="9029" y="36256"/>
                    </a:lnTo>
                    <a:lnTo>
                      <a:pt x="9437" y="36396"/>
                    </a:lnTo>
                    <a:lnTo>
                      <a:pt x="9858" y="36536"/>
                    </a:lnTo>
                    <a:lnTo>
                      <a:pt x="10368" y="36690"/>
                    </a:lnTo>
                    <a:lnTo>
                      <a:pt x="10878" y="36843"/>
                    </a:lnTo>
                    <a:lnTo>
                      <a:pt x="11401" y="36983"/>
                    </a:lnTo>
                    <a:lnTo>
                      <a:pt x="11911" y="37110"/>
                    </a:lnTo>
                    <a:lnTo>
                      <a:pt x="12434" y="37225"/>
                    </a:lnTo>
                    <a:lnTo>
                      <a:pt x="12944" y="37327"/>
                    </a:lnTo>
                    <a:lnTo>
                      <a:pt x="13467" y="37429"/>
                    </a:lnTo>
                    <a:lnTo>
                      <a:pt x="13977" y="37518"/>
                    </a:lnTo>
                    <a:lnTo>
                      <a:pt x="14500" y="37595"/>
                    </a:lnTo>
                    <a:lnTo>
                      <a:pt x="15022" y="37671"/>
                    </a:lnTo>
                    <a:lnTo>
                      <a:pt x="15533" y="37722"/>
                    </a:lnTo>
                    <a:lnTo>
                      <a:pt x="16055" y="37773"/>
                    </a:lnTo>
                    <a:lnTo>
                      <a:pt x="16578" y="37812"/>
                    </a:lnTo>
                    <a:lnTo>
                      <a:pt x="17088" y="37850"/>
                    </a:lnTo>
                    <a:lnTo>
                      <a:pt x="17611" y="37863"/>
                    </a:lnTo>
                    <a:lnTo>
                      <a:pt x="18134" y="37875"/>
                    </a:lnTo>
                    <a:lnTo>
                      <a:pt x="19167" y="37875"/>
                    </a:lnTo>
                    <a:lnTo>
                      <a:pt x="19690" y="37850"/>
                    </a:lnTo>
                    <a:lnTo>
                      <a:pt x="20213" y="37824"/>
                    </a:lnTo>
                    <a:lnTo>
                      <a:pt x="20736" y="37786"/>
                    </a:lnTo>
                    <a:lnTo>
                      <a:pt x="21246" y="37748"/>
                    </a:lnTo>
                    <a:lnTo>
                      <a:pt x="21769" y="37684"/>
                    </a:lnTo>
                    <a:lnTo>
                      <a:pt x="22291" y="37620"/>
                    </a:lnTo>
                    <a:lnTo>
                      <a:pt x="22814" y="37544"/>
                    </a:lnTo>
                    <a:lnTo>
                      <a:pt x="23337" y="37467"/>
                    </a:lnTo>
                    <a:lnTo>
                      <a:pt x="23847" y="37365"/>
                    </a:lnTo>
                    <a:lnTo>
                      <a:pt x="24370" y="37263"/>
                    </a:lnTo>
                    <a:lnTo>
                      <a:pt x="24893" y="37149"/>
                    </a:lnTo>
                    <a:lnTo>
                      <a:pt x="25416" y="37034"/>
                    </a:lnTo>
                    <a:lnTo>
                      <a:pt x="25926" y="36906"/>
                    </a:lnTo>
                    <a:lnTo>
                      <a:pt x="26449" y="36766"/>
                    </a:lnTo>
                    <a:lnTo>
                      <a:pt x="26831" y="36651"/>
                    </a:lnTo>
                    <a:lnTo>
                      <a:pt x="27214" y="36536"/>
                    </a:lnTo>
                    <a:lnTo>
                      <a:pt x="27584" y="36409"/>
                    </a:lnTo>
                    <a:lnTo>
                      <a:pt x="27954" y="36269"/>
                    </a:lnTo>
                    <a:lnTo>
                      <a:pt x="28311" y="36141"/>
                    </a:lnTo>
                    <a:lnTo>
                      <a:pt x="28668" y="35988"/>
                    </a:lnTo>
                    <a:lnTo>
                      <a:pt x="29012" y="35848"/>
                    </a:lnTo>
                    <a:lnTo>
                      <a:pt x="29344" y="35682"/>
                    </a:lnTo>
                    <a:lnTo>
                      <a:pt x="29688" y="35529"/>
                    </a:lnTo>
                    <a:lnTo>
                      <a:pt x="30007" y="35350"/>
                    </a:lnTo>
                    <a:lnTo>
                      <a:pt x="30326" y="35185"/>
                    </a:lnTo>
                    <a:lnTo>
                      <a:pt x="30644" y="34993"/>
                    </a:lnTo>
                    <a:lnTo>
                      <a:pt x="30950" y="34815"/>
                    </a:lnTo>
                    <a:lnTo>
                      <a:pt x="31256" y="34624"/>
                    </a:lnTo>
                    <a:lnTo>
                      <a:pt x="31550" y="34420"/>
                    </a:lnTo>
                    <a:lnTo>
                      <a:pt x="31830" y="34216"/>
                    </a:lnTo>
                    <a:lnTo>
                      <a:pt x="32111" y="34011"/>
                    </a:lnTo>
                    <a:lnTo>
                      <a:pt x="32379" y="33795"/>
                    </a:lnTo>
                    <a:lnTo>
                      <a:pt x="32647" y="33578"/>
                    </a:lnTo>
                    <a:lnTo>
                      <a:pt x="32902" y="33348"/>
                    </a:lnTo>
                    <a:lnTo>
                      <a:pt x="33157" y="33119"/>
                    </a:lnTo>
                    <a:lnTo>
                      <a:pt x="33399" y="32876"/>
                    </a:lnTo>
                    <a:lnTo>
                      <a:pt x="33641" y="32634"/>
                    </a:lnTo>
                    <a:lnTo>
                      <a:pt x="33871" y="32392"/>
                    </a:lnTo>
                    <a:lnTo>
                      <a:pt x="34100" y="32137"/>
                    </a:lnTo>
                    <a:lnTo>
                      <a:pt x="34304" y="31882"/>
                    </a:lnTo>
                    <a:lnTo>
                      <a:pt x="34521" y="31627"/>
                    </a:lnTo>
                    <a:lnTo>
                      <a:pt x="34712" y="31359"/>
                    </a:lnTo>
                    <a:lnTo>
                      <a:pt x="34916" y="31091"/>
                    </a:lnTo>
                    <a:lnTo>
                      <a:pt x="35095" y="30811"/>
                    </a:lnTo>
                    <a:lnTo>
                      <a:pt x="35274" y="30530"/>
                    </a:lnTo>
                    <a:lnTo>
                      <a:pt x="35452" y="30249"/>
                    </a:lnTo>
                    <a:lnTo>
                      <a:pt x="35605" y="29956"/>
                    </a:lnTo>
                    <a:lnTo>
                      <a:pt x="35758" y="29663"/>
                    </a:lnTo>
                    <a:lnTo>
                      <a:pt x="35911" y="29370"/>
                    </a:lnTo>
                    <a:lnTo>
                      <a:pt x="36051" y="29063"/>
                    </a:lnTo>
                    <a:lnTo>
                      <a:pt x="36179" y="28757"/>
                    </a:lnTo>
                    <a:lnTo>
                      <a:pt x="36306" y="28451"/>
                    </a:lnTo>
                    <a:lnTo>
                      <a:pt x="36421" y="28145"/>
                    </a:lnTo>
                    <a:lnTo>
                      <a:pt x="36536" y="27826"/>
                    </a:lnTo>
                    <a:lnTo>
                      <a:pt x="36625" y="27495"/>
                    </a:lnTo>
                    <a:lnTo>
                      <a:pt x="36727" y="27176"/>
                    </a:lnTo>
                    <a:lnTo>
                      <a:pt x="36804" y="26845"/>
                    </a:lnTo>
                    <a:lnTo>
                      <a:pt x="36880" y="26513"/>
                    </a:lnTo>
                    <a:lnTo>
                      <a:pt x="36944" y="26181"/>
                    </a:lnTo>
                    <a:lnTo>
                      <a:pt x="37008" y="25837"/>
                    </a:lnTo>
                    <a:lnTo>
                      <a:pt x="37059" y="25493"/>
                    </a:lnTo>
                    <a:lnTo>
                      <a:pt x="37097" y="25148"/>
                    </a:lnTo>
                    <a:lnTo>
                      <a:pt x="37135" y="24804"/>
                    </a:lnTo>
                    <a:lnTo>
                      <a:pt x="37161" y="24447"/>
                    </a:lnTo>
                    <a:lnTo>
                      <a:pt x="37174" y="24103"/>
                    </a:lnTo>
                    <a:lnTo>
                      <a:pt x="37186" y="23733"/>
                    </a:lnTo>
                    <a:lnTo>
                      <a:pt x="37174" y="23376"/>
                    </a:lnTo>
                    <a:lnTo>
                      <a:pt x="37174" y="23019"/>
                    </a:lnTo>
                    <a:lnTo>
                      <a:pt x="37148" y="22649"/>
                    </a:lnTo>
                    <a:lnTo>
                      <a:pt x="37123" y="22279"/>
                    </a:lnTo>
                    <a:lnTo>
                      <a:pt x="37084" y="21909"/>
                    </a:lnTo>
                    <a:lnTo>
                      <a:pt x="37046" y="21527"/>
                    </a:lnTo>
                    <a:lnTo>
                      <a:pt x="36995" y="21157"/>
                    </a:lnTo>
                    <a:lnTo>
                      <a:pt x="36931" y="20774"/>
                    </a:lnTo>
                    <a:lnTo>
                      <a:pt x="36855" y="20392"/>
                    </a:lnTo>
                    <a:lnTo>
                      <a:pt x="36778" y="20009"/>
                    </a:lnTo>
                    <a:lnTo>
                      <a:pt x="36689" y="19627"/>
                    </a:lnTo>
                    <a:lnTo>
                      <a:pt x="36587" y="19231"/>
                    </a:lnTo>
                    <a:lnTo>
                      <a:pt x="36460" y="18747"/>
                    </a:lnTo>
                    <a:lnTo>
                      <a:pt x="36357" y="18262"/>
                    </a:lnTo>
                    <a:lnTo>
                      <a:pt x="36268" y="17777"/>
                    </a:lnTo>
                    <a:lnTo>
                      <a:pt x="36179" y="17293"/>
                    </a:lnTo>
                    <a:lnTo>
                      <a:pt x="36115" y="16808"/>
                    </a:lnTo>
                    <a:lnTo>
                      <a:pt x="36051" y="16324"/>
                    </a:lnTo>
                    <a:lnTo>
                      <a:pt x="36013" y="15839"/>
                    </a:lnTo>
                    <a:lnTo>
                      <a:pt x="35975" y="15354"/>
                    </a:lnTo>
                    <a:lnTo>
                      <a:pt x="35949" y="14883"/>
                    </a:lnTo>
                    <a:lnTo>
                      <a:pt x="35924" y="14398"/>
                    </a:lnTo>
                    <a:lnTo>
                      <a:pt x="35911" y="13429"/>
                    </a:lnTo>
                    <a:lnTo>
                      <a:pt x="35911" y="12460"/>
                    </a:lnTo>
                    <a:lnTo>
                      <a:pt x="35924" y="11490"/>
                    </a:lnTo>
                    <a:lnTo>
                      <a:pt x="35962" y="10228"/>
                    </a:lnTo>
                    <a:lnTo>
                      <a:pt x="36026" y="8991"/>
                    </a:lnTo>
                    <a:lnTo>
                      <a:pt x="36153" y="6670"/>
                    </a:lnTo>
                    <a:lnTo>
                      <a:pt x="36141" y="4655"/>
                    </a:lnTo>
                    <a:lnTo>
                      <a:pt x="36141" y="3724"/>
                    </a:lnTo>
                    <a:lnTo>
                      <a:pt x="36153" y="2819"/>
                    </a:lnTo>
                    <a:lnTo>
                      <a:pt x="36153" y="2449"/>
                    </a:lnTo>
                    <a:lnTo>
                      <a:pt x="36141" y="2079"/>
                    </a:lnTo>
                    <a:lnTo>
                      <a:pt x="36128" y="1901"/>
                    </a:lnTo>
                    <a:lnTo>
                      <a:pt x="36102" y="1722"/>
                    </a:lnTo>
                    <a:lnTo>
                      <a:pt x="36064" y="1556"/>
                    </a:lnTo>
                    <a:lnTo>
                      <a:pt x="36013" y="1390"/>
                    </a:lnTo>
                    <a:lnTo>
                      <a:pt x="35962" y="1225"/>
                    </a:lnTo>
                    <a:lnTo>
                      <a:pt x="35886" y="1072"/>
                    </a:lnTo>
                    <a:lnTo>
                      <a:pt x="35796" y="931"/>
                    </a:lnTo>
                    <a:lnTo>
                      <a:pt x="35694" y="778"/>
                    </a:lnTo>
                    <a:lnTo>
                      <a:pt x="35567" y="651"/>
                    </a:lnTo>
                    <a:lnTo>
                      <a:pt x="35427" y="523"/>
                    </a:lnTo>
                    <a:lnTo>
                      <a:pt x="35261" y="408"/>
                    </a:lnTo>
                    <a:lnTo>
                      <a:pt x="35069" y="294"/>
                    </a:lnTo>
                    <a:lnTo>
                      <a:pt x="34865" y="204"/>
                    </a:lnTo>
                    <a:lnTo>
                      <a:pt x="34674" y="128"/>
                    </a:lnTo>
                    <a:lnTo>
                      <a:pt x="34496" y="90"/>
                    </a:lnTo>
                    <a:lnTo>
                      <a:pt x="34304" y="64"/>
                    </a:lnTo>
                    <a:lnTo>
                      <a:pt x="34126" y="64"/>
                    </a:lnTo>
                    <a:lnTo>
                      <a:pt x="33960" y="77"/>
                    </a:lnTo>
                    <a:lnTo>
                      <a:pt x="33794" y="115"/>
                    </a:lnTo>
                    <a:lnTo>
                      <a:pt x="33628" y="153"/>
                    </a:lnTo>
                    <a:lnTo>
                      <a:pt x="33463" y="217"/>
                    </a:lnTo>
                    <a:lnTo>
                      <a:pt x="33310" y="294"/>
                    </a:lnTo>
                    <a:lnTo>
                      <a:pt x="33157" y="383"/>
                    </a:lnTo>
                    <a:lnTo>
                      <a:pt x="33004" y="472"/>
                    </a:lnTo>
                    <a:lnTo>
                      <a:pt x="32698" y="676"/>
                    </a:lnTo>
                    <a:lnTo>
                      <a:pt x="32391" y="906"/>
                    </a:lnTo>
                    <a:lnTo>
                      <a:pt x="29203" y="3316"/>
                    </a:lnTo>
                    <a:lnTo>
                      <a:pt x="26002" y="5739"/>
                    </a:lnTo>
                    <a:lnTo>
                      <a:pt x="25824" y="5879"/>
                    </a:lnTo>
                    <a:lnTo>
                      <a:pt x="25645" y="5994"/>
                    </a:lnTo>
                    <a:lnTo>
                      <a:pt x="25467" y="6083"/>
                    </a:lnTo>
                    <a:lnTo>
                      <a:pt x="25378" y="6122"/>
                    </a:lnTo>
                    <a:lnTo>
                      <a:pt x="25276" y="6147"/>
                    </a:lnTo>
                    <a:lnTo>
                      <a:pt x="25186" y="6160"/>
                    </a:lnTo>
                    <a:lnTo>
                      <a:pt x="25084" y="6173"/>
                    </a:lnTo>
                    <a:lnTo>
                      <a:pt x="24880" y="6173"/>
                    </a:lnTo>
                    <a:lnTo>
                      <a:pt x="24765" y="6147"/>
                    </a:lnTo>
                    <a:lnTo>
                      <a:pt x="24651" y="6122"/>
                    </a:lnTo>
                    <a:lnTo>
                      <a:pt x="24523" y="6083"/>
                    </a:lnTo>
                    <a:lnTo>
                      <a:pt x="24396" y="6032"/>
                    </a:lnTo>
                    <a:lnTo>
                      <a:pt x="24039" y="5892"/>
                    </a:lnTo>
                    <a:lnTo>
                      <a:pt x="23681" y="5765"/>
                    </a:lnTo>
                    <a:lnTo>
                      <a:pt x="23324" y="5637"/>
                    </a:lnTo>
                    <a:lnTo>
                      <a:pt x="22967" y="5522"/>
                    </a:lnTo>
                    <a:lnTo>
                      <a:pt x="22610" y="5420"/>
                    </a:lnTo>
                    <a:lnTo>
                      <a:pt x="22253" y="5331"/>
                    </a:lnTo>
                    <a:lnTo>
                      <a:pt x="21896" y="5242"/>
                    </a:lnTo>
                    <a:lnTo>
                      <a:pt x="21539" y="5165"/>
                    </a:lnTo>
                    <a:lnTo>
                      <a:pt x="21182" y="5101"/>
                    </a:lnTo>
                    <a:lnTo>
                      <a:pt x="20825" y="5050"/>
                    </a:lnTo>
                    <a:lnTo>
                      <a:pt x="20455" y="4999"/>
                    </a:lnTo>
                    <a:lnTo>
                      <a:pt x="20098" y="4974"/>
                    </a:lnTo>
                    <a:lnTo>
                      <a:pt x="19741" y="4936"/>
                    </a:lnTo>
                    <a:lnTo>
                      <a:pt x="19384" y="4923"/>
                    </a:lnTo>
                    <a:lnTo>
                      <a:pt x="19027" y="4910"/>
                    </a:lnTo>
                    <a:lnTo>
                      <a:pt x="18670" y="4910"/>
                    </a:lnTo>
                    <a:lnTo>
                      <a:pt x="18300" y="4923"/>
                    </a:lnTo>
                    <a:lnTo>
                      <a:pt x="17943" y="4936"/>
                    </a:lnTo>
                    <a:lnTo>
                      <a:pt x="17586" y="4961"/>
                    </a:lnTo>
                    <a:lnTo>
                      <a:pt x="17229" y="4987"/>
                    </a:lnTo>
                    <a:lnTo>
                      <a:pt x="16872" y="5038"/>
                    </a:lnTo>
                    <a:lnTo>
                      <a:pt x="16502" y="5076"/>
                    </a:lnTo>
                    <a:lnTo>
                      <a:pt x="16145" y="5140"/>
                    </a:lnTo>
                    <a:lnTo>
                      <a:pt x="15788" y="5203"/>
                    </a:lnTo>
                    <a:lnTo>
                      <a:pt x="15074" y="5356"/>
                    </a:lnTo>
                    <a:lnTo>
                      <a:pt x="14347" y="5535"/>
                    </a:lnTo>
                    <a:lnTo>
                      <a:pt x="13632" y="5739"/>
                    </a:lnTo>
                    <a:lnTo>
                      <a:pt x="12918" y="5981"/>
                    </a:lnTo>
                    <a:lnTo>
                      <a:pt x="12638" y="6071"/>
                    </a:lnTo>
                    <a:lnTo>
                      <a:pt x="12370" y="6122"/>
                    </a:lnTo>
                    <a:lnTo>
                      <a:pt x="12242" y="6134"/>
                    </a:lnTo>
                    <a:lnTo>
                      <a:pt x="12013" y="6134"/>
                    </a:lnTo>
                    <a:lnTo>
                      <a:pt x="11898" y="6122"/>
                    </a:lnTo>
                    <a:lnTo>
                      <a:pt x="11783" y="6096"/>
                    </a:lnTo>
                    <a:lnTo>
                      <a:pt x="11669" y="6071"/>
                    </a:lnTo>
                    <a:lnTo>
                      <a:pt x="11567" y="6032"/>
                    </a:lnTo>
                    <a:lnTo>
                      <a:pt x="11452" y="5981"/>
                    </a:lnTo>
                    <a:lnTo>
                      <a:pt x="11235" y="5854"/>
                    </a:lnTo>
                    <a:lnTo>
                      <a:pt x="11005" y="5688"/>
                    </a:lnTo>
                    <a:lnTo>
                      <a:pt x="9386" y="4451"/>
                    </a:lnTo>
                    <a:lnTo>
                      <a:pt x="7754" y="3214"/>
                    </a:lnTo>
                    <a:lnTo>
                      <a:pt x="4489" y="753"/>
                    </a:lnTo>
                    <a:lnTo>
                      <a:pt x="4196" y="536"/>
                    </a:lnTo>
                    <a:lnTo>
                      <a:pt x="3902" y="345"/>
                    </a:lnTo>
                    <a:lnTo>
                      <a:pt x="3749" y="255"/>
                    </a:lnTo>
                    <a:lnTo>
                      <a:pt x="3596" y="192"/>
                    </a:lnTo>
                    <a:lnTo>
                      <a:pt x="3443" y="128"/>
                    </a:lnTo>
                    <a:lnTo>
                      <a:pt x="3290" y="77"/>
                    </a:lnTo>
                    <a:lnTo>
                      <a:pt x="3137" y="39"/>
                    </a:lnTo>
                    <a:lnTo>
                      <a:pt x="2971" y="13"/>
                    </a:lnTo>
                    <a:lnTo>
                      <a:pt x="28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0"/>
              <p:cNvSpPr/>
              <p:nvPr/>
            </p:nvSpPr>
            <p:spPr>
              <a:xfrm>
                <a:off x="2020000" y="4119025"/>
                <a:ext cx="353275" cy="355825"/>
              </a:xfrm>
              <a:custGeom>
                <a:rect b="b" l="l" r="r" t="t"/>
                <a:pathLst>
                  <a:path extrusionOk="0" h="14233" w="14131">
                    <a:moveTo>
                      <a:pt x="7002" y="1"/>
                    </a:moveTo>
                    <a:lnTo>
                      <a:pt x="6747" y="14"/>
                    </a:lnTo>
                    <a:lnTo>
                      <a:pt x="6492" y="65"/>
                    </a:lnTo>
                    <a:lnTo>
                      <a:pt x="6250" y="141"/>
                    </a:lnTo>
                    <a:lnTo>
                      <a:pt x="6033" y="230"/>
                    </a:lnTo>
                    <a:lnTo>
                      <a:pt x="5816" y="345"/>
                    </a:lnTo>
                    <a:lnTo>
                      <a:pt x="5625" y="485"/>
                    </a:lnTo>
                    <a:lnTo>
                      <a:pt x="5433" y="651"/>
                    </a:lnTo>
                    <a:lnTo>
                      <a:pt x="5268" y="830"/>
                    </a:lnTo>
                    <a:lnTo>
                      <a:pt x="5127" y="1034"/>
                    </a:lnTo>
                    <a:lnTo>
                      <a:pt x="5000" y="1263"/>
                    </a:lnTo>
                    <a:lnTo>
                      <a:pt x="4885" y="1506"/>
                    </a:lnTo>
                    <a:lnTo>
                      <a:pt x="4796" y="1761"/>
                    </a:lnTo>
                    <a:lnTo>
                      <a:pt x="4732" y="2041"/>
                    </a:lnTo>
                    <a:lnTo>
                      <a:pt x="4694" y="2335"/>
                    </a:lnTo>
                    <a:lnTo>
                      <a:pt x="4668" y="2641"/>
                    </a:lnTo>
                    <a:lnTo>
                      <a:pt x="4668" y="2972"/>
                    </a:lnTo>
                    <a:lnTo>
                      <a:pt x="4681" y="3227"/>
                    </a:lnTo>
                    <a:lnTo>
                      <a:pt x="4681" y="3457"/>
                    </a:lnTo>
                    <a:lnTo>
                      <a:pt x="4668" y="3661"/>
                    </a:lnTo>
                    <a:lnTo>
                      <a:pt x="4643" y="3852"/>
                    </a:lnTo>
                    <a:lnTo>
                      <a:pt x="4592" y="4031"/>
                    </a:lnTo>
                    <a:lnTo>
                      <a:pt x="4541" y="4184"/>
                    </a:lnTo>
                    <a:lnTo>
                      <a:pt x="4464" y="4324"/>
                    </a:lnTo>
                    <a:lnTo>
                      <a:pt x="4375" y="4439"/>
                    </a:lnTo>
                    <a:lnTo>
                      <a:pt x="4273" y="4554"/>
                    </a:lnTo>
                    <a:lnTo>
                      <a:pt x="4145" y="4630"/>
                    </a:lnTo>
                    <a:lnTo>
                      <a:pt x="3992" y="4707"/>
                    </a:lnTo>
                    <a:lnTo>
                      <a:pt x="3827" y="4758"/>
                    </a:lnTo>
                    <a:lnTo>
                      <a:pt x="3635" y="4783"/>
                    </a:lnTo>
                    <a:lnTo>
                      <a:pt x="3419" y="4809"/>
                    </a:lnTo>
                    <a:lnTo>
                      <a:pt x="3176" y="4809"/>
                    </a:lnTo>
                    <a:lnTo>
                      <a:pt x="2908" y="4796"/>
                    </a:lnTo>
                    <a:lnTo>
                      <a:pt x="2564" y="4783"/>
                    </a:lnTo>
                    <a:lnTo>
                      <a:pt x="2245" y="4796"/>
                    </a:lnTo>
                    <a:lnTo>
                      <a:pt x="1939" y="4834"/>
                    </a:lnTo>
                    <a:lnTo>
                      <a:pt x="1659" y="4898"/>
                    </a:lnTo>
                    <a:lnTo>
                      <a:pt x="1404" y="4974"/>
                    </a:lnTo>
                    <a:lnTo>
                      <a:pt x="1174" y="5076"/>
                    </a:lnTo>
                    <a:lnTo>
                      <a:pt x="957" y="5204"/>
                    </a:lnTo>
                    <a:lnTo>
                      <a:pt x="753" y="5344"/>
                    </a:lnTo>
                    <a:lnTo>
                      <a:pt x="587" y="5510"/>
                    </a:lnTo>
                    <a:lnTo>
                      <a:pt x="434" y="5689"/>
                    </a:lnTo>
                    <a:lnTo>
                      <a:pt x="307" y="5880"/>
                    </a:lnTo>
                    <a:lnTo>
                      <a:pt x="205" y="6097"/>
                    </a:lnTo>
                    <a:lnTo>
                      <a:pt x="116" y="6326"/>
                    </a:lnTo>
                    <a:lnTo>
                      <a:pt x="52" y="6568"/>
                    </a:lnTo>
                    <a:lnTo>
                      <a:pt x="14" y="6836"/>
                    </a:lnTo>
                    <a:lnTo>
                      <a:pt x="1" y="7117"/>
                    </a:lnTo>
                    <a:lnTo>
                      <a:pt x="14" y="7385"/>
                    </a:lnTo>
                    <a:lnTo>
                      <a:pt x="39" y="7652"/>
                    </a:lnTo>
                    <a:lnTo>
                      <a:pt x="90" y="7907"/>
                    </a:lnTo>
                    <a:lnTo>
                      <a:pt x="167" y="8137"/>
                    </a:lnTo>
                    <a:lnTo>
                      <a:pt x="269" y="8367"/>
                    </a:lnTo>
                    <a:lnTo>
                      <a:pt x="383" y="8571"/>
                    </a:lnTo>
                    <a:lnTo>
                      <a:pt x="524" y="8762"/>
                    </a:lnTo>
                    <a:lnTo>
                      <a:pt x="690" y="8928"/>
                    </a:lnTo>
                    <a:lnTo>
                      <a:pt x="881" y="9081"/>
                    </a:lnTo>
                    <a:lnTo>
                      <a:pt x="1098" y="9221"/>
                    </a:lnTo>
                    <a:lnTo>
                      <a:pt x="1327" y="9323"/>
                    </a:lnTo>
                    <a:lnTo>
                      <a:pt x="1582" y="9425"/>
                    </a:lnTo>
                    <a:lnTo>
                      <a:pt x="1850" y="9489"/>
                    </a:lnTo>
                    <a:lnTo>
                      <a:pt x="2156" y="9540"/>
                    </a:lnTo>
                    <a:lnTo>
                      <a:pt x="2475" y="9565"/>
                    </a:lnTo>
                    <a:lnTo>
                      <a:pt x="3342" y="9565"/>
                    </a:lnTo>
                    <a:lnTo>
                      <a:pt x="3572" y="9604"/>
                    </a:lnTo>
                    <a:lnTo>
                      <a:pt x="3763" y="9642"/>
                    </a:lnTo>
                    <a:lnTo>
                      <a:pt x="3941" y="9693"/>
                    </a:lnTo>
                    <a:lnTo>
                      <a:pt x="4107" y="9769"/>
                    </a:lnTo>
                    <a:lnTo>
                      <a:pt x="4235" y="9859"/>
                    </a:lnTo>
                    <a:lnTo>
                      <a:pt x="4349" y="9973"/>
                    </a:lnTo>
                    <a:lnTo>
                      <a:pt x="4452" y="10088"/>
                    </a:lnTo>
                    <a:lnTo>
                      <a:pt x="4528" y="10241"/>
                    </a:lnTo>
                    <a:lnTo>
                      <a:pt x="4579" y="10394"/>
                    </a:lnTo>
                    <a:lnTo>
                      <a:pt x="4630" y="10585"/>
                    </a:lnTo>
                    <a:lnTo>
                      <a:pt x="4656" y="10777"/>
                    </a:lnTo>
                    <a:lnTo>
                      <a:pt x="4681" y="10994"/>
                    </a:lnTo>
                    <a:lnTo>
                      <a:pt x="4681" y="11236"/>
                    </a:lnTo>
                    <a:lnTo>
                      <a:pt x="4681" y="11504"/>
                    </a:lnTo>
                    <a:lnTo>
                      <a:pt x="4681" y="11810"/>
                    </a:lnTo>
                    <a:lnTo>
                      <a:pt x="4707" y="12090"/>
                    </a:lnTo>
                    <a:lnTo>
                      <a:pt x="4758" y="12371"/>
                    </a:lnTo>
                    <a:lnTo>
                      <a:pt x="4821" y="12626"/>
                    </a:lnTo>
                    <a:lnTo>
                      <a:pt x="4923" y="12868"/>
                    </a:lnTo>
                    <a:lnTo>
                      <a:pt x="5038" y="13098"/>
                    </a:lnTo>
                    <a:lnTo>
                      <a:pt x="5178" y="13302"/>
                    </a:lnTo>
                    <a:lnTo>
                      <a:pt x="5331" y="13493"/>
                    </a:lnTo>
                    <a:lnTo>
                      <a:pt x="5497" y="13659"/>
                    </a:lnTo>
                    <a:lnTo>
                      <a:pt x="5689" y="13812"/>
                    </a:lnTo>
                    <a:lnTo>
                      <a:pt x="5880" y="13939"/>
                    </a:lnTo>
                    <a:lnTo>
                      <a:pt x="6097" y="14041"/>
                    </a:lnTo>
                    <a:lnTo>
                      <a:pt x="6326" y="14131"/>
                    </a:lnTo>
                    <a:lnTo>
                      <a:pt x="6568" y="14182"/>
                    </a:lnTo>
                    <a:lnTo>
                      <a:pt x="6811" y="14220"/>
                    </a:lnTo>
                    <a:lnTo>
                      <a:pt x="7066" y="14233"/>
                    </a:lnTo>
                    <a:lnTo>
                      <a:pt x="7308" y="14220"/>
                    </a:lnTo>
                    <a:lnTo>
                      <a:pt x="7550" y="14182"/>
                    </a:lnTo>
                    <a:lnTo>
                      <a:pt x="7780" y="14118"/>
                    </a:lnTo>
                    <a:lnTo>
                      <a:pt x="7997" y="14041"/>
                    </a:lnTo>
                    <a:lnTo>
                      <a:pt x="8214" y="13939"/>
                    </a:lnTo>
                    <a:lnTo>
                      <a:pt x="8418" y="13812"/>
                    </a:lnTo>
                    <a:lnTo>
                      <a:pt x="8596" y="13672"/>
                    </a:lnTo>
                    <a:lnTo>
                      <a:pt x="8775" y="13506"/>
                    </a:lnTo>
                    <a:lnTo>
                      <a:pt x="8928" y="13327"/>
                    </a:lnTo>
                    <a:lnTo>
                      <a:pt x="9068" y="13123"/>
                    </a:lnTo>
                    <a:lnTo>
                      <a:pt x="9183" y="12906"/>
                    </a:lnTo>
                    <a:lnTo>
                      <a:pt x="9285" y="12677"/>
                    </a:lnTo>
                    <a:lnTo>
                      <a:pt x="9361" y="12435"/>
                    </a:lnTo>
                    <a:lnTo>
                      <a:pt x="9412" y="12180"/>
                    </a:lnTo>
                    <a:lnTo>
                      <a:pt x="9438" y="11912"/>
                    </a:lnTo>
                    <a:lnTo>
                      <a:pt x="9438" y="11618"/>
                    </a:lnTo>
                    <a:lnTo>
                      <a:pt x="9425" y="11325"/>
                    </a:lnTo>
                    <a:lnTo>
                      <a:pt x="9425" y="11045"/>
                    </a:lnTo>
                    <a:lnTo>
                      <a:pt x="9451" y="10802"/>
                    </a:lnTo>
                    <a:lnTo>
                      <a:pt x="9489" y="10573"/>
                    </a:lnTo>
                    <a:lnTo>
                      <a:pt x="9553" y="10381"/>
                    </a:lnTo>
                    <a:lnTo>
                      <a:pt x="9629" y="10203"/>
                    </a:lnTo>
                    <a:lnTo>
                      <a:pt x="9731" y="10063"/>
                    </a:lnTo>
                    <a:lnTo>
                      <a:pt x="9846" y="9935"/>
                    </a:lnTo>
                    <a:lnTo>
                      <a:pt x="9973" y="9820"/>
                    </a:lnTo>
                    <a:lnTo>
                      <a:pt x="10139" y="9744"/>
                    </a:lnTo>
                    <a:lnTo>
                      <a:pt x="10318" y="9667"/>
                    </a:lnTo>
                    <a:lnTo>
                      <a:pt x="10509" y="9616"/>
                    </a:lnTo>
                    <a:lnTo>
                      <a:pt x="10739" y="9578"/>
                    </a:lnTo>
                    <a:lnTo>
                      <a:pt x="10981" y="9565"/>
                    </a:lnTo>
                    <a:lnTo>
                      <a:pt x="11249" y="9553"/>
                    </a:lnTo>
                    <a:lnTo>
                      <a:pt x="11835" y="9553"/>
                    </a:lnTo>
                    <a:lnTo>
                      <a:pt x="12129" y="9514"/>
                    </a:lnTo>
                    <a:lnTo>
                      <a:pt x="12396" y="9451"/>
                    </a:lnTo>
                    <a:lnTo>
                      <a:pt x="12651" y="9374"/>
                    </a:lnTo>
                    <a:lnTo>
                      <a:pt x="12881" y="9272"/>
                    </a:lnTo>
                    <a:lnTo>
                      <a:pt x="13098" y="9144"/>
                    </a:lnTo>
                    <a:lnTo>
                      <a:pt x="13302" y="8991"/>
                    </a:lnTo>
                    <a:lnTo>
                      <a:pt x="13480" y="8838"/>
                    </a:lnTo>
                    <a:lnTo>
                      <a:pt x="13633" y="8647"/>
                    </a:lnTo>
                    <a:lnTo>
                      <a:pt x="13774" y="8456"/>
                    </a:lnTo>
                    <a:lnTo>
                      <a:pt x="13888" y="8239"/>
                    </a:lnTo>
                    <a:lnTo>
                      <a:pt x="13990" y="8022"/>
                    </a:lnTo>
                    <a:lnTo>
                      <a:pt x="14054" y="7793"/>
                    </a:lnTo>
                    <a:lnTo>
                      <a:pt x="14105" y="7538"/>
                    </a:lnTo>
                    <a:lnTo>
                      <a:pt x="14131" y="7295"/>
                    </a:lnTo>
                    <a:lnTo>
                      <a:pt x="14131" y="7028"/>
                    </a:lnTo>
                    <a:lnTo>
                      <a:pt x="14105" y="6785"/>
                    </a:lnTo>
                    <a:lnTo>
                      <a:pt x="14067" y="6543"/>
                    </a:lnTo>
                    <a:lnTo>
                      <a:pt x="14003" y="6313"/>
                    </a:lnTo>
                    <a:lnTo>
                      <a:pt x="13914" y="6097"/>
                    </a:lnTo>
                    <a:lnTo>
                      <a:pt x="13799" y="5893"/>
                    </a:lnTo>
                    <a:lnTo>
                      <a:pt x="13684" y="5701"/>
                    </a:lnTo>
                    <a:lnTo>
                      <a:pt x="13531" y="5535"/>
                    </a:lnTo>
                    <a:lnTo>
                      <a:pt x="13366" y="5370"/>
                    </a:lnTo>
                    <a:lnTo>
                      <a:pt x="13187" y="5229"/>
                    </a:lnTo>
                    <a:lnTo>
                      <a:pt x="12983" y="5102"/>
                    </a:lnTo>
                    <a:lnTo>
                      <a:pt x="12766" y="5000"/>
                    </a:lnTo>
                    <a:lnTo>
                      <a:pt x="12537" y="4911"/>
                    </a:lnTo>
                    <a:lnTo>
                      <a:pt x="12294" y="4847"/>
                    </a:lnTo>
                    <a:lnTo>
                      <a:pt x="12027" y="4809"/>
                    </a:lnTo>
                    <a:lnTo>
                      <a:pt x="11746" y="4796"/>
                    </a:lnTo>
                    <a:lnTo>
                      <a:pt x="11453" y="4796"/>
                    </a:lnTo>
                    <a:lnTo>
                      <a:pt x="11172" y="4809"/>
                    </a:lnTo>
                    <a:lnTo>
                      <a:pt x="10917" y="4809"/>
                    </a:lnTo>
                    <a:lnTo>
                      <a:pt x="10688" y="4796"/>
                    </a:lnTo>
                    <a:lnTo>
                      <a:pt x="10483" y="4770"/>
                    </a:lnTo>
                    <a:lnTo>
                      <a:pt x="10292" y="4719"/>
                    </a:lnTo>
                    <a:lnTo>
                      <a:pt x="10114" y="4668"/>
                    </a:lnTo>
                    <a:lnTo>
                      <a:pt x="9961" y="4579"/>
                    </a:lnTo>
                    <a:lnTo>
                      <a:pt x="9833" y="4490"/>
                    </a:lnTo>
                    <a:lnTo>
                      <a:pt x="9718" y="4362"/>
                    </a:lnTo>
                    <a:lnTo>
                      <a:pt x="9629" y="4222"/>
                    </a:lnTo>
                    <a:lnTo>
                      <a:pt x="9553" y="4056"/>
                    </a:lnTo>
                    <a:lnTo>
                      <a:pt x="9502" y="3878"/>
                    </a:lnTo>
                    <a:lnTo>
                      <a:pt x="9463" y="3661"/>
                    </a:lnTo>
                    <a:lnTo>
                      <a:pt x="9438" y="3419"/>
                    </a:lnTo>
                    <a:lnTo>
                      <a:pt x="9438" y="3151"/>
                    </a:lnTo>
                    <a:lnTo>
                      <a:pt x="9438" y="2857"/>
                    </a:lnTo>
                    <a:lnTo>
                      <a:pt x="9451" y="2539"/>
                    </a:lnTo>
                    <a:lnTo>
                      <a:pt x="9425" y="2220"/>
                    </a:lnTo>
                    <a:lnTo>
                      <a:pt x="9387" y="1927"/>
                    </a:lnTo>
                    <a:lnTo>
                      <a:pt x="9310" y="1659"/>
                    </a:lnTo>
                    <a:lnTo>
                      <a:pt x="9221" y="1391"/>
                    </a:lnTo>
                    <a:lnTo>
                      <a:pt x="9093" y="1161"/>
                    </a:lnTo>
                    <a:lnTo>
                      <a:pt x="8966" y="945"/>
                    </a:lnTo>
                    <a:lnTo>
                      <a:pt x="8800" y="741"/>
                    </a:lnTo>
                    <a:lnTo>
                      <a:pt x="8634" y="575"/>
                    </a:lnTo>
                    <a:lnTo>
                      <a:pt x="8430" y="409"/>
                    </a:lnTo>
                    <a:lnTo>
                      <a:pt x="8226" y="281"/>
                    </a:lnTo>
                    <a:lnTo>
                      <a:pt x="8009" y="179"/>
                    </a:lnTo>
                    <a:lnTo>
                      <a:pt x="7767" y="90"/>
                    </a:lnTo>
                    <a:lnTo>
                      <a:pt x="7525" y="39"/>
                    </a:lnTo>
                    <a:lnTo>
                      <a:pt x="72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4" name="Google Shape;1764;p70"/>
          <p:cNvGrpSpPr/>
          <p:nvPr/>
        </p:nvGrpSpPr>
        <p:grpSpPr>
          <a:xfrm>
            <a:off x="5589671" y="4150116"/>
            <a:ext cx="532310" cy="1758167"/>
            <a:chOff x="88711" y="743475"/>
            <a:chExt cx="1585200" cy="5234198"/>
          </a:xfrm>
        </p:grpSpPr>
        <p:sp>
          <p:nvSpPr>
            <p:cNvPr id="1765" name="Google Shape;1765;p70"/>
            <p:cNvSpPr/>
            <p:nvPr/>
          </p:nvSpPr>
          <p:spPr>
            <a:xfrm>
              <a:off x="369525" y="743475"/>
              <a:ext cx="978900" cy="4500300"/>
            </a:xfrm>
            <a:prstGeom prst="roundRect">
              <a:avLst>
                <a:gd fmla="val 50000" name="adj"/>
              </a:avLst>
            </a:prstGeom>
            <a:solidFill>
              <a:srgbClr val="337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0"/>
            <p:cNvSpPr/>
            <p:nvPr/>
          </p:nvSpPr>
          <p:spPr>
            <a:xfrm>
              <a:off x="88711" y="4392473"/>
              <a:ext cx="1585200" cy="1585200"/>
            </a:xfrm>
            <a:prstGeom prst="ellipse">
              <a:avLst/>
            </a:prstGeom>
            <a:solidFill>
              <a:srgbClr val="C2DAFE">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0"/>
            <p:cNvSpPr/>
            <p:nvPr/>
          </p:nvSpPr>
          <p:spPr>
            <a:xfrm>
              <a:off x="229700" y="4533475"/>
              <a:ext cx="1303200" cy="1303200"/>
            </a:xfrm>
            <a:prstGeom prst="ellipse">
              <a:avLst/>
            </a:prstGeom>
            <a:solidFill>
              <a:srgbClr val="0DB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0"/>
            <p:cNvSpPr/>
            <p:nvPr/>
          </p:nvSpPr>
          <p:spPr>
            <a:xfrm>
              <a:off x="664525" y="3903775"/>
              <a:ext cx="373650" cy="373650"/>
            </a:xfrm>
            <a:custGeom>
              <a:rect b="b" l="l" r="r" t="t"/>
              <a:pathLst>
                <a:path extrusionOk="0" h="14946" w="14946">
                  <a:moveTo>
                    <a:pt x="6668" y="2460"/>
                  </a:moveTo>
                  <a:lnTo>
                    <a:pt x="6880" y="2473"/>
                  </a:lnTo>
                  <a:lnTo>
                    <a:pt x="7080" y="2510"/>
                  </a:lnTo>
                  <a:lnTo>
                    <a:pt x="7292" y="2535"/>
                  </a:lnTo>
                  <a:lnTo>
                    <a:pt x="7479" y="2585"/>
                  </a:lnTo>
                  <a:lnTo>
                    <a:pt x="7679" y="2647"/>
                  </a:lnTo>
                  <a:lnTo>
                    <a:pt x="7866" y="2710"/>
                  </a:lnTo>
                  <a:lnTo>
                    <a:pt x="8053" y="2785"/>
                  </a:lnTo>
                  <a:lnTo>
                    <a:pt x="8241" y="2860"/>
                  </a:lnTo>
                  <a:lnTo>
                    <a:pt x="8415" y="2947"/>
                  </a:lnTo>
                  <a:lnTo>
                    <a:pt x="8590" y="3047"/>
                  </a:lnTo>
                  <a:lnTo>
                    <a:pt x="8753" y="3147"/>
                  </a:lnTo>
                  <a:lnTo>
                    <a:pt x="8915" y="3259"/>
                  </a:lnTo>
                  <a:lnTo>
                    <a:pt x="9065" y="3384"/>
                  </a:lnTo>
                  <a:lnTo>
                    <a:pt x="9214" y="3509"/>
                  </a:lnTo>
                  <a:lnTo>
                    <a:pt x="9364" y="3646"/>
                  </a:lnTo>
                  <a:lnTo>
                    <a:pt x="9502" y="3783"/>
                  </a:lnTo>
                  <a:lnTo>
                    <a:pt x="9626" y="3933"/>
                  </a:lnTo>
                  <a:lnTo>
                    <a:pt x="9751" y="4083"/>
                  </a:lnTo>
                  <a:lnTo>
                    <a:pt x="9864" y="4245"/>
                  </a:lnTo>
                  <a:lnTo>
                    <a:pt x="9964" y="4408"/>
                  </a:lnTo>
                  <a:lnTo>
                    <a:pt x="10063" y="4570"/>
                  </a:lnTo>
                  <a:lnTo>
                    <a:pt x="10151" y="4745"/>
                  </a:lnTo>
                  <a:lnTo>
                    <a:pt x="10238" y="4932"/>
                  </a:lnTo>
                  <a:lnTo>
                    <a:pt x="10313" y="5107"/>
                  </a:lnTo>
                  <a:lnTo>
                    <a:pt x="10376" y="5294"/>
                  </a:lnTo>
                  <a:lnTo>
                    <a:pt x="10426" y="5494"/>
                  </a:lnTo>
                  <a:lnTo>
                    <a:pt x="10475" y="5681"/>
                  </a:lnTo>
                  <a:lnTo>
                    <a:pt x="10513" y="5881"/>
                  </a:lnTo>
                  <a:lnTo>
                    <a:pt x="10538" y="6081"/>
                  </a:lnTo>
                  <a:lnTo>
                    <a:pt x="10550" y="6293"/>
                  </a:lnTo>
                  <a:lnTo>
                    <a:pt x="10550" y="6493"/>
                  </a:lnTo>
                  <a:lnTo>
                    <a:pt x="10550" y="6705"/>
                  </a:lnTo>
                  <a:lnTo>
                    <a:pt x="10525" y="6905"/>
                  </a:lnTo>
                  <a:lnTo>
                    <a:pt x="10500" y="7105"/>
                  </a:lnTo>
                  <a:lnTo>
                    <a:pt x="10463" y="7292"/>
                  </a:lnTo>
                  <a:lnTo>
                    <a:pt x="10413" y="7492"/>
                  </a:lnTo>
                  <a:lnTo>
                    <a:pt x="10363" y="7679"/>
                  </a:lnTo>
                  <a:lnTo>
                    <a:pt x="10301" y="7866"/>
                  </a:lnTo>
                  <a:lnTo>
                    <a:pt x="10226" y="8041"/>
                  </a:lnTo>
                  <a:lnTo>
                    <a:pt x="10138" y="8228"/>
                  </a:lnTo>
                  <a:lnTo>
                    <a:pt x="10051" y="8390"/>
                  </a:lnTo>
                  <a:lnTo>
                    <a:pt x="9951" y="8565"/>
                  </a:lnTo>
                  <a:lnTo>
                    <a:pt x="9851" y="8728"/>
                  </a:lnTo>
                  <a:lnTo>
                    <a:pt x="9739" y="8890"/>
                  </a:lnTo>
                  <a:lnTo>
                    <a:pt x="9614" y="9040"/>
                  </a:lnTo>
                  <a:lnTo>
                    <a:pt x="9489" y="9177"/>
                  </a:lnTo>
                  <a:lnTo>
                    <a:pt x="9352" y="9327"/>
                  </a:lnTo>
                  <a:lnTo>
                    <a:pt x="9214" y="9452"/>
                  </a:lnTo>
                  <a:lnTo>
                    <a:pt x="9065" y="9589"/>
                  </a:lnTo>
                  <a:lnTo>
                    <a:pt x="8915" y="9701"/>
                  </a:lnTo>
                  <a:lnTo>
                    <a:pt x="8765" y="9814"/>
                  </a:lnTo>
                  <a:lnTo>
                    <a:pt x="8603" y="9926"/>
                  </a:lnTo>
                  <a:lnTo>
                    <a:pt x="8428" y="10014"/>
                  </a:lnTo>
                  <a:lnTo>
                    <a:pt x="8253" y="10113"/>
                  </a:lnTo>
                  <a:lnTo>
                    <a:pt x="8078" y="10188"/>
                  </a:lnTo>
                  <a:lnTo>
                    <a:pt x="7904" y="10263"/>
                  </a:lnTo>
                  <a:lnTo>
                    <a:pt x="7716" y="10326"/>
                  </a:lnTo>
                  <a:lnTo>
                    <a:pt x="7529" y="10376"/>
                  </a:lnTo>
                  <a:lnTo>
                    <a:pt x="7329" y="10426"/>
                  </a:lnTo>
                  <a:lnTo>
                    <a:pt x="7142" y="10463"/>
                  </a:lnTo>
                  <a:lnTo>
                    <a:pt x="6942" y="10488"/>
                  </a:lnTo>
                  <a:lnTo>
                    <a:pt x="6742" y="10500"/>
                  </a:lnTo>
                  <a:lnTo>
                    <a:pt x="6318" y="10500"/>
                  </a:lnTo>
                  <a:lnTo>
                    <a:pt x="6106" y="10488"/>
                  </a:lnTo>
                  <a:lnTo>
                    <a:pt x="5906" y="10463"/>
                  </a:lnTo>
                  <a:lnTo>
                    <a:pt x="5694" y="10426"/>
                  </a:lnTo>
                  <a:lnTo>
                    <a:pt x="5494" y="10376"/>
                  </a:lnTo>
                  <a:lnTo>
                    <a:pt x="5307" y="10326"/>
                  </a:lnTo>
                  <a:lnTo>
                    <a:pt x="5107" y="10263"/>
                  </a:lnTo>
                  <a:lnTo>
                    <a:pt x="4932" y="10188"/>
                  </a:lnTo>
                  <a:lnTo>
                    <a:pt x="4745" y="10113"/>
                  </a:lnTo>
                  <a:lnTo>
                    <a:pt x="4570" y="10026"/>
                  </a:lnTo>
                  <a:lnTo>
                    <a:pt x="4395" y="9926"/>
                  </a:lnTo>
                  <a:lnTo>
                    <a:pt x="4233" y="9826"/>
                  </a:lnTo>
                  <a:lnTo>
                    <a:pt x="4071" y="9714"/>
                  </a:lnTo>
                  <a:lnTo>
                    <a:pt x="3921" y="9602"/>
                  </a:lnTo>
                  <a:lnTo>
                    <a:pt x="3771" y="9477"/>
                  </a:lnTo>
                  <a:lnTo>
                    <a:pt x="3634" y="9339"/>
                  </a:lnTo>
                  <a:lnTo>
                    <a:pt x="3509" y="9202"/>
                  </a:lnTo>
                  <a:lnTo>
                    <a:pt x="3371" y="9052"/>
                  </a:lnTo>
                  <a:lnTo>
                    <a:pt x="3259" y="8902"/>
                  </a:lnTo>
                  <a:lnTo>
                    <a:pt x="3147" y="8753"/>
                  </a:lnTo>
                  <a:lnTo>
                    <a:pt x="3047" y="8590"/>
                  </a:lnTo>
                  <a:lnTo>
                    <a:pt x="2947" y="8415"/>
                  </a:lnTo>
                  <a:lnTo>
                    <a:pt x="2860" y="8241"/>
                  </a:lnTo>
                  <a:lnTo>
                    <a:pt x="2785" y="8066"/>
                  </a:lnTo>
                  <a:lnTo>
                    <a:pt x="2710" y="7879"/>
                  </a:lnTo>
                  <a:lnTo>
                    <a:pt x="2647" y="7691"/>
                  </a:lnTo>
                  <a:lnTo>
                    <a:pt x="2597" y="7492"/>
                  </a:lnTo>
                  <a:lnTo>
                    <a:pt x="2547" y="7292"/>
                  </a:lnTo>
                  <a:lnTo>
                    <a:pt x="2510" y="7092"/>
                  </a:lnTo>
                  <a:lnTo>
                    <a:pt x="2485" y="6892"/>
                  </a:lnTo>
                  <a:lnTo>
                    <a:pt x="2473" y="6680"/>
                  </a:lnTo>
                  <a:lnTo>
                    <a:pt x="2473" y="6468"/>
                  </a:lnTo>
                  <a:lnTo>
                    <a:pt x="2473" y="6256"/>
                  </a:lnTo>
                  <a:lnTo>
                    <a:pt x="2498" y="6056"/>
                  </a:lnTo>
                  <a:lnTo>
                    <a:pt x="2522" y="5856"/>
                  </a:lnTo>
                  <a:lnTo>
                    <a:pt x="2547" y="5656"/>
                  </a:lnTo>
                  <a:lnTo>
                    <a:pt x="2597" y="5456"/>
                  </a:lnTo>
                  <a:lnTo>
                    <a:pt x="2647" y="5269"/>
                  </a:lnTo>
                  <a:lnTo>
                    <a:pt x="2710" y="5082"/>
                  </a:lnTo>
                  <a:lnTo>
                    <a:pt x="2785" y="4895"/>
                  </a:lnTo>
                  <a:lnTo>
                    <a:pt x="2872" y="4720"/>
                  </a:lnTo>
                  <a:lnTo>
                    <a:pt x="2959" y="4545"/>
                  </a:lnTo>
                  <a:lnTo>
                    <a:pt x="3047" y="4383"/>
                  </a:lnTo>
                  <a:lnTo>
                    <a:pt x="3159" y="4220"/>
                  </a:lnTo>
                  <a:lnTo>
                    <a:pt x="3259" y="4058"/>
                  </a:lnTo>
                  <a:lnTo>
                    <a:pt x="3384" y="3908"/>
                  </a:lnTo>
                  <a:lnTo>
                    <a:pt x="3509" y="3759"/>
                  </a:lnTo>
                  <a:lnTo>
                    <a:pt x="3646" y="3621"/>
                  </a:lnTo>
                  <a:lnTo>
                    <a:pt x="3783" y="3496"/>
                  </a:lnTo>
                  <a:lnTo>
                    <a:pt x="3921" y="3359"/>
                  </a:lnTo>
                  <a:lnTo>
                    <a:pt x="4071" y="3247"/>
                  </a:lnTo>
                  <a:lnTo>
                    <a:pt x="4233" y="3134"/>
                  </a:lnTo>
                  <a:lnTo>
                    <a:pt x="4395" y="3034"/>
                  </a:lnTo>
                  <a:lnTo>
                    <a:pt x="4558" y="2934"/>
                  </a:lnTo>
                  <a:lnTo>
                    <a:pt x="4732" y="2847"/>
                  </a:lnTo>
                  <a:lnTo>
                    <a:pt x="4907" y="2772"/>
                  </a:lnTo>
                  <a:lnTo>
                    <a:pt x="5082" y="2697"/>
                  </a:lnTo>
                  <a:lnTo>
                    <a:pt x="5269" y="2635"/>
                  </a:lnTo>
                  <a:lnTo>
                    <a:pt x="5456" y="2585"/>
                  </a:lnTo>
                  <a:lnTo>
                    <a:pt x="5656" y="2535"/>
                  </a:lnTo>
                  <a:lnTo>
                    <a:pt x="5856" y="2498"/>
                  </a:lnTo>
                  <a:lnTo>
                    <a:pt x="6056" y="2473"/>
                  </a:lnTo>
                  <a:lnTo>
                    <a:pt x="6256" y="2460"/>
                  </a:lnTo>
                  <a:close/>
                  <a:moveTo>
                    <a:pt x="6218" y="0"/>
                  </a:moveTo>
                  <a:lnTo>
                    <a:pt x="5956" y="25"/>
                  </a:lnTo>
                  <a:lnTo>
                    <a:pt x="5706" y="50"/>
                  </a:lnTo>
                  <a:lnTo>
                    <a:pt x="5444" y="88"/>
                  </a:lnTo>
                  <a:lnTo>
                    <a:pt x="5194" y="138"/>
                  </a:lnTo>
                  <a:lnTo>
                    <a:pt x="4945" y="188"/>
                  </a:lnTo>
                  <a:lnTo>
                    <a:pt x="4695" y="263"/>
                  </a:lnTo>
                  <a:lnTo>
                    <a:pt x="4445" y="338"/>
                  </a:lnTo>
                  <a:lnTo>
                    <a:pt x="4208" y="425"/>
                  </a:lnTo>
                  <a:lnTo>
                    <a:pt x="3971" y="512"/>
                  </a:lnTo>
                  <a:lnTo>
                    <a:pt x="3734" y="625"/>
                  </a:lnTo>
                  <a:lnTo>
                    <a:pt x="3509" y="737"/>
                  </a:lnTo>
                  <a:lnTo>
                    <a:pt x="3284" y="862"/>
                  </a:lnTo>
                  <a:lnTo>
                    <a:pt x="3059" y="987"/>
                  </a:lnTo>
                  <a:lnTo>
                    <a:pt x="2847" y="1124"/>
                  </a:lnTo>
                  <a:lnTo>
                    <a:pt x="2635" y="1274"/>
                  </a:lnTo>
                  <a:lnTo>
                    <a:pt x="2423" y="1424"/>
                  </a:lnTo>
                  <a:lnTo>
                    <a:pt x="2223" y="1599"/>
                  </a:lnTo>
                  <a:lnTo>
                    <a:pt x="2036" y="1761"/>
                  </a:lnTo>
                  <a:lnTo>
                    <a:pt x="1848" y="1948"/>
                  </a:lnTo>
                  <a:lnTo>
                    <a:pt x="1674" y="2135"/>
                  </a:lnTo>
                  <a:lnTo>
                    <a:pt x="1499" y="2323"/>
                  </a:lnTo>
                  <a:lnTo>
                    <a:pt x="1336" y="2535"/>
                  </a:lnTo>
                  <a:lnTo>
                    <a:pt x="1187" y="2735"/>
                  </a:lnTo>
                  <a:lnTo>
                    <a:pt x="1037" y="2959"/>
                  </a:lnTo>
                  <a:lnTo>
                    <a:pt x="899" y="3184"/>
                  </a:lnTo>
                  <a:lnTo>
                    <a:pt x="775" y="3409"/>
                  </a:lnTo>
                  <a:lnTo>
                    <a:pt x="650" y="3646"/>
                  </a:lnTo>
                  <a:lnTo>
                    <a:pt x="537" y="3883"/>
                  </a:lnTo>
                  <a:lnTo>
                    <a:pt x="437" y="4133"/>
                  </a:lnTo>
                  <a:lnTo>
                    <a:pt x="350" y="4370"/>
                  </a:lnTo>
                  <a:lnTo>
                    <a:pt x="275" y="4620"/>
                  </a:lnTo>
                  <a:lnTo>
                    <a:pt x="213" y="4870"/>
                  </a:lnTo>
                  <a:lnTo>
                    <a:pt x="150" y="5119"/>
                  </a:lnTo>
                  <a:lnTo>
                    <a:pt x="100" y="5382"/>
                  </a:lnTo>
                  <a:lnTo>
                    <a:pt x="63" y="5631"/>
                  </a:lnTo>
                  <a:lnTo>
                    <a:pt x="38" y="5893"/>
                  </a:lnTo>
                  <a:lnTo>
                    <a:pt x="13" y="6143"/>
                  </a:lnTo>
                  <a:lnTo>
                    <a:pt x="0" y="6405"/>
                  </a:lnTo>
                  <a:lnTo>
                    <a:pt x="13" y="6655"/>
                  </a:lnTo>
                  <a:lnTo>
                    <a:pt x="13" y="6917"/>
                  </a:lnTo>
                  <a:lnTo>
                    <a:pt x="38" y="7167"/>
                  </a:lnTo>
                  <a:lnTo>
                    <a:pt x="75" y="7417"/>
                  </a:lnTo>
                  <a:lnTo>
                    <a:pt x="113" y="7679"/>
                  </a:lnTo>
                  <a:lnTo>
                    <a:pt x="163" y="7929"/>
                  </a:lnTo>
                  <a:lnTo>
                    <a:pt x="225" y="8178"/>
                  </a:lnTo>
                  <a:lnTo>
                    <a:pt x="288" y="8415"/>
                  </a:lnTo>
                  <a:lnTo>
                    <a:pt x="375" y="8665"/>
                  </a:lnTo>
                  <a:lnTo>
                    <a:pt x="462" y="8902"/>
                  </a:lnTo>
                  <a:lnTo>
                    <a:pt x="562" y="9140"/>
                  </a:lnTo>
                  <a:lnTo>
                    <a:pt x="662" y="9377"/>
                  </a:lnTo>
                  <a:lnTo>
                    <a:pt x="787" y="9602"/>
                  </a:lnTo>
                  <a:lnTo>
                    <a:pt x="912" y="9826"/>
                  </a:lnTo>
                  <a:lnTo>
                    <a:pt x="1049" y="10051"/>
                  </a:lnTo>
                  <a:lnTo>
                    <a:pt x="1199" y="10263"/>
                  </a:lnTo>
                  <a:lnTo>
                    <a:pt x="1349" y="10475"/>
                  </a:lnTo>
                  <a:lnTo>
                    <a:pt x="1524" y="10675"/>
                  </a:lnTo>
                  <a:lnTo>
                    <a:pt x="1698" y="10875"/>
                  </a:lnTo>
                  <a:lnTo>
                    <a:pt x="1886" y="11075"/>
                  </a:lnTo>
                  <a:lnTo>
                    <a:pt x="2086" y="11262"/>
                  </a:lnTo>
                  <a:lnTo>
                    <a:pt x="2285" y="11437"/>
                  </a:lnTo>
                  <a:lnTo>
                    <a:pt x="2498" y="11612"/>
                  </a:lnTo>
                  <a:lnTo>
                    <a:pt x="2710" y="11774"/>
                  </a:lnTo>
                  <a:lnTo>
                    <a:pt x="2934" y="11924"/>
                  </a:lnTo>
                  <a:lnTo>
                    <a:pt x="3159" y="12061"/>
                  </a:lnTo>
                  <a:lnTo>
                    <a:pt x="3384" y="12198"/>
                  </a:lnTo>
                  <a:lnTo>
                    <a:pt x="3621" y="12323"/>
                  </a:lnTo>
                  <a:lnTo>
                    <a:pt x="3858" y="12436"/>
                  </a:lnTo>
                  <a:lnTo>
                    <a:pt x="4096" y="12536"/>
                  </a:lnTo>
                  <a:lnTo>
                    <a:pt x="4333" y="12623"/>
                  </a:lnTo>
                  <a:lnTo>
                    <a:pt x="4583" y="12710"/>
                  </a:lnTo>
                  <a:lnTo>
                    <a:pt x="4832" y="12785"/>
                  </a:lnTo>
                  <a:lnTo>
                    <a:pt x="5082" y="12848"/>
                  </a:lnTo>
                  <a:lnTo>
                    <a:pt x="5344" y="12898"/>
                  </a:lnTo>
                  <a:lnTo>
                    <a:pt x="5594" y="12935"/>
                  </a:lnTo>
                  <a:lnTo>
                    <a:pt x="5856" y="12973"/>
                  </a:lnTo>
                  <a:lnTo>
                    <a:pt x="6118" y="12997"/>
                  </a:lnTo>
                  <a:lnTo>
                    <a:pt x="6643" y="12997"/>
                  </a:lnTo>
                  <a:lnTo>
                    <a:pt x="6892" y="12985"/>
                  </a:lnTo>
                  <a:lnTo>
                    <a:pt x="7154" y="12973"/>
                  </a:lnTo>
                  <a:lnTo>
                    <a:pt x="7417" y="12935"/>
                  </a:lnTo>
                  <a:lnTo>
                    <a:pt x="7679" y="12898"/>
                  </a:lnTo>
                  <a:lnTo>
                    <a:pt x="7941" y="12835"/>
                  </a:lnTo>
                  <a:lnTo>
                    <a:pt x="8191" y="12773"/>
                  </a:lnTo>
                  <a:lnTo>
                    <a:pt x="8453" y="12698"/>
                  </a:lnTo>
                  <a:lnTo>
                    <a:pt x="8703" y="12610"/>
                  </a:lnTo>
                  <a:lnTo>
                    <a:pt x="8952" y="12511"/>
                  </a:lnTo>
                  <a:lnTo>
                    <a:pt x="9202" y="12398"/>
                  </a:lnTo>
                  <a:lnTo>
                    <a:pt x="9339" y="12336"/>
                  </a:lnTo>
                  <a:lnTo>
                    <a:pt x="9477" y="12286"/>
                  </a:lnTo>
                  <a:lnTo>
                    <a:pt x="9602" y="12236"/>
                  </a:lnTo>
                  <a:lnTo>
                    <a:pt x="9739" y="12211"/>
                  </a:lnTo>
                  <a:lnTo>
                    <a:pt x="9851" y="12198"/>
                  </a:lnTo>
                  <a:lnTo>
                    <a:pt x="9976" y="12186"/>
                  </a:lnTo>
                  <a:lnTo>
                    <a:pt x="10088" y="12186"/>
                  </a:lnTo>
                  <a:lnTo>
                    <a:pt x="10201" y="12198"/>
                  </a:lnTo>
                  <a:lnTo>
                    <a:pt x="10301" y="12223"/>
                  </a:lnTo>
                  <a:lnTo>
                    <a:pt x="10413" y="12261"/>
                  </a:lnTo>
                  <a:lnTo>
                    <a:pt x="10513" y="12311"/>
                  </a:lnTo>
                  <a:lnTo>
                    <a:pt x="10625" y="12373"/>
                  </a:lnTo>
                  <a:lnTo>
                    <a:pt x="10725" y="12448"/>
                  </a:lnTo>
                  <a:lnTo>
                    <a:pt x="10825" y="12536"/>
                  </a:lnTo>
                  <a:lnTo>
                    <a:pt x="10925" y="12623"/>
                  </a:lnTo>
                  <a:lnTo>
                    <a:pt x="11025" y="12735"/>
                  </a:lnTo>
                  <a:lnTo>
                    <a:pt x="11449" y="13185"/>
                  </a:lnTo>
                  <a:lnTo>
                    <a:pt x="11886" y="13622"/>
                  </a:lnTo>
                  <a:lnTo>
                    <a:pt x="12773" y="14471"/>
                  </a:lnTo>
                  <a:lnTo>
                    <a:pt x="12873" y="14583"/>
                  </a:lnTo>
                  <a:lnTo>
                    <a:pt x="12985" y="14670"/>
                  </a:lnTo>
                  <a:lnTo>
                    <a:pt x="13097" y="14745"/>
                  </a:lnTo>
                  <a:lnTo>
                    <a:pt x="13222" y="14808"/>
                  </a:lnTo>
                  <a:lnTo>
                    <a:pt x="13335" y="14870"/>
                  </a:lnTo>
                  <a:lnTo>
                    <a:pt x="13447" y="14908"/>
                  </a:lnTo>
                  <a:lnTo>
                    <a:pt x="13559" y="14933"/>
                  </a:lnTo>
                  <a:lnTo>
                    <a:pt x="13672" y="14945"/>
                  </a:lnTo>
                  <a:lnTo>
                    <a:pt x="13797" y="14945"/>
                  </a:lnTo>
                  <a:lnTo>
                    <a:pt x="13909" y="14933"/>
                  </a:lnTo>
                  <a:lnTo>
                    <a:pt x="14021" y="14895"/>
                  </a:lnTo>
                  <a:lnTo>
                    <a:pt x="14134" y="14858"/>
                  </a:lnTo>
                  <a:lnTo>
                    <a:pt x="14246" y="14795"/>
                  </a:lnTo>
                  <a:lnTo>
                    <a:pt x="14358" y="14720"/>
                  </a:lnTo>
                  <a:lnTo>
                    <a:pt x="14471" y="14633"/>
                  </a:lnTo>
                  <a:lnTo>
                    <a:pt x="14583" y="14521"/>
                  </a:lnTo>
                  <a:lnTo>
                    <a:pt x="14683" y="14421"/>
                  </a:lnTo>
                  <a:lnTo>
                    <a:pt x="14758" y="14308"/>
                  </a:lnTo>
                  <a:lnTo>
                    <a:pt x="14820" y="14196"/>
                  </a:lnTo>
                  <a:lnTo>
                    <a:pt x="14883" y="14084"/>
                  </a:lnTo>
                  <a:lnTo>
                    <a:pt x="14920" y="13971"/>
                  </a:lnTo>
                  <a:lnTo>
                    <a:pt x="14933" y="13871"/>
                  </a:lnTo>
                  <a:lnTo>
                    <a:pt x="14945" y="13759"/>
                  </a:lnTo>
                  <a:lnTo>
                    <a:pt x="14945" y="13647"/>
                  </a:lnTo>
                  <a:lnTo>
                    <a:pt x="14933" y="13534"/>
                  </a:lnTo>
                  <a:lnTo>
                    <a:pt x="14908" y="13422"/>
                  </a:lnTo>
                  <a:lnTo>
                    <a:pt x="14858" y="13310"/>
                  </a:lnTo>
                  <a:lnTo>
                    <a:pt x="14808" y="13197"/>
                  </a:lnTo>
                  <a:lnTo>
                    <a:pt x="14745" y="13097"/>
                  </a:lnTo>
                  <a:lnTo>
                    <a:pt x="14670" y="12985"/>
                  </a:lnTo>
                  <a:lnTo>
                    <a:pt x="14583" y="12885"/>
                  </a:lnTo>
                  <a:lnTo>
                    <a:pt x="14496" y="12773"/>
                  </a:lnTo>
                  <a:lnTo>
                    <a:pt x="13559" y="11824"/>
                  </a:lnTo>
                  <a:lnTo>
                    <a:pt x="13097" y="11349"/>
                  </a:lnTo>
                  <a:lnTo>
                    <a:pt x="12610" y="10900"/>
                  </a:lnTo>
                  <a:lnTo>
                    <a:pt x="12523" y="10800"/>
                  </a:lnTo>
                  <a:lnTo>
                    <a:pt x="12436" y="10713"/>
                  </a:lnTo>
                  <a:lnTo>
                    <a:pt x="12373" y="10625"/>
                  </a:lnTo>
                  <a:lnTo>
                    <a:pt x="12311" y="10538"/>
                  </a:lnTo>
                  <a:lnTo>
                    <a:pt x="12261" y="10438"/>
                  </a:lnTo>
                  <a:lnTo>
                    <a:pt x="12211" y="10351"/>
                  </a:lnTo>
                  <a:lnTo>
                    <a:pt x="12186" y="10251"/>
                  </a:lnTo>
                  <a:lnTo>
                    <a:pt x="12161" y="10163"/>
                  </a:lnTo>
                  <a:lnTo>
                    <a:pt x="12148" y="10063"/>
                  </a:lnTo>
                  <a:lnTo>
                    <a:pt x="12148" y="9964"/>
                  </a:lnTo>
                  <a:lnTo>
                    <a:pt x="12148" y="9864"/>
                  </a:lnTo>
                  <a:lnTo>
                    <a:pt x="12173" y="9751"/>
                  </a:lnTo>
                  <a:lnTo>
                    <a:pt x="12198" y="9651"/>
                  </a:lnTo>
                  <a:lnTo>
                    <a:pt x="12236" y="9539"/>
                  </a:lnTo>
                  <a:lnTo>
                    <a:pt x="12336" y="9314"/>
                  </a:lnTo>
                  <a:lnTo>
                    <a:pt x="12486" y="8977"/>
                  </a:lnTo>
                  <a:lnTo>
                    <a:pt x="12623" y="8628"/>
                  </a:lnTo>
                  <a:lnTo>
                    <a:pt x="12735" y="8278"/>
                  </a:lnTo>
                  <a:lnTo>
                    <a:pt x="12823" y="7929"/>
                  </a:lnTo>
                  <a:lnTo>
                    <a:pt x="12898" y="7566"/>
                  </a:lnTo>
                  <a:lnTo>
                    <a:pt x="12948" y="7204"/>
                  </a:lnTo>
                  <a:lnTo>
                    <a:pt x="12973" y="6830"/>
                  </a:lnTo>
                  <a:lnTo>
                    <a:pt x="12985" y="6455"/>
                  </a:lnTo>
                  <a:lnTo>
                    <a:pt x="12985" y="6193"/>
                  </a:lnTo>
                  <a:lnTo>
                    <a:pt x="12960" y="5918"/>
                  </a:lnTo>
                  <a:lnTo>
                    <a:pt x="12935" y="5656"/>
                  </a:lnTo>
                  <a:lnTo>
                    <a:pt x="12898" y="5394"/>
                  </a:lnTo>
                  <a:lnTo>
                    <a:pt x="12848" y="5132"/>
                  </a:lnTo>
                  <a:lnTo>
                    <a:pt x="12785" y="4870"/>
                  </a:lnTo>
                  <a:lnTo>
                    <a:pt x="12710" y="4620"/>
                  </a:lnTo>
                  <a:lnTo>
                    <a:pt x="12635" y="4370"/>
                  </a:lnTo>
                  <a:lnTo>
                    <a:pt x="12548" y="4133"/>
                  </a:lnTo>
                  <a:lnTo>
                    <a:pt x="12448" y="3883"/>
                  </a:lnTo>
                  <a:lnTo>
                    <a:pt x="12336" y="3646"/>
                  </a:lnTo>
                  <a:lnTo>
                    <a:pt x="12223" y="3421"/>
                  </a:lnTo>
                  <a:lnTo>
                    <a:pt x="12099" y="3197"/>
                  </a:lnTo>
                  <a:lnTo>
                    <a:pt x="11961" y="2972"/>
                  </a:lnTo>
                  <a:lnTo>
                    <a:pt x="11824" y="2760"/>
                  </a:lnTo>
                  <a:lnTo>
                    <a:pt x="11662" y="2547"/>
                  </a:lnTo>
                  <a:lnTo>
                    <a:pt x="11512" y="2348"/>
                  </a:lnTo>
                  <a:lnTo>
                    <a:pt x="11337" y="2148"/>
                  </a:lnTo>
                  <a:lnTo>
                    <a:pt x="11162" y="1961"/>
                  </a:lnTo>
                  <a:lnTo>
                    <a:pt x="10987" y="1786"/>
                  </a:lnTo>
                  <a:lnTo>
                    <a:pt x="10788" y="1611"/>
                  </a:lnTo>
                  <a:lnTo>
                    <a:pt x="10600" y="1436"/>
                  </a:lnTo>
                  <a:lnTo>
                    <a:pt x="10388" y="1274"/>
                  </a:lnTo>
                  <a:lnTo>
                    <a:pt x="10176" y="1124"/>
                  </a:lnTo>
                  <a:lnTo>
                    <a:pt x="9964" y="987"/>
                  </a:lnTo>
                  <a:lnTo>
                    <a:pt x="9739" y="849"/>
                  </a:lnTo>
                  <a:lnTo>
                    <a:pt x="9514" y="725"/>
                  </a:lnTo>
                  <a:lnTo>
                    <a:pt x="9277" y="600"/>
                  </a:lnTo>
                  <a:lnTo>
                    <a:pt x="9040" y="500"/>
                  </a:lnTo>
                  <a:lnTo>
                    <a:pt x="8790" y="400"/>
                  </a:lnTo>
                  <a:lnTo>
                    <a:pt x="8540" y="313"/>
                  </a:lnTo>
                  <a:lnTo>
                    <a:pt x="8278" y="238"/>
                  </a:lnTo>
                  <a:lnTo>
                    <a:pt x="8028" y="163"/>
                  </a:lnTo>
                  <a:lnTo>
                    <a:pt x="7766" y="113"/>
                  </a:lnTo>
                  <a:lnTo>
                    <a:pt x="7504" y="63"/>
                  </a:lnTo>
                  <a:lnTo>
                    <a:pt x="7254" y="38"/>
                  </a:lnTo>
                  <a:lnTo>
                    <a:pt x="6992" y="13"/>
                  </a:lnTo>
                  <a:lnTo>
                    <a:pt x="6730"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0"/>
            <p:cNvSpPr/>
            <p:nvPr/>
          </p:nvSpPr>
          <p:spPr>
            <a:xfrm>
              <a:off x="704800" y="2019150"/>
              <a:ext cx="292475" cy="293425"/>
            </a:xfrm>
            <a:custGeom>
              <a:rect b="b" l="l" r="r" t="t"/>
              <a:pathLst>
                <a:path extrusionOk="0" h="11737" w="11699">
                  <a:moveTo>
                    <a:pt x="5831" y="0"/>
                  </a:moveTo>
                  <a:lnTo>
                    <a:pt x="5706" y="13"/>
                  </a:lnTo>
                  <a:lnTo>
                    <a:pt x="5606" y="50"/>
                  </a:lnTo>
                  <a:lnTo>
                    <a:pt x="5494" y="75"/>
                  </a:lnTo>
                  <a:lnTo>
                    <a:pt x="5406" y="125"/>
                  </a:lnTo>
                  <a:lnTo>
                    <a:pt x="5319" y="175"/>
                  </a:lnTo>
                  <a:lnTo>
                    <a:pt x="5244" y="238"/>
                  </a:lnTo>
                  <a:lnTo>
                    <a:pt x="5181" y="300"/>
                  </a:lnTo>
                  <a:lnTo>
                    <a:pt x="5119" y="375"/>
                  </a:lnTo>
                  <a:lnTo>
                    <a:pt x="5057" y="450"/>
                  </a:lnTo>
                  <a:lnTo>
                    <a:pt x="5007" y="537"/>
                  </a:lnTo>
                  <a:lnTo>
                    <a:pt x="4932" y="725"/>
                  </a:lnTo>
                  <a:lnTo>
                    <a:pt x="4882" y="924"/>
                  </a:lnTo>
                  <a:lnTo>
                    <a:pt x="4844" y="1149"/>
                  </a:lnTo>
                  <a:lnTo>
                    <a:pt x="4782" y="1549"/>
                  </a:lnTo>
                  <a:lnTo>
                    <a:pt x="4694" y="1936"/>
                  </a:lnTo>
                  <a:lnTo>
                    <a:pt x="4582" y="2298"/>
                  </a:lnTo>
                  <a:lnTo>
                    <a:pt x="4457" y="2635"/>
                  </a:lnTo>
                  <a:lnTo>
                    <a:pt x="4382" y="2785"/>
                  </a:lnTo>
                  <a:lnTo>
                    <a:pt x="4295" y="2947"/>
                  </a:lnTo>
                  <a:lnTo>
                    <a:pt x="4220" y="3097"/>
                  </a:lnTo>
                  <a:lnTo>
                    <a:pt x="4120" y="3234"/>
                  </a:lnTo>
                  <a:lnTo>
                    <a:pt x="4020" y="3371"/>
                  </a:lnTo>
                  <a:lnTo>
                    <a:pt x="3920" y="3509"/>
                  </a:lnTo>
                  <a:lnTo>
                    <a:pt x="3821" y="3634"/>
                  </a:lnTo>
                  <a:lnTo>
                    <a:pt x="3696" y="3746"/>
                  </a:lnTo>
                  <a:lnTo>
                    <a:pt x="3583" y="3858"/>
                  </a:lnTo>
                  <a:lnTo>
                    <a:pt x="3458" y="3971"/>
                  </a:lnTo>
                  <a:lnTo>
                    <a:pt x="3321" y="4071"/>
                  </a:lnTo>
                  <a:lnTo>
                    <a:pt x="3184" y="4170"/>
                  </a:lnTo>
                  <a:lnTo>
                    <a:pt x="3046" y="4258"/>
                  </a:lnTo>
                  <a:lnTo>
                    <a:pt x="2897" y="4345"/>
                  </a:lnTo>
                  <a:lnTo>
                    <a:pt x="2747" y="4420"/>
                  </a:lnTo>
                  <a:lnTo>
                    <a:pt x="2584" y="4495"/>
                  </a:lnTo>
                  <a:lnTo>
                    <a:pt x="2247" y="4632"/>
                  </a:lnTo>
                  <a:lnTo>
                    <a:pt x="1885" y="4732"/>
                  </a:lnTo>
                  <a:lnTo>
                    <a:pt x="1498" y="4820"/>
                  </a:lnTo>
                  <a:lnTo>
                    <a:pt x="1099" y="4882"/>
                  </a:lnTo>
                  <a:lnTo>
                    <a:pt x="949" y="4907"/>
                  </a:lnTo>
                  <a:lnTo>
                    <a:pt x="812" y="4945"/>
                  </a:lnTo>
                  <a:lnTo>
                    <a:pt x="637" y="4994"/>
                  </a:lnTo>
                  <a:lnTo>
                    <a:pt x="487" y="5057"/>
                  </a:lnTo>
                  <a:lnTo>
                    <a:pt x="362" y="5144"/>
                  </a:lnTo>
                  <a:lnTo>
                    <a:pt x="237" y="5232"/>
                  </a:lnTo>
                  <a:lnTo>
                    <a:pt x="150" y="5357"/>
                  </a:lnTo>
                  <a:lnTo>
                    <a:pt x="112" y="5419"/>
                  </a:lnTo>
                  <a:lnTo>
                    <a:pt x="75" y="5481"/>
                  </a:lnTo>
                  <a:lnTo>
                    <a:pt x="50" y="5556"/>
                  </a:lnTo>
                  <a:lnTo>
                    <a:pt x="25" y="5644"/>
                  </a:lnTo>
                  <a:lnTo>
                    <a:pt x="13" y="5719"/>
                  </a:lnTo>
                  <a:lnTo>
                    <a:pt x="0" y="5818"/>
                  </a:lnTo>
                  <a:lnTo>
                    <a:pt x="13" y="5993"/>
                  </a:lnTo>
                  <a:lnTo>
                    <a:pt x="38" y="6156"/>
                  </a:lnTo>
                  <a:lnTo>
                    <a:pt x="100" y="6305"/>
                  </a:lnTo>
                  <a:lnTo>
                    <a:pt x="187" y="6443"/>
                  </a:lnTo>
                  <a:lnTo>
                    <a:pt x="225" y="6505"/>
                  </a:lnTo>
                  <a:lnTo>
                    <a:pt x="287" y="6555"/>
                  </a:lnTo>
                  <a:lnTo>
                    <a:pt x="350" y="6605"/>
                  </a:lnTo>
                  <a:lnTo>
                    <a:pt x="412" y="6655"/>
                  </a:lnTo>
                  <a:lnTo>
                    <a:pt x="475" y="6692"/>
                  </a:lnTo>
                  <a:lnTo>
                    <a:pt x="549" y="6717"/>
                  </a:lnTo>
                  <a:lnTo>
                    <a:pt x="637" y="6742"/>
                  </a:lnTo>
                  <a:lnTo>
                    <a:pt x="712" y="6755"/>
                  </a:lnTo>
                  <a:lnTo>
                    <a:pt x="1174" y="6830"/>
                  </a:lnTo>
                  <a:lnTo>
                    <a:pt x="1611" y="6917"/>
                  </a:lnTo>
                  <a:lnTo>
                    <a:pt x="1823" y="6980"/>
                  </a:lnTo>
                  <a:lnTo>
                    <a:pt x="2023" y="7042"/>
                  </a:lnTo>
                  <a:lnTo>
                    <a:pt x="2222" y="7117"/>
                  </a:lnTo>
                  <a:lnTo>
                    <a:pt x="2410" y="7192"/>
                  </a:lnTo>
                  <a:lnTo>
                    <a:pt x="2584" y="7267"/>
                  </a:lnTo>
                  <a:lnTo>
                    <a:pt x="2759" y="7354"/>
                  </a:lnTo>
                  <a:lnTo>
                    <a:pt x="2934" y="7454"/>
                  </a:lnTo>
                  <a:lnTo>
                    <a:pt x="3096" y="7554"/>
                  </a:lnTo>
                  <a:lnTo>
                    <a:pt x="3246" y="7666"/>
                  </a:lnTo>
                  <a:lnTo>
                    <a:pt x="3396" y="7779"/>
                  </a:lnTo>
                  <a:lnTo>
                    <a:pt x="3546" y="7903"/>
                  </a:lnTo>
                  <a:lnTo>
                    <a:pt x="3671" y="8028"/>
                  </a:lnTo>
                  <a:lnTo>
                    <a:pt x="3808" y="8166"/>
                  </a:lnTo>
                  <a:lnTo>
                    <a:pt x="3933" y="8303"/>
                  </a:lnTo>
                  <a:lnTo>
                    <a:pt x="4045" y="8453"/>
                  </a:lnTo>
                  <a:lnTo>
                    <a:pt x="4158" y="8603"/>
                  </a:lnTo>
                  <a:lnTo>
                    <a:pt x="4257" y="8765"/>
                  </a:lnTo>
                  <a:lnTo>
                    <a:pt x="4345" y="8927"/>
                  </a:lnTo>
                  <a:lnTo>
                    <a:pt x="4445" y="9102"/>
                  </a:lnTo>
                  <a:lnTo>
                    <a:pt x="4520" y="9289"/>
                  </a:lnTo>
                  <a:lnTo>
                    <a:pt x="4595" y="9477"/>
                  </a:lnTo>
                  <a:lnTo>
                    <a:pt x="4669" y="9676"/>
                  </a:lnTo>
                  <a:lnTo>
                    <a:pt x="4732" y="9876"/>
                  </a:lnTo>
                  <a:lnTo>
                    <a:pt x="4782" y="10088"/>
                  </a:lnTo>
                  <a:lnTo>
                    <a:pt x="4832" y="10301"/>
                  </a:lnTo>
                  <a:lnTo>
                    <a:pt x="4882" y="10525"/>
                  </a:lnTo>
                  <a:lnTo>
                    <a:pt x="4907" y="10750"/>
                  </a:lnTo>
                  <a:lnTo>
                    <a:pt x="4944" y="10987"/>
                  </a:lnTo>
                  <a:lnTo>
                    <a:pt x="4957" y="11075"/>
                  </a:lnTo>
                  <a:lnTo>
                    <a:pt x="4969" y="11150"/>
                  </a:lnTo>
                  <a:lnTo>
                    <a:pt x="4994" y="11225"/>
                  </a:lnTo>
                  <a:lnTo>
                    <a:pt x="5032" y="11299"/>
                  </a:lnTo>
                  <a:lnTo>
                    <a:pt x="5069" y="11362"/>
                  </a:lnTo>
                  <a:lnTo>
                    <a:pt x="5119" y="11424"/>
                  </a:lnTo>
                  <a:lnTo>
                    <a:pt x="5231" y="11537"/>
                  </a:lnTo>
                  <a:lnTo>
                    <a:pt x="5356" y="11624"/>
                  </a:lnTo>
                  <a:lnTo>
                    <a:pt x="5506" y="11686"/>
                  </a:lnTo>
                  <a:lnTo>
                    <a:pt x="5681" y="11724"/>
                  </a:lnTo>
                  <a:lnTo>
                    <a:pt x="5856" y="11736"/>
                  </a:lnTo>
                  <a:lnTo>
                    <a:pt x="6030" y="11724"/>
                  </a:lnTo>
                  <a:lnTo>
                    <a:pt x="6193" y="11686"/>
                  </a:lnTo>
                  <a:lnTo>
                    <a:pt x="6330" y="11624"/>
                  </a:lnTo>
                  <a:lnTo>
                    <a:pt x="6455" y="11537"/>
                  </a:lnTo>
                  <a:lnTo>
                    <a:pt x="6555" y="11424"/>
                  </a:lnTo>
                  <a:lnTo>
                    <a:pt x="6642" y="11299"/>
                  </a:lnTo>
                  <a:lnTo>
                    <a:pt x="6717" y="11150"/>
                  </a:lnTo>
                  <a:lnTo>
                    <a:pt x="6779" y="10987"/>
                  </a:lnTo>
                  <a:lnTo>
                    <a:pt x="6904" y="10563"/>
                  </a:lnTo>
                  <a:lnTo>
                    <a:pt x="7017" y="10138"/>
                  </a:lnTo>
                  <a:lnTo>
                    <a:pt x="7241" y="9277"/>
                  </a:lnTo>
                  <a:lnTo>
                    <a:pt x="7291" y="9090"/>
                  </a:lnTo>
                  <a:lnTo>
                    <a:pt x="7354" y="8902"/>
                  </a:lnTo>
                  <a:lnTo>
                    <a:pt x="7429" y="8728"/>
                  </a:lnTo>
                  <a:lnTo>
                    <a:pt x="7516" y="8565"/>
                  </a:lnTo>
                  <a:lnTo>
                    <a:pt x="7603" y="8403"/>
                  </a:lnTo>
                  <a:lnTo>
                    <a:pt x="7703" y="8266"/>
                  </a:lnTo>
                  <a:lnTo>
                    <a:pt x="7803" y="8116"/>
                  </a:lnTo>
                  <a:lnTo>
                    <a:pt x="7928" y="7991"/>
                  </a:lnTo>
                  <a:lnTo>
                    <a:pt x="8053" y="7866"/>
                  </a:lnTo>
                  <a:lnTo>
                    <a:pt x="8190" y="7754"/>
                  </a:lnTo>
                  <a:lnTo>
                    <a:pt x="8328" y="7654"/>
                  </a:lnTo>
                  <a:lnTo>
                    <a:pt x="8477" y="7554"/>
                  </a:lnTo>
                  <a:lnTo>
                    <a:pt x="8640" y="7467"/>
                  </a:lnTo>
                  <a:lnTo>
                    <a:pt x="8815" y="7392"/>
                  </a:lnTo>
                  <a:lnTo>
                    <a:pt x="9002" y="7329"/>
                  </a:lnTo>
                  <a:lnTo>
                    <a:pt x="9189" y="7267"/>
                  </a:lnTo>
                  <a:lnTo>
                    <a:pt x="9851" y="7079"/>
                  </a:lnTo>
                  <a:lnTo>
                    <a:pt x="10188" y="6980"/>
                  </a:lnTo>
                  <a:lnTo>
                    <a:pt x="10525" y="6905"/>
                  </a:lnTo>
                  <a:lnTo>
                    <a:pt x="10737" y="6855"/>
                  </a:lnTo>
                  <a:lnTo>
                    <a:pt x="10937" y="6792"/>
                  </a:lnTo>
                  <a:lnTo>
                    <a:pt x="11137" y="6730"/>
                  </a:lnTo>
                  <a:lnTo>
                    <a:pt x="11224" y="6680"/>
                  </a:lnTo>
                  <a:lnTo>
                    <a:pt x="11312" y="6642"/>
                  </a:lnTo>
                  <a:lnTo>
                    <a:pt x="11399" y="6580"/>
                  </a:lnTo>
                  <a:lnTo>
                    <a:pt x="11474" y="6518"/>
                  </a:lnTo>
                  <a:lnTo>
                    <a:pt x="11536" y="6455"/>
                  </a:lnTo>
                  <a:lnTo>
                    <a:pt x="11586" y="6368"/>
                  </a:lnTo>
                  <a:lnTo>
                    <a:pt x="11636" y="6280"/>
                  </a:lnTo>
                  <a:lnTo>
                    <a:pt x="11661" y="6181"/>
                  </a:lnTo>
                  <a:lnTo>
                    <a:pt x="11686" y="6068"/>
                  </a:lnTo>
                  <a:lnTo>
                    <a:pt x="11699" y="5931"/>
                  </a:lnTo>
                  <a:lnTo>
                    <a:pt x="11699" y="5806"/>
                  </a:lnTo>
                  <a:lnTo>
                    <a:pt x="11686" y="5681"/>
                  </a:lnTo>
                  <a:lnTo>
                    <a:pt x="11649" y="5569"/>
                  </a:lnTo>
                  <a:lnTo>
                    <a:pt x="11611" y="5469"/>
                  </a:lnTo>
                  <a:lnTo>
                    <a:pt x="11561" y="5369"/>
                  </a:lnTo>
                  <a:lnTo>
                    <a:pt x="11499" y="5294"/>
                  </a:lnTo>
                  <a:lnTo>
                    <a:pt x="11424" y="5219"/>
                  </a:lnTo>
                  <a:lnTo>
                    <a:pt x="11349" y="5144"/>
                  </a:lnTo>
                  <a:lnTo>
                    <a:pt x="11262" y="5094"/>
                  </a:lnTo>
                  <a:lnTo>
                    <a:pt x="11174" y="5044"/>
                  </a:lnTo>
                  <a:lnTo>
                    <a:pt x="11074" y="4994"/>
                  </a:lnTo>
                  <a:lnTo>
                    <a:pt x="10974" y="4957"/>
                  </a:lnTo>
                  <a:lnTo>
                    <a:pt x="10750" y="4895"/>
                  </a:lnTo>
                  <a:lnTo>
                    <a:pt x="10525" y="4857"/>
                  </a:lnTo>
                  <a:lnTo>
                    <a:pt x="10125" y="4795"/>
                  </a:lnTo>
                  <a:lnTo>
                    <a:pt x="9763" y="4707"/>
                  </a:lnTo>
                  <a:lnTo>
                    <a:pt x="9414" y="4607"/>
                  </a:lnTo>
                  <a:lnTo>
                    <a:pt x="9089" y="4483"/>
                  </a:lnTo>
                  <a:lnTo>
                    <a:pt x="8790" y="4333"/>
                  </a:lnTo>
                  <a:lnTo>
                    <a:pt x="8640" y="4245"/>
                  </a:lnTo>
                  <a:lnTo>
                    <a:pt x="8502" y="4158"/>
                  </a:lnTo>
                  <a:lnTo>
                    <a:pt x="8365" y="4071"/>
                  </a:lnTo>
                  <a:lnTo>
                    <a:pt x="8240" y="3971"/>
                  </a:lnTo>
                  <a:lnTo>
                    <a:pt x="8128" y="3858"/>
                  </a:lnTo>
                  <a:lnTo>
                    <a:pt x="8003" y="3746"/>
                  </a:lnTo>
                  <a:lnTo>
                    <a:pt x="7891" y="3634"/>
                  </a:lnTo>
                  <a:lnTo>
                    <a:pt x="7791" y="3509"/>
                  </a:lnTo>
                  <a:lnTo>
                    <a:pt x="7691" y="3384"/>
                  </a:lnTo>
                  <a:lnTo>
                    <a:pt x="7603" y="3259"/>
                  </a:lnTo>
                  <a:lnTo>
                    <a:pt x="7504" y="3122"/>
                  </a:lnTo>
                  <a:lnTo>
                    <a:pt x="7429" y="2972"/>
                  </a:lnTo>
                  <a:lnTo>
                    <a:pt x="7279" y="2672"/>
                  </a:lnTo>
                  <a:lnTo>
                    <a:pt x="7142" y="2348"/>
                  </a:lnTo>
                  <a:lnTo>
                    <a:pt x="7042" y="1998"/>
                  </a:lnTo>
                  <a:lnTo>
                    <a:pt x="6954" y="1636"/>
                  </a:lnTo>
                  <a:lnTo>
                    <a:pt x="6892" y="1236"/>
                  </a:lnTo>
                  <a:lnTo>
                    <a:pt x="6854" y="1049"/>
                  </a:lnTo>
                  <a:lnTo>
                    <a:pt x="6804" y="862"/>
                  </a:lnTo>
                  <a:lnTo>
                    <a:pt x="6730" y="675"/>
                  </a:lnTo>
                  <a:lnTo>
                    <a:pt x="6655" y="500"/>
                  </a:lnTo>
                  <a:lnTo>
                    <a:pt x="6592" y="375"/>
                  </a:lnTo>
                  <a:lnTo>
                    <a:pt x="6517" y="288"/>
                  </a:lnTo>
                  <a:lnTo>
                    <a:pt x="6430" y="200"/>
                  </a:lnTo>
                  <a:lnTo>
                    <a:pt x="6330" y="138"/>
                  </a:lnTo>
                  <a:lnTo>
                    <a:pt x="6218" y="88"/>
                  </a:lnTo>
                  <a:lnTo>
                    <a:pt x="6093" y="50"/>
                  </a:lnTo>
                  <a:lnTo>
                    <a:pt x="5968" y="13"/>
                  </a:lnTo>
                  <a:lnTo>
                    <a:pt x="5831"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0"/>
            <p:cNvSpPr/>
            <p:nvPr/>
          </p:nvSpPr>
          <p:spPr>
            <a:xfrm>
              <a:off x="777525" y="2930250"/>
              <a:ext cx="142025" cy="247850"/>
            </a:xfrm>
            <a:custGeom>
              <a:rect b="b" l="l" r="r" t="t"/>
              <a:pathLst>
                <a:path extrusionOk="0" h="9914" w="5681">
                  <a:moveTo>
                    <a:pt x="2884" y="0"/>
                  </a:moveTo>
                  <a:lnTo>
                    <a:pt x="2597" y="13"/>
                  </a:lnTo>
                  <a:lnTo>
                    <a:pt x="2335" y="50"/>
                  </a:lnTo>
                  <a:lnTo>
                    <a:pt x="2073" y="113"/>
                  </a:lnTo>
                  <a:lnTo>
                    <a:pt x="1823" y="188"/>
                  </a:lnTo>
                  <a:lnTo>
                    <a:pt x="1573" y="300"/>
                  </a:lnTo>
                  <a:lnTo>
                    <a:pt x="1348" y="425"/>
                  </a:lnTo>
                  <a:lnTo>
                    <a:pt x="1136" y="575"/>
                  </a:lnTo>
                  <a:lnTo>
                    <a:pt x="936" y="750"/>
                  </a:lnTo>
                  <a:lnTo>
                    <a:pt x="762" y="937"/>
                  </a:lnTo>
                  <a:lnTo>
                    <a:pt x="587" y="1149"/>
                  </a:lnTo>
                  <a:lnTo>
                    <a:pt x="450" y="1374"/>
                  </a:lnTo>
                  <a:lnTo>
                    <a:pt x="325" y="1611"/>
                  </a:lnTo>
                  <a:lnTo>
                    <a:pt x="225" y="1861"/>
                  </a:lnTo>
                  <a:lnTo>
                    <a:pt x="137" y="2135"/>
                  </a:lnTo>
                  <a:lnTo>
                    <a:pt x="87" y="2423"/>
                  </a:lnTo>
                  <a:lnTo>
                    <a:pt x="63" y="2710"/>
                  </a:lnTo>
                  <a:lnTo>
                    <a:pt x="38" y="3272"/>
                  </a:lnTo>
                  <a:lnTo>
                    <a:pt x="13" y="3821"/>
                  </a:lnTo>
                  <a:lnTo>
                    <a:pt x="0" y="4932"/>
                  </a:lnTo>
                  <a:lnTo>
                    <a:pt x="13" y="6043"/>
                  </a:lnTo>
                  <a:lnTo>
                    <a:pt x="50" y="7142"/>
                  </a:lnTo>
                  <a:lnTo>
                    <a:pt x="75" y="7454"/>
                  </a:lnTo>
                  <a:lnTo>
                    <a:pt x="137" y="7741"/>
                  </a:lnTo>
                  <a:lnTo>
                    <a:pt x="212" y="8028"/>
                  </a:lnTo>
                  <a:lnTo>
                    <a:pt x="312" y="8291"/>
                  </a:lnTo>
                  <a:lnTo>
                    <a:pt x="437" y="8528"/>
                  </a:lnTo>
                  <a:lnTo>
                    <a:pt x="587" y="8765"/>
                  </a:lnTo>
                  <a:lnTo>
                    <a:pt x="749" y="8977"/>
                  </a:lnTo>
                  <a:lnTo>
                    <a:pt x="936" y="9165"/>
                  </a:lnTo>
                  <a:lnTo>
                    <a:pt x="1136" y="9339"/>
                  </a:lnTo>
                  <a:lnTo>
                    <a:pt x="1361" y="9489"/>
                  </a:lnTo>
                  <a:lnTo>
                    <a:pt x="1586" y="9626"/>
                  </a:lnTo>
                  <a:lnTo>
                    <a:pt x="1835" y="9726"/>
                  </a:lnTo>
                  <a:lnTo>
                    <a:pt x="2098" y="9814"/>
                  </a:lnTo>
                  <a:lnTo>
                    <a:pt x="2360" y="9876"/>
                  </a:lnTo>
                  <a:lnTo>
                    <a:pt x="2634" y="9914"/>
                  </a:lnTo>
                  <a:lnTo>
                    <a:pt x="2922" y="9914"/>
                  </a:lnTo>
                  <a:lnTo>
                    <a:pt x="3196" y="9901"/>
                  </a:lnTo>
                  <a:lnTo>
                    <a:pt x="3471" y="9851"/>
                  </a:lnTo>
                  <a:lnTo>
                    <a:pt x="3721" y="9789"/>
                  </a:lnTo>
                  <a:lnTo>
                    <a:pt x="3970" y="9689"/>
                  </a:lnTo>
                  <a:lnTo>
                    <a:pt x="4208" y="9577"/>
                  </a:lnTo>
                  <a:lnTo>
                    <a:pt x="4420" y="9439"/>
                  </a:lnTo>
                  <a:lnTo>
                    <a:pt x="4632" y="9289"/>
                  </a:lnTo>
                  <a:lnTo>
                    <a:pt x="4819" y="9102"/>
                  </a:lnTo>
                  <a:lnTo>
                    <a:pt x="4994" y="8915"/>
                  </a:lnTo>
                  <a:lnTo>
                    <a:pt x="5156" y="8703"/>
                  </a:lnTo>
                  <a:lnTo>
                    <a:pt x="5294" y="8465"/>
                  </a:lnTo>
                  <a:lnTo>
                    <a:pt x="5406" y="8228"/>
                  </a:lnTo>
                  <a:lnTo>
                    <a:pt x="5506" y="7966"/>
                  </a:lnTo>
                  <a:lnTo>
                    <a:pt x="5581" y="7691"/>
                  </a:lnTo>
                  <a:lnTo>
                    <a:pt x="5631" y="7404"/>
                  </a:lnTo>
                  <a:lnTo>
                    <a:pt x="5668" y="7104"/>
                  </a:lnTo>
                  <a:lnTo>
                    <a:pt x="5681" y="6568"/>
                  </a:lnTo>
                  <a:lnTo>
                    <a:pt x="5681" y="6018"/>
                  </a:lnTo>
                  <a:lnTo>
                    <a:pt x="5668" y="4932"/>
                  </a:lnTo>
                  <a:lnTo>
                    <a:pt x="5681" y="3846"/>
                  </a:lnTo>
                  <a:lnTo>
                    <a:pt x="5681" y="3309"/>
                  </a:lnTo>
                  <a:lnTo>
                    <a:pt x="5656" y="2772"/>
                  </a:lnTo>
                  <a:lnTo>
                    <a:pt x="5631" y="2472"/>
                  </a:lnTo>
                  <a:lnTo>
                    <a:pt x="5568" y="2185"/>
                  </a:lnTo>
                  <a:lnTo>
                    <a:pt x="5494" y="1911"/>
                  </a:lnTo>
                  <a:lnTo>
                    <a:pt x="5394" y="1661"/>
                  </a:lnTo>
                  <a:lnTo>
                    <a:pt x="5269" y="1411"/>
                  </a:lnTo>
                  <a:lnTo>
                    <a:pt x="5131" y="1187"/>
                  </a:lnTo>
                  <a:lnTo>
                    <a:pt x="4969" y="974"/>
                  </a:lnTo>
                  <a:lnTo>
                    <a:pt x="4794" y="787"/>
                  </a:lnTo>
                  <a:lnTo>
                    <a:pt x="4607" y="612"/>
                  </a:lnTo>
                  <a:lnTo>
                    <a:pt x="4395" y="462"/>
                  </a:lnTo>
                  <a:lnTo>
                    <a:pt x="4170" y="325"/>
                  </a:lnTo>
                  <a:lnTo>
                    <a:pt x="3933" y="213"/>
                  </a:lnTo>
                  <a:lnTo>
                    <a:pt x="3683" y="125"/>
                  </a:lnTo>
                  <a:lnTo>
                    <a:pt x="3433" y="63"/>
                  </a:lnTo>
                  <a:lnTo>
                    <a:pt x="3159" y="13"/>
                  </a:lnTo>
                  <a:lnTo>
                    <a:pt x="2884"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0"/>
            <p:cNvSpPr/>
            <p:nvPr/>
          </p:nvSpPr>
          <p:spPr>
            <a:xfrm>
              <a:off x="663900" y="1234775"/>
              <a:ext cx="374275" cy="170750"/>
            </a:xfrm>
            <a:custGeom>
              <a:rect b="b" l="l" r="r" t="t"/>
              <a:pathLst>
                <a:path extrusionOk="0" h="6830" w="14971">
                  <a:moveTo>
                    <a:pt x="1137" y="0"/>
                  </a:moveTo>
                  <a:lnTo>
                    <a:pt x="1012" y="13"/>
                  </a:lnTo>
                  <a:lnTo>
                    <a:pt x="887" y="25"/>
                  </a:lnTo>
                  <a:lnTo>
                    <a:pt x="775" y="50"/>
                  </a:lnTo>
                  <a:lnTo>
                    <a:pt x="675" y="75"/>
                  </a:lnTo>
                  <a:lnTo>
                    <a:pt x="575" y="125"/>
                  </a:lnTo>
                  <a:lnTo>
                    <a:pt x="487" y="175"/>
                  </a:lnTo>
                  <a:lnTo>
                    <a:pt x="413" y="238"/>
                  </a:lnTo>
                  <a:lnTo>
                    <a:pt x="338" y="312"/>
                  </a:lnTo>
                  <a:lnTo>
                    <a:pt x="263" y="387"/>
                  </a:lnTo>
                  <a:lnTo>
                    <a:pt x="213" y="475"/>
                  </a:lnTo>
                  <a:lnTo>
                    <a:pt x="150" y="575"/>
                  </a:lnTo>
                  <a:lnTo>
                    <a:pt x="113" y="675"/>
                  </a:lnTo>
                  <a:lnTo>
                    <a:pt x="75" y="774"/>
                  </a:lnTo>
                  <a:lnTo>
                    <a:pt x="50" y="899"/>
                  </a:lnTo>
                  <a:lnTo>
                    <a:pt x="38" y="1012"/>
                  </a:lnTo>
                  <a:lnTo>
                    <a:pt x="25" y="1136"/>
                  </a:lnTo>
                  <a:lnTo>
                    <a:pt x="13" y="1711"/>
                  </a:lnTo>
                  <a:lnTo>
                    <a:pt x="1" y="2273"/>
                  </a:lnTo>
                  <a:lnTo>
                    <a:pt x="1" y="2834"/>
                  </a:lnTo>
                  <a:lnTo>
                    <a:pt x="25" y="3409"/>
                  </a:lnTo>
                  <a:lnTo>
                    <a:pt x="38" y="3596"/>
                  </a:lnTo>
                  <a:lnTo>
                    <a:pt x="50" y="3771"/>
                  </a:lnTo>
                  <a:lnTo>
                    <a:pt x="75" y="3946"/>
                  </a:lnTo>
                  <a:lnTo>
                    <a:pt x="113" y="4120"/>
                  </a:lnTo>
                  <a:lnTo>
                    <a:pt x="150" y="4295"/>
                  </a:lnTo>
                  <a:lnTo>
                    <a:pt x="200" y="4458"/>
                  </a:lnTo>
                  <a:lnTo>
                    <a:pt x="250" y="4620"/>
                  </a:lnTo>
                  <a:lnTo>
                    <a:pt x="313" y="4770"/>
                  </a:lnTo>
                  <a:lnTo>
                    <a:pt x="388" y="4919"/>
                  </a:lnTo>
                  <a:lnTo>
                    <a:pt x="462" y="5069"/>
                  </a:lnTo>
                  <a:lnTo>
                    <a:pt x="537" y="5219"/>
                  </a:lnTo>
                  <a:lnTo>
                    <a:pt x="625" y="5344"/>
                  </a:lnTo>
                  <a:lnTo>
                    <a:pt x="725" y="5481"/>
                  </a:lnTo>
                  <a:lnTo>
                    <a:pt x="825" y="5606"/>
                  </a:lnTo>
                  <a:lnTo>
                    <a:pt x="924" y="5731"/>
                  </a:lnTo>
                  <a:lnTo>
                    <a:pt x="1037" y="5843"/>
                  </a:lnTo>
                  <a:lnTo>
                    <a:pt x="1162" y="5956"/>
                  </a:lnTo>
                  <a:lnTo>
                    <a:pt x="1286" y="6056"/>
                  </a:lnTo>
                  <a:lnTo>
                    <a:pt x="1411" y="6156"/>
                  </a:lnTo>
                  <a:lnTo>
                    <a:pt x="1536" y="6243"/>
                  </a:lnTo>
                  <a:lnTo>
                    <a:pt x="1674" y="6330"/>
                  </a:lnTo>
                  <a:lnTo>
                    <a:pt x="1823" y="6405"/>
                  </a:lnTo>
                  <a:lnTo>
                    <a:pt x="1973" y="6480"/>
                  </a:lnTo>
                  <a:lnTo>
                    <a:pt x="2123" y="6555"/>
                  </a:lnTo>
                  <a:lnTo>
                    <a:pt x="2273" y="6605"/>
                  </a:lnTo>
                  <a:lnTo>
                    <a:pt x="2435" y="6655"/>
                  </a:lnTo>
                  <a:lnTo>
                    <a:pt x="2610" y="6705"/>
                  </a:lnTo>
                  <a:lnTo>
                    <a:pt x="2772" y="6742"/>
                  </a:lnTo>
                  <a:lnTo>
                    <a:pt x="2947" y="6767"/>
                  </a:lnTo>
                  <a:lnTo>
                    <a:pt x="3122" y="6792"/>
                  </a:lnTo>
                  <a:lnTo>
                    <a:pt x="3309" y="6817"/>
                  </a:lnTo>
                  <a:lnTo>
                    <a:pt x="3496" y="6817"/>
                  </a:lnTo>
                  <a:lnTo>
                    <a:pt x="4483" y="6830"/>
                  </a:lnTo>
                  <a:lnTo>
                    <a:pt x="5457" y="6830"/>
                  </a:lnTo>
                  <a:lnTo>
                    <a:pt x="7429" y="6817"/>
                  </a:lnTo>
                  <a:lnTo>
                    <a:pt x="9502" y="6830"/>
                  </a:lnTo>
                  <a:lnTo>
                    <a:pt x="10538" y="6830"/>
                  </a:lnTo>
                  <a:lnTo>
                    <a:pt x="11574" y="6817"/>
                  </a:lnTo>
                  <a:lnTo>
                    <a:pt x="11749" y="6805"/>
                  </a:lnTo>
                  <a:lnTo>
                    <a:pt x="11911" y="6792"/>
                  </a:lnTo>
                  <a:lnTo>
                    <a:pt x="12086" y="6767"/>
                  </a:lnTo>
                  <a:lnTo>
                    <a:pt x="12248" y="6742"/>
                  </a:lnTo>
                  <a:lnTo>
                    <a:pt x="12411" y="6705"/>
                  </a:lnTo>
                  <a:lnTo>
                    <a:pt x="12573" y="6655"/>
                  </a:lnTo>
                  <a:lnTo>
                    <a:pt x="12723" y="6605"/>
                  </a:lnTo>
                  <a:lnTo>
                    <a:pt x="12873" y="6543"/>
                  </a:lnTo>
                  <a:lnTo>
                    <a:pt x="13022" y="6480"/>
                  </a:lnTo>
                  <a:lnTo>
                    <a:pt x="13172" y="6405"/>
                  </a:lnTo>
                  <a:lnTo>
                    <a:pt x="13310" y="6330"/>
                  </a:lnTo>
                  <a:lnTo>
                    <a:pt x="13434" y="6255"/>
                  </a:lnTo>
                  <a:lnTo>
                    <a:pt x="13572" y="6156"/>
                  </a:lnTo>
                  <a:lnTo>
                    <a:pt x="13697" y="6068"/>
                  </a:lnTo>
                  <a:lnTo>
                    <a:pt x="13921" y="5856"/>
                  </a:lnTo>
                  <a:lnTo>
                    <a:pt x="14146" y="5631"/>
                  </a:lnTo>
                  <a:lnTo>
                    <a:pt x="14234" y="5506"/>
                  </a:lnTo>
                  <a:lnTo>
                    <a:pt x="14333" y="5381"/>
                  </a:lnTo>
                  <a:lnTo>
                    <a:pt x="14421" y="5244"/>
                  </a:lnTo>
                  <a:lnTo>
                    <a:pt x="14496" y="5119"/>
                  </a:lnTo>
                  <a:lnTo>
                    <a:pt x="14571" y="4969"/>
                  </a:lnTo>
                  <a:lnTo>
                    <a:pt x="14646" y="4832"/>
                  </a:lnTo>
                  <a:lnTo>
                    <a:pt x="14708" y="4682"/>
                  </a:lnTo>
                  <a:lnTo>
                    <a:pt x="14758" y="4520"/>
                  </a:lnTo>
                  <a:lnTo>
                    <a:pt x="14808" y="4370"/>
                  </a:lnTo>
                  <a:lnTo>
                    <a:pt x="14858" y="4208"/>
                  </a:lnTo>
                  <a:lnTo>
                    <a:pt x="14895" y="4046"/>
                  </a:lnTo>
                  <a:lnTo>
                    <a:pt x="14920" y="3871"/>
                  </a:lnTo>
                  <a:lnTo>
                    <a:pt x="14945" y="3696"/>
                  </a:lnTo>
                  <a:lnTo>
                    <a:pt x="14958" y="3521"/>
                  </a:lnTo>
                  <a:lnTo>
                    <a:pt x="14970" y="2959"/>
                  </a:lnTo>
                  <a:lnTo>
                    <a:pt x="14970" y="2397"/>
                  </a:lnTo>
                  <a:lnTo>
                    <a:pt x="14970" y="1261"/>
                  </a:lnTo>
                  <a:lnTo>
                    <a:pt x="14958" y="1124"/>
                  </a:lnTo>
                  <a:lnTo>
                    <a:pt x="14945" y="999"/>
                  </a:lnTo>
                  <a:lnTo>
                    <a:pt x="14933" y="874"/>
                  </a:lnTo>
                  <a:lnTo>
                    <a:pt x="14895" y="749"/>
                  </a:lnTo>
                  <a:lnTo>
                    <a:pt x="14858" y="637"/>
                  </a:lnTo>
                  <a:lnTo>
                    <a:pt x="14808" y="537"/>
                  </a:lnTo>
                  <a:lnTo>
                    <a:pt x="14758" y="450"/>
                  </a:lnTo>
                  <a:lnTo>
                    <a:pt x="14695" y="362"/>
                  </a:lnTo>
                  <a:lnTo>
                    <a:pt x="14621" y="275"/>
                  </a:lnTo>
                  <a:lnTo>
                    <a:pt x="14546" y="213"/>
                  </a:lnTo>
                  <a:lnTo>
                    <a:pt x="14446" y="150"/>
                  </a:lnTo>
                  <a:lnTo>
                    <a:pt x="14358" y="100"/>
                  </a:lnTo>
                  <a:lnTo>
                    <a:pt x="14246" y="63"/>
                  </a:lnTo>
                  <a:lnTo>
                    <a:pt x="14134" y="25"/>
                  </a:lnTo>
                  <a:lnTo>
                    <a:pt x="14009" y="13"/>
                  </a:lnTo>
                  <a:lnTo>
                    <a:pt x="13871" y="0"/>
                  </a:lnTo>
                  <a:lnTo>
                    <a:pt x="13747" y="13"/>
                  </a:lnTo>
                  <a:lnTo>
                    <a:pt x="13622" y="25"/>
                  </a:lnTo>
                  <a:lnTo>
                    <a:pt x="13509" y="50"/>
                  </a:lnTo>
                  <a:lnTo>
                    <a:pt x="13397" y="88"/>
                  </a:lnTo>
                  <a:lnTo>
                    <a:pt x="13297" y="138"/>
                  </a:lnTo>
                  <a:lnTo>
                    <a:pt x="13210" y="200"/>
                  </a:lnTo>
                  <a:lnTo>
                    <a:pt x="13122" y="263"/>
                  </a:lnTo>
                  <a:lnTo>
                    <a:pt x="13060" y="337"/>
                  </a:lnTo>
                  <a:lnTo>
                    <a:pt x="12985" y="425"/>
                  </a:lnTo>
                  <a:lnTo>
                    <a:pt x="12935" y="525"/>
                  </a:lnTo>
                  <a:lnTo>
                    <a:pt x="12885" y="625"/>
                  </a:lnTo>
                  <a:lnTo>
                    <a:pt x="12848" y="737"/>
                  </a:lnTo>
                  <a:lnTo>
                    <a:pt x="12823" y="849"/>
                  </a:lnTo>
                  <a:lnTo>
                    <a:pt x="12798" y="974"/>
                  </a:lnTo>
                  <a:lnTo>
                    <a:pt x="12785" y="1112"/>
                  </a:lnTo>
                  <a:lnTo>
                    <a:pt x="12785" y="1249"/>
                  </a:lnTo>
                  <a:lnTo>
                    <a:pt x="12798" y="2285"/>
                  </a:lnTo>
                  <a:lnTo>
                    <a:pt x="12798" y="2797"/>
                  </a:lnTo>
                  <a:lnTo>
                    <a:pt x="12785" y="3309"/>
                  </a:lnTo>
                  <a:lnTo>
                    <a:pt x="12773" y="3459"/>
                  </a:lnTo>
                  <a:lnTo>
                    <a:pt x="12748" y="3596"/>
                  </a:lnTo>
                  <a:lnTo>
                    <a:pt x="12723" y="3733"/>
                  </a:lnTo>
                  <a:lnTo>
                    <a:pt x="12685" y="3858"/>
                  </a:lnTo>
                  <a:lnTo>
                    <a:pt x="12635" y="3971"/>
                  </a:lnTo>
                  <a:lnTo>
                    <a:pt x="12573" y="4083"/>
                  </a:lnTo>
                  <a:lnTo>
                    <a:pt x="12511" y="4183"/>
                  </a:lnTo>
                  <a:lnTo>
                    <a:pt x="12436" y="4270"/>
                  </a:lnTo>
                  <a:lnTo>
                    <a:pt x="12361" y="4358"/>
                  </a:lnTo>
                  <a:lnTo>
                    <a:pt x="12261" y="4433"/>
                  </a:lnTo>
                  <a:lnTo>
                    <a:pt x="12161" y="4495"/>
                  </a:lnTo>
                  <a:lnTo>
                    <a:pt x="12049" y="4545"/>
                  </a:lnTo>
                  <a:lnTo>
                    <a:pt x="11924" y="4582"/>
                  </a:lnTo>
                  <a:lnTo>
                    <a:pt x="11799" y="4620"/>
                  </a:lnTo>
                  <a:lnTo>
                    <a:pt x="11649" y="4632"/>
                  </a:lnTo>
                  <a:lnTo>
                    <a:pt x="11499" y="4645"/>
                  </a:lnTo>
                  <a:lnTo>
                    <a:pt x="9527" y="4657"/>
                  </a:lnTo>
                  <a:lnTo>
                    <a:pt x="5594" y="4657"/>
                  </a:lnTo>
                  <a:lnTo>
                    <a:pt x="3621" y="4632"/>
                  </a:lnTo>
                  <a:lnTo>
                    <a:pt x="3434" y="4632"/>
                  </a:lnTo>
                  <a:lnTo>
                    <a:pt x="3272" y="4607"/>
                  </a:lnTo>
                  <a:lnTo>
                    <a:pt x="3122" y="4582"/>
                  </a:lnTo>
                  <a:lnTo>
                    <a:pt x="2984" y="4545"/>
                  </a:lnTo>
                  <a:lnTo>
                    <a:pt x="2847" y="4495"/>
                  </a:lnTo>
                  <a:lnTo>
                    <a:pt x="2735" y="4433"/>
                  </a:lnTo>
                  <a:lnTo>
                    <a:pt x="2635" y="4358"/>
                  </a:lnTo>
                  <a:lnTo>
                    <a:pt x="2547" y="4270"/>
                  </a:lnTo>
                  <a:lnTo>
                    <a:pt x="2460" y="4170"/>
                  </a:lnTo>
                  <a:lnTo>
                    <a:pt x="2398" y="4058"/>
                  </a:lnTo>
                  <a:lnTo>
                    <a:pt x="2335" y="3933"/>
                  </a:lnTo>
                  <a:lnTo>
                    <a:pt x="2285" y="3808"/>
                  </a:lnTo>
                  <a:lnTo>
                    <a:pt x="2248" y="3658"/>
                  </a:lnTo>
                  <a:lnTo>
                    <a:pt x="2223" y="3496"/>
                  </a:lnTo>
                  <a:lnTo>
                    <a:pt x="2210" y="3334"/>
                  </a:lnTo>
                  <a:lnTo>
                    <a:pt x="2198" y="3147"/>
                  </a:lnTo>
                  <a:lnTo>
                    <a:pt x="2185" y="2647"/>
                  </a:lnTo>
                  <a:lnTo>
                    <a:pt x="2185" y="2160"/>
                  </a:lnTo>
                  <a:lnTo>
                    <a:pt x="2185" y="1174"/>
                  </a:lnTo>
                  <a:lnTo>
                    <a:pt x="2185" y="1049"/>
                  </a:lnTo>
                  <a:lnTo>
                    <a:pt x="2173" y="924"/>
                  </a:lnTo>
                  <a:lnTo>
                    <a:pt x="2148" y="799"/>
                  </a:lnTo>
                  <a:lnTo>
                    <a:pt x="2123" y="687"/>
                  </a:lnTo>
                  <a:lnTo>
                    <a:pt x="2086" y="587"/>
                  </a:lnTo>
                  <a:lnTo>
                    <a:pt x="2036" y="500"/>
                  </a:lnTo>
                  <a:lnTo>
                    <a:pt x="1973" y="412"/>
                  </a:lnTo>
                  <a:lnTo>
                    <a:pt x="1911" y="325"/>
                  </a:lnTo>
                  <a:lnTo>
                    <a:pt x="1836" y="250"/>
                  </a:lnTo>
                  <a:lnTo>
                    <a:pt x="1761" y="188"/>
                  </a:lnTo>
                  <a:lnTo>
                    <a:pt x="1674" y="138"/>
                  </a:lnTo>
                  <a:lnTo>
                    <a:pt x="1586" y="88"/>
                  </a:lnTo>
                  <a:lnTo>
                    <a:pt x="1474" y="50"/>
                  </a:lnTo>
                  <a:lnTo>
                    <a:pt x="1374" y="25"/>
                  </a:lnTo>
                  <a:lnTo>
                    <a:pt x="1249" y="13"/>
                  </a:lnTo>
                  <a:lnTo>
                    <a:pt x="1137"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0"/>
            <p:cNvSpPr/>
            <p:nvPr/>
          </p:nvSpPr>
          <p:spPr>
            <a:xfrm>
              <a:off x="738800" y="1031575"/>
              <a:ext cx="226325" cy="261275"/>
            </a:xfrm>
            <a:custGeom>
              <a:rect b="b" l="l" r="r" t="t"/>
              <a:pathLst>
                <a:path extrusionOk="0" h="10451" w="9053">
                  <a:moveTo>
                    <a:pt x="4483" y="1"/>
                  </a:moveTo>
                  <a:lnTo>
                    <a:pt x="4371" y="38"/>
                  </a:lnTo>
                  <a:lnTo>
                    <a:pt x="4271" y="75"/>
                  </a:lnTo>
                  <a:lnTo>
                    <a:pt x="4183" y="138"/>
                  </a:lnTo>
                  <a:lnTo>
                    <a:pt x="4096" y="200"/>
                  </a:lnTo>
                  <a:lnTo>
                    <a:pt x="3934" y="350"/>
                  </a:lnTo>
                  <a:lnTo>
                    <a:pt x="3771" y="512"/>
                  </a:lnTo>
                  <a:lnTo>
                    <a:pt x="2348" y="1936"/>
                  </a:lnTo>
                  <a:lnTo>
                    <a:pt x="1649" y="2660"/>
                  </a:lnTo>
                  <a:lnTo>
                    <a:pt x="950" y="3396"/>
                  </a:lnTo>
                  <a:lnTo>
                    <a:pt x="788" y="3546"/>
                  </a:lnTo>
                  <a:lnTo>
                    <a:pt x="613" y="3684"/>
                  </a:lnTo>
                  <a:lnTo>
                    <a:pt x="425" y="3833"/>
                  </a:lnTo>
                  <a:lnTo>
                    <a:pt x="263" y="3983"/>
                  </a:lnTo>
                  <a:lnTo>
                    <a:pt x="188" y="4058"/>
                  </a:lnTo>
                  <a:lnTo>
                    <a:pt x="113" y="4146"/>
                  </a:lnTo>
                  <a:lnTo>
                    <a:pt x="63" y="4233"/>
                  </a:lnTo>
                  <a:lnTo>
                    <a:pt x="26" y="4333"/>
                  </a:lnTo>
                  <a:lnTo>
                    <a:pt x="1" y="4433"/>
                  </a:lnTo>
                  <a:lnTo>
                    <a:pt x="1" y="4533"/>
                  </a:lnTo>
                  <a:lnTo>
                    <a:pt x="13" y="4645"/>
                  </a:lnTo>
                  <a:lnTo>
                    <a:pt x="51" y="4770"/>
                  </a:lnTo>
                  <a:lnTo>
                    <a:pt x="113" y="4895"/>
                  </a:lnTo>
                  <a:lnTo>
                    <a:pt x="176" y="4982"/>
                  </a:lnTo>
                  <a:lnTo>
                    <a:pt x="263" y="5057"/>
                  </a:lnTo>
                  <a:lnTo>
                    <a:pt x="351" y="5119"/>
                  </a:lnTo>
                  <a:lnTo>
                    <a:pt x="438" y="5157"/>
                  </a:lnTo>
                  <a:lnTo>
                    <a:pt x="538" y="5194"/>
                  </a:lnTo>
                  <a:lnTo>
                    <a:pt x="638" y="5207"/>
                  </a:lnTo>
                  <a:lnTo>
                    <a:pt x="750" y="5207"/>
                  </a:lnTo>
                  <a:lnTo>
                    <a:pt x="987" y="5194"/>
                  </a:lnTo>
                  <a:lnTo>
                    <a:pt x="1212" y="5169"/>
                  </a:lnTo>
                  <a:lnTo>
                    <a:pt x="1437" y="5144"/>
                  </a:lnTo>
                  <a:lnTo>
                    <a:pt x="1649" y="5119"/>
                  </a:lnTo>
                  <a:lnTo>
                    <a:pt x="1886" y="5119"/>
                  </a:lnTo>
                  <a:lnTo>
                    <a:pt x="2073" y="5157"/>
                  </a:lnTo>
                  <a:lnTo>
                    <a:pt x="2161" y="5182"/>
                  </a:lnTo>
                  <a:lnTo>
                    <a:pt x="2236" y="5207"/>
                  </a:lnTo>
                  <a:lnTo>
                    <a:pt x="2311" y="5244"/>
                  </a:lnTo>
                  <a:lnTo>
                    <a:pt x="2373" y="5294"/>
                  </a:lnTo>
                  <a:lnTo>
                    <a:pt x="2436" y="5344"/>
                  </a:lnTo>
                  <a:lnTo>
                    <a:pt x="2485" y="5407"/>
                  </a:lnTo>
                  <a:lnTo>
                    <a:pt x="2535" y="5469"/>
                  </a:lnTo>
                  <a:lnTo>
                    <a:pt x="2585" y="5556"/>
                  </a:lnTo>
                  <a:lnTo>
                    <a:pt x="2660" y="5731"/>
                  </a:lnTo>
                  <a:lnTo>
                    <a:pt x="2710" y="5943"/>
                  </a:lnTo>
                  <a:lnTo>
                    <a:pt x="2922" y="6880"/>
                  </a:lnTo>
                  <a:lnTo>
                    <a:pt x="3160" y="7816"/>
                  </a:lnTo>
                  <a:lnTo>
                    <a:pt x="3634" y="9664"/>
                  </a:lnTo>
                  <a:lnTo>
                    <a:pt x="3684" y="9839"/>
                  </a:lnTo>
                  <a:lnTo>
                    <a:pt x="3746" y="9976"/>
                  </a:lnTo>
                  <a:lnTo>
                    <a:pt x="3834" y="10113"/>
                  </a:lnTo>
                  <a:lnTo>
                    <a:pt x="3934" y="10226"/>
                  </a:lnTo>
                  <a:lnTo>
                    <a:pt x="4046" y="10313"/>
                  </a:lnTo>
                  <a:lnTo>
                    <a:pt x="4183" y="10388"/>
                  </a:lnTo>
                  <a:lnTo>
                    <a:pt x="4346" y="10426"/>
                  </a:lnTo>
                  <a:lnTo>
                    <a:pt x="4521" y="10451"/>
                  </a:lnTo>
                  <a:lnTo>
                    <a:pt x="4620" y="10451"/>
                  </a:lnTo>
                  <a:lnTo>
                    <a:pt x="4708" y="10438"/>
                  </a:lnTo>
                  <a:lnTo>
                    <a:pt x="4795" y="10426"/>
                  </a:lnTo>
                  <a:lnTo>
                    <a:pt x="4870" y="10401"/>
                  </a:lnTo>
                  <a:lnTo>
                    <a:pt x="4933" y="10363"/>
                  </a:lnTo>
                  <a:lnTo>
                    <a:pt x="4995" y="10326"/>
                  </a:lnTo>
                  <a:lnTo>
                    <a:pt x="5057" y="10276"/>
                  </a:lnTo>
                  <a:lnTo>
                    <a:pt x="5107" y="10226"/>
                  </a:lnTo>
                  <a:lnTo>
                    <a:pt x="5195" y="10113"/>
                  </a:lnTo>
                  <a:lnTo>
                    <a:pt x="5270" y="9976"/>
                  </a:lnTo>
                  <a:lnTo>
                    <a:pt x="5332" y="9826"/>
                  </a:lnTo>
                  <a:lnTo>
                    <a:pt x="5382" y="9664"/>
                  </a:lnTo>
                  <a:lnTo>
                    <a:pt x="5569" y="8952"/>
                  </a:lnTo>
                  <a:lnTo>
                    <a:pt x="5744" y="8241"/>
                  </a:lnTo>
                  <a:lnTo>
                    <a:pt x="6094" y="6805"/>
                  </a:lnTo>
                  <a:lnTo>
                    <a:pt x="6231" y="6281"/>
                  </a:lnTo>
                  <a:lnTo>
                    <a:pt x="6281" y="6056"/>
                  </a:lnTo>
                  <a:lnTo>
                    <a:pt x="6343" y="5881"/>
                  </a:lnTo>
                  <a:lnTo>
                    <a:pt x="6406" y="5719"/>
                  </a:lnTo>
                  <a:lnTo>
                    <a:pt x="6481" y="5594"/>
                  </a:lnTo>
                  <a:lnTo>
                    <a:pt x="6556" y="5482"/>
                  </a:lnTo>
                  <a:lnTo>
                    <a:pt x="6643" y="5394"/>
                  </a:lnTo>
                  <a:lnTo>
                    <a:pt x="6755" y="5332"/>
                  </a:lnTo>
                  <a:lnTo>
                    <a:pt x="6868" y="5269"/>
                  </a:lnTo>
                  <a:lnTo>
                    <a:pt x="7018" y="5232"/>
                  </a:lnTo>
                  <a:lnTo>
                    <a:pt x="7180" y="5207"/>
                  </a:lnTo>
                  <a:lnTo>
                    <a:pt x="7380" y="5182"/>
                  </a:lnTo>
                  <a:lnTo>
                    <a:pt x="7604" y="5169"/>
                  </a:lnTo>
                  <a:lnTo>
                    <a:pt x="8154" y="5144"/>
                  </a:lnTo>
                  <a:lnTo>
                    <a:pt x="8403" y="5144"/>
                  </a:lnTo>
                  <a:lnTo>
                    <a:pt x="8516" y="5132"/>
                  </a:lnTo>
                  <a:lnTo>
                    <a:pt x="8641" y="5119"/>
                  </a:lnTo>
                  <a:lnTo>
                    <a:pt x="8753" y="5082"/>
                  </a:lnTo>
                  <a:lnTo>
                    <a:pt x="8853" y="5020"/>
                  </a:lnTo>
                  <a:lnTo>
                    <a:pt x="8890" y="4982"/>
                  </a:lnTo>
                  <a:lnTo>
                    <a:pt x="8928" y="4932"/>
                  </a:lnTo>
                  <a:lnTo>
                    <a:pt x="8965" y="4870"/>
                  </a:lnTo>
                  <a:lnTo>
                    <a:pt x="9003" y="4807"/>
                  </a:lnTo>
                  <a:lnTo>
                    <a:pt x="9040" y="4682"/>
                  </a:lnTo>
                  <a:lnTo>
                    <a:pt x="9053" y="4558"/>
                  </a:lnTo>
                  <a:lnTo>
                    <a:pt x="9040" y="4445"/>
                  </a:lnTo>
                  <a:lnTo>
                    <a:pt x="8990" y="4333"/>
                  </a:lnTo>
                  <a:lnTo>
                    <a:pt x="8940" y="4233"/>
                  </a:lnTo>
                  <a:lnTo>
                    <a:pt x="8865" y="4133"/>
                  </a:lnTo>
                  <a:lnTo>
                    <a:pt x="8778" y="4033"/>
                  </a:lnTo>
                  <a:lnTo>
                    <a:pt x="8691" y="3946"/>
                  </a:lnTo>
                  <a:lnTo>
                    <a:pt x="5145" y="388"/>
                  </a:lnTo>
                  <a:lnTo>
                    <a:pt x="5007" y="238"/>
                  </a:lnTo>
                  <a:lnTo>
                    <a:pt x="4933" y="175"/>
                  </a:lnTo>
                  <a:lnTo>
                    <a:pt x="4858" y="113"/>
                  </a:lnTo>
                  <a:lnTo>
                    <a:pt x="4783" y="63"/>
                  </a:lnTo>
                  <a:lnTo>
                    <a:pt x="4695" y="26"/>
                  </a:lnTo>
                  <a:lnTo>
                    <a:pt x="4595" y="13"/>
                  </a:lnTo>
                  <a:lnTo>
                    <a:pt x="4483"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0"/>
            <p:cNvSpPr/>
            <p:nvPr/>
          </p:nvSpPr>
          <p:spPr>
            <a:xfrm>
              <a:off x="692300" y="3145625"/>
              <a:ext cx="319025" cy="209775"/>
            </a:xfrm>
            <a:custGeom>
              <a:rect b="b" l="l" r="r" t="t"/>
              <a:pathLst>
                <a:path extrusionOk="0" h="8391" w="12761">
                  <a:moveTo>
                    <a:pt x="11812" y="0"/>
                  </a:moveTo>
                  <a:lnTo>
                    <a:pt x="11699" y="13"/>
                  </a:lnTo>
                  <a:lnTo>
                    <a:pt x="11599" y="63"/>
                  </a:lnTo>
                  <a:lnTo>
                    <a:pt x="11499" y="113"/>
                  </a:lnTo>
                  <a:lnTo>
                    <a:pt x="11412" y="187"/>
                  </a:lnTo>
                  <a:lnTo>
                    <a:pt x="11337" y="275"/>
                  </a:lnTo>
                  <a:lnTo>
                    <a:pt x="11250" y="375"/>
                  </a:lnTo>
                  <a:lnTo>
                    <a:pt x="11112" y="599"/>
                  </a:lnTo>
                  <a:lnTo>
                    <a:pt x="10850" y="1061"/>
                  </a:lnTo>
                  <a:lnTo>
                    <a:pt x="10800" y="1136"/>
                  </a:lnTo>
                  <a:lnTo>
                    <a:pt x="10588" y="1461"/>
                  </a:lnTo>
                  <a:lnTo>
                    <a:pt x="10363" y="1748"/>
                  </a:lnTo>
                  <a:lnTo>
                    <a:pt x="10126" y="2023"/>
                  </a:lnTo>
                  <a:lnTo>
                    <a:pt x="9864" y="2272"/>
                  </a:lnTo>
                  <a:lnTo>
                    <a:pt x="9602" y="2510"/>
                  </a:lnTo>
                  <a:lnTo>
                    <a:pt x="9327" y="2722"/>
                  </a:lnTo>
                  <a:lnTo>
                    <a:pt x="9052" y="2909"/>
                  </a:lnTo>
                  <a:lnTo>
                    <a:pt x="8765" y="3084"/>
                  </a:lnTo>
                  <a:lnTo>
                    <a:pt x="8466" y="3234"/>
                  </a:lnTo>
                  <a:lnTo>
                    <a:pt x="8153" y="3359"/>
                  </a:lnTo>
                  <a:lnTo>
                    <a:pt x="7841" y="3471"/>
                  </a:lnTo>
                  <a:lnTo>
                    <a:pt x="7529" y="3558"/>
                  </a:lnTo>
                  <a:lnTo>
                    <a:pt x="7205" y="3621"/>
                  </a:lnTo>
                  <a:lnTo>
                    <a:pt x="6892" y="3658"/>
                  </a:lnTo>
                  <a:lnTo>
                    <a:pt x="6568" y="3683"/>
                  </a:lnTo>
                  <a:lnTo>
                    <a:pt x="6243" y="3696"/>
                  </a:lnTo>
                  <a:lnTo>
                    <a:pt x="5919" y="3671"/>
                  </a:lnTo>
                  <a:lnTo>
                    <a:pt x="5594" y="3633"/>
                  </a:lnTo>
                  <a:lnTo>
                    <a:pt x="5269" y="3583"/>
                  </a:lnTo>
                  <a:lnTo>
                    <a:pt x="4957" y="3508"/>
                  </a:lnTo>
                  <a:lnTo>
                    <a:pt x="4645" y="3409"/>
                  </a:lnTo>
                  <a:lnTo>
                    <a:pt x="4345" y="3284"/>
                  </a:lnTo>
                  <a:lnTo>
                    <a:pt x="4046" y="3146"/>
                  </a:lnTo>
                  <a:lnTo>
                    <a:pt x="3746" y="2984"/>
                  </a:lnTo>
                  <a:lnTo>
                    <a:pt x="3459" y="2809"/>
                  </a:lnTo>
                  <a:lnTo>
                    <a:pt x="3184" y="2597"/>
                  </a:lnTo>
                  <a:lnTo>
                    <a:pt x="2922" y="2385"/>
                  </a:lnTo>
                  <a:lnTo>
                    <a:pt x="2672" y="2135"/>
                  </a:lnTo>
                  <a:lnTo>
                    <a:pt x="2435" y="1873"/>
                  </a:lnTo>
                  <a:lnTo>
                    <a:pt x="2211" y="1586"/>
                  </a:lnTo>
                  <a:lnTo>
                    <a:pt x="1998" y="1286"/>
                  </a:lnTo>
                  <a:lnTo>
                    <a:pt x="1799" y="962"/>
                  </a:lnTo>
                  <a:lnTo>
                    <a:pt x="1611" y="612"/>
                  </a:lnTo>
                  <a:lnTo>
                    <a:pt x="1511" y="450"/>
                  </a:lnTo>
                  <a:lnTo>
                    <a:pt x="1399" y="287"/>
                  </a:lnTo>
                  <a:lnTo>
                    <a:pt x="1299" y="187"/>
                  </a:lnTo>
                  <a:lnTo>
                    <a:pt x="1212" y="113"/>
                  </a:lnTo>
                  <a:lnTo>
                    <a:pt x="1099" y="63"/>
                  </a:lnTo>
                  <a:lnTo>
                    <a:pt x="987" y="25"/>
                  </a:lnTo>
                  <a:lnTo>
                    <a:pt x="875" y="13"/>
                  </a:lnTo>
                  <a:lnTo>
                    <a:pt x="750" y="13"/>
                  </a:lnTo>
                  <a:lnTo>
                    <a:pt x="625" y="38"/>
                  </a:lnTo>
                  <a:lnTo>
                    <a:pt x="500" y="75"/>
                  </a:lnTo>
                  <a:lnTo>
                    <a:pt x="375" y="125"/>
                  </a:lnTo>
                  <a:lnTo>
                    <a:pt x="275" y="187"/>
                  </a:lnTo>
                  <a:lnTo>
                    <a:pt x="188" y="275"/>
                  </a:lnTo>
                  <a:lnTo>
                    <a:pt x="113" y="362"/>
                  </a:lnTo>
                  <a:lnTo>
                    <a:pt x="63" y="462"/>
                  </a:lnTo>
                  <a:lnTo>
                    <a:pt x="26" y="574"/>
                  </a:lnTo>
                  <a:lnTo>
                    <a:pt x="13" y="699"/>
                  </a:lnTo>
                  <a:lnTo>
                    <a:pt x="1" y="837"/>
                  </a:lnTo>
                  <a:lnTo>
                    <a:pt x="13" y="962"/>
                  </a:lnTo>
                  <a:lnTo>
                    <a:pt x="26" y="1086"/>
                  </a:lnTo>
                  <a:lnTo>
                    <a:pt x="63" y="1199"/>
                  </a:lnTo>
                  <a:lnTo>
                    <a:pt x="101" y="1311"/>
                  </a:lnTo>
                  <a:lnTo>
                    <a:pt x="213" y="1536"/>
                  </a:lnTo>
                  <a:lnTo>
                    <a:pt x="325" y="1748"/>
                  </a:lnTo>
                  <a:lnTo>
                    <a:pt x="612" y="2223"/>
                  </a:lnTo>
                  <a:lnTo>
                    <a:pt x="762" y="2460"/>
                  </a:lnTo>
                  <a:lnTo>
                    <a:pt x="925" y="2684"/>
                  </a:lnTo>
                  <a:lnTo>
                    <a:pt x="1087" y="2909"/>
                  </a:lnTo>
                  <a:lnTo>
                    <a:pt x="1249" y="3121"/>
                  </a:lnTo>
                  <a:lnTo>
                    <a:pt x="1436" y="3334"/>
                  </a:lnTo>
                  <a:lnTo>
                    <a:pt x="1624" y="3521"/>
                  </a:lnTo>
                  <a:lnTo>
                    <a:pt x="1811" y="3708"/>
                  </a:lnTo>
                  <a:lnTo>
                    <a:pt x="2011" y="3883"/>
                  </a:lnTo>
                  <a:lnTo>
                    <a:pt x="2223" y="4058"/>
                  </a:lnTo>
                  <a:lnTo>
                    <a:pt x="2448" y="4208"/>
                  </a:lnTo>
                  <a:lnTo>
                    <a:pt x="2672" y="4332"/>
                  </a:lnTo>
                  <a:lnTo>
                    <a:pt x="2910" y="4457"/>
                  </a:lnTo>
                  <a:lnTo>
                    <a:pt x="3159" y="4570"/>
                  </a:lnTo>
                  <a:lnTo>
                    <a:pt x="3422" y="4657"/>
                  </a:lnTo>
                  <a:lnTo>
                    <a:pt x="3721" y="4745"/>
                  </a:lnTo>
                  <a:lnTo>
                    <a:pt x="3996" y="4844"/>
                  </a:lnTo>
                  <a:lnTo>
                    <a:pt x="4258" y="4944"/>
                  </a:lnTo>
                  <a:lnTo>
                    <a:pt x="4495" y="5069"/>
                  </a:lnTo>
                  <a:lnTo>
                    <a:pt x="4720" y="5194"/>
                  </a:lnTo>
                  <a:lnTo>
                    <a:pt x="4920" y="5331"/>
                  </a:lnTo>
                  <a:lnTo>
                    <a:pt x="5095" y="5481"/>
                  </a:lnTo>
                  <a:lnTo>
                    <a:pt x="5244" y="5643"/>
                  </a:lnTo>
                  <a:lnTo>
                    <a:pt x="5382" y="5818"/>
                  </a:lnTo>
                  <a:lnTo>
                    <a:pt x="5444" y="5918"/>
                  </a:lnTo>
                  <a:lnTo>
                    <a:pt x="5494" y="6018"/>
                  </a:lnTo>
                  <a:lnTo>
                    <a:pt x="5532" y="6130"/>
                  </a:lnTo>
                  <a:lnTo>
                    <a:pt x="5569" y="6243"/>
                  </a:lnTo>
                  <a:lnTo>
                    <a:pt x="5606" y="6355"/>
                  </a:lnTo>
                  <a:lnTo>
                    <a:pt x="5631" y="6480"/>
                  </a:lnTo>
                  <a:lnTo>
                    <a:pt x="5644" y="6605"/>
                  </a:lnTo>
                  <a:lnTo>
                    <a:pt x="5656" y="6730"/>
                  </a:lnTo>
                  <a:lnTo>
                    <a:pt x="5656" y="7017"/>
                  </a:lnTo>
                  <a:lnTo>
                    <a:pt x="5631" y="7316"/>
                  </a:lnTo>
                  <a:lnTo>
                    <a:pt x="5569" y="7641"/>
                  </a:lnTo>
                  <a:lnTo>
                    <a:pt x="5557" y="7728"/>
                  </a:lnTo>
                  <a:lnTo>
                    <a:pt x="5557" y="7803"/>
                  </a:lnTo>
                  <a:lnTo>
                    <a:pt x="5569" y="7866"/>
                  </a:lnTo>
                  <a:lnTo>
                    <a:pt x="5582" y="7941"/>
                  </a:lnTo>
                  <a:lnTo>
                    <a:pt x="5606" y="8003"/>
                  </a:lnTo>
                  <a:lnTo>
                    <a:pt x="5644" y="8066"/>
                  </a:lnTo>
                  <a:lnTo>
                    <a:pt x="5681" y="8115"/>
                  </a:lnTo>
                  <a:lnTo>
                    <a:pt x="5731" y="8178"/>
                  </a:lnTo>
                  <a:lnTo>
                    <a:pt x="5781" y="8215"/>
                  </a:lnTo>
                  <a:lnTo>
                    <a:pt x="5844" y="8265"/>
                  </a:lnTo>
                  <a:lnTo>
                    <a:pt x="5981" y="8328"/>
                  </a:lnTo>
                  <a:lnTo>
                    <a:pt x="6131" y="8378"/>
                  </a:lnTo>
                  <a:lnTo>
                    <a:pt x="6306" y="8390"/>
                  </a:lnTo>
                  <a:lnTo>
                    <a:pt x="6480" y="8390"/>
                  </a:lnTo>
                  <a:lnTo>
                    <a:pt x="6568" y="8378"/>
                  </a:lnTo>
                  <a:lnTo>
                    <a:pt x="6643" y="8353"/>
                  </a:lnTo>
                  <a:lnTo>
                    <a:pt x="6718" y="8328"/>
                  </a:lnTo>
                  <a:lnTo>
                    <a:pt x="6780" y="8290"/>
                  </a:lnTo>
                  <a:lnTo>
                    <a:pt x="6842" y="8253"/>
                  </a:lnTo>
                  <a:lnTo>
                    <a:pt x="6905" y="8203"/>
                  </a:lnTo>
                  <a:lnTo>
                    <a:pt x="6955" y="8153"/>
                  </a:lnTo>
                  <a:lnTo>
                    <a:pt x="7005" y="8091"/>
                  </a:lnTo>
                  <a:lnTo>
                    <a:pt x="7042" y="8028"/>
                  </a:lnTo>
                  <a:lnTo>
                    <a:pt x="7067" y="7966"/>
                  </a:lnTo>
                  <a:lnTo>
                    <a:pt x="7117" y="7803"/>
                  </a:lnTo>
                  <a:lnTo>
                    <a:pt x="7142" y="7629"/>
                  </a:lnTo>
                  <a:lnTo>
                    <a:pt x="7167" y="7242"/>
                  </a:lnTo>
                  <a:lnTo>
                    <a:pt x="7180" y="6842"/>
                  </a:lnTo>
                  <a:lnTo>
                    <a:pt x="7167" y="6442"/>
                  </a:lnTo>
                  <a:lnTo>
                    <a:pt x="7155" y="6055"/>
                  </a:lnTo>
                  <a:lnTo>
                    <a:pt x="7155" y="5881"/>
                  </a:lnTo>
                  <a:lnTo>
                    <a:pt x="7167" y="5731"/>
                  </a:lnTo>
                  <a:lnTo>
                    <a:pt x="7205" y="5593"/>
                  </a:lnTo>
                  <a:lnTo>
                    <a:pt x="7230" y="5544"/>
                  </a:lnTo>
                  <a:lnTo>
                    <a:pt x="7267" y="5481"/>
                  </a:lnTo>
                  <a:lnTo>
                    <a:pt x="7304" y="5431"/>
                  </a:lnTo>
                  <a:lnTo>
                    <a:pt x="7354" y="5394"/>
                  </a:lnTo>
                  <a:lnTo>
                    <a:pt x="7417" y="5344"/>
                  </a:lnTo>
                  <a:lnTo>
                    <a:pt x="7479" y="5319"/>
                  </a:lnTo>
                  <a:lnTo>
                    <a:pt x="7629" y="5256"/>
                  </a:lnTo>
                  <a:lnTo>
                    <a:pt x="7816" y="5206"/>
                  </a:lnTo>
                  <a:lnTo>
                    <a:pt x="8191" y="5119"/>
                  </a:lnTo>
                  <a:lnTo>
                    <a:pt x="8540" y="5019"/>
                  </a:lnTo>
                  <a:lnTo>
                    <a:pt x="8878" y="4894"/>
                  </a:lnTo>
                  <a:lnTo>
                    <a:pt x="9202" y="4757"/>
                  </a:lnTo>
                  <a:lnTo>
                    <a:pt x="9527" y="4607"/>
                  </a:lnTo>
                  <a:lnTo>
                    <a:pt x="9826" y="4445"/>
                  </a:lnTo>
                  <a:lnTo>
                    <a:pt x="10126" y="4258"/>
                  </a:lnTo>
                  <a:lnTo>
                    <a:pt x="10413" y="4058"/>
                  </a:lnTo>
                  <a:lnTo>
                    <a:pt x="10688" y="3833"/>
                  </a:lnTo>
                  <a:lnTo>
                    <a:pt x="10950" y="3608"/>
                  </a:lnTo>
                  <a:lnTo>
                    <a:pt x="11200" y="3359"/>
                  </a:lnTo>
                  <a:lnTo>
                    <a:pt x="11437" y="3096"/>
                  </a:lnTo>
                  <a:lnTo>
                    <a:pt x="11662" y="2822"/>
                  </a:lnTo>
                  <a:lnTo>
                    <a:pt x="11874" y="2535"/>
                  </a:lnTo>
                  <a:lnTo>
                    <a:pt x="12086" y="2235"/>
                  </a:lnTo>
                  <a:lnTo>
                    <a:pt x="12274" y="1910"/>
                  </a:lnTo>
                  <a:lnTo>
                    <a:pt x="12411" y="1698"/>
                  </a:lnTo>
                  <a:lnTo>
                    <a:pt x="12536" y="1486"/>
                  </a:lnTo>
                  <a:lnTo>
                    <a:pt x="12648" y="1249"/>
                  </a:lnTo>
                  <a:lnTo>
                    <a:pt x="12686" y="1136"/>
                  </a:lnTo>
                  <a:lnTo>
                    <a:pt x="12723" y="1024"/>
                  </a:lnTo>
                  <a:lnTo>
                    <a:pt x="12748" y="912"/>
                  </a:lnTo>
                  <a:lnTo>
                    <a:pt x="12760" y="799"/>
                  </a:lnTo>
                  <a:lnTo>
                    <a:pt x="12748" y="687"/>
                  </a:lnTo>
                  <a:lnTo>
                    <a:pt x="12723" y="574"/>
                  </a:lnTo>
                  <a:lnTo>
                    <a:pt x="12673" y="475"/>
                  </a:lnTo>
                  <a:lnTo>
                    <a:pt x="12598" y="375"/>
                  </a:lnTo>
                  <a:lnTo>
                    <a:pt x="12498" y="275"/>
                  </a:lnTo>
                  <a:lnTo>
                    <a:pt x="12373" y="175"/>
                  </a:lnTo>
                  <a:lnTo>
                    <a:pt x="12211" y="88"/>
                  </a:lnTo>
                  <a:lnTo>
                    <a:pt x="12074" y="25"/>
                  </a:lnTo>
                  <a:lnTo>
                    <a:pt x="11936"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0"/>
            <p:cNvSpPr/>
            <p:nvPr/>
          </p:nvSpPr>
          <p:spPr>
            <a:xfrm>
              <a:off x="932325" y="1979825"/>
              <a:ext cx="104600" cy="104900"/>
            </a:xfrm>
            <a:custGeom>
              <a:rect b="b" l="l" r="r" t="t"/>
              <a:pathLst>
                <a:path extrusionOk="0" h="4196" w="4184">
                  <a:moveTo>
                    <a:pt x="2061" y="0"/>
                  </a:moveTo>
                  <a:lnTo>
                    <a:pt x="2011" y="13"/>
                  </a:lnTo>
                  <a:lnTo>
                    <a:pt x="1961" y="38"/>
                  </a:lnTo>
                  <a:lnTo>
                    <a:pt x="1911" y="75"/>
                  </a:lnTo>
                  <a:lnTo>
                    <a:pt x="1824" y="163"/>
                  </a:lnTo>
                  <a:lnTo>
                    <a:pt x="1761" y="275"/>
                  </a:lnTo>
                  <a:lnTo>
                    <a:pt x="1736" y="350"/>
                  </a:lnTo>
                  <a:lnTo>
                    <a:pt x="1711" y="412"/>
                  </a:lnTo>
                  <a:lnTo>
                    <a:pt x="1649" y="674"/>
                  </a:lnTo>
                  <a:lnTo>
                    <a:pt x="1599" y="799"/>
                  </a:lnTo>
                  <a:lnTo>
                    <a:pt x="1549" y="912"/>
                  </a:lnTo>
                  <a:lnTo>
                    <a:pt x="1499" y="1012"/>
                  </a:lnTo>
                  <a:lnTo>
                    <a:pt x="1436" y="1111"/>
                  </a:lnTo>
                  <a:lnTo>
                    <a:pt x="1362" y="1199"/>
                  </a:lnTo>
                  <a:lnTo>
                    <a:pt x="1287" y="1286"/>
                  </a:lnTo>
                  <a:lnTo>
                    <a:pt x="1212" y="1361"/>
                  </a:lnTo>
                  <a:lnTo>
                    <a:pt x="1124" y="1436"/>
                  </a:lnTo>
                  <a:lnTo>
                    <a:pt x="1024" y="1499"/>
                  </a:lnTo>
                  <a:lnTo>
                    <a:pt x="925" y="1561"/>
                  </a:lnTo>
                  <a:lnTo>
                    <a:pt x="812" y="1611"/>
                  </a:lnTo>
                  <a:lnTo>
                    <a:pt x="687" y="1648"/>
                  </a:lnTo>
                  <a:lnTo>
                    <a:pt x="563" y="1686"/>
                  </a:lnTo>
                  <a:lnTo>
                    <a:pt x="425" y="1711"/>
                  </a:lnTo>
                  <a:lnTo>
                    <a:pt x="338" y="1736"/>
                  </a:lnTo>
                  <a:lnTo>
                    <a:pt x="263" y="1761"/>
                  </a:lnTo>
                  <a:lnTo>
                    <a:pt x="188" y="1798"/>
                  </a:lnTo>
                  <a:lnTo>
                    <a:pt x="113" y="1848"/>
                  </a:lnTo>
                  <a:lnTo>
                    <a:pt x="63" y="1911"/>
                  </a:lnTo>
                  <a:lnTo>
                    <a:pt x="26" y="1973"/>
                  </a:lnTo>
                  <a:lnTo>
                    <a:pt x="1" y="2060"/>
                  </a:lnTo>
                  <a:lnTo>
                    <a:pt x="1" y="2160"/>
                  </a:lnTo>
                  <a:lnTo>
                    <a:pt x="13" y="2235"/>
                  </a:lnTo>
                  <a:lnTo>
                    <a:pt x="51" y="2298"/>
                  </a:lnTo>
                  <a:lnTo>
                    <a:pt x="88" y="2360"/>
                  </a:lnTo>
                  <a:lnTo>
                    <a:pt x="138" y="2410"/>
                  </a:lnTo>
                  <a:lnTo>
                    <a:pt x="200" y="2447"/>
                  </a:lnTo>
                  <a:lnTo>
                    <a:pt x="263" y="2472"/>
                  </a:lnTo>
                  <a:lnTo>
                    <a:pt x="338" y="2497"/>
                  </a:lnTo>
                  <a:lnTo>
                    <a:pt x="413" y="2522"/>
                  </a:lnTo>
                  <a:lnTo>
                    <a:pt x="662" y="2585"/>
                  </a:lnTo>
                  <a:lnTo>
                    <a:pt x="775" y="2622"/>
                  </a:lnTo>
                  <a:lnTo>
                    <a:pt x="875" y="2660"/>
                  </a:lnTo>
                  <a:lnTo>
                    <a:pt x="987" y="2710"/>
                  </a:lnTo>
                  <a:lnTo>
                    <a:pt x="1074" y="2772"/>
                  </a:lnTo>
                  <a:lnTo>
                    <a:pt x="1174" y="2834"/>
                  </a:lnTo>
                  <a:lnTo>
                    <a:pt x="1249" y="2897"/>
                  </a:lnTo>
                  <a:lnTo>
                    <a:pt x="1324" y="2972"/>
                  </a:lnTo>
                  <a:lnTo>
                    <a:pt x="1399" y="3059"/>
                  </a:lnTo>
                  <a:lnTo>
                    <a:pt x="1461" y="3147"/>
                  </a:lnTo>
                  <a:lnTo>
                    <a:pt x="1524" y="3246"/>
                  </a:lnTo>
                  <a:lnTo>
                    <a:pt x="1574" y="3359"/>
                  </a:lnTo>
                  <a:lnTo>
                    <a:pt x="1611" y="3471"/>
                  </a:lnTo>
                  <a:lnTo>
                    <a:pt x="1649" y="3584"/>
                  </a:lnTo>
                  <a:lnTo>
                    <a:pt x="1674" y="3721"/>
                  </a:lnTo>
                  <a:lnTo>
                    <a:pt x="1711" y="3883"/>
                  </a:lnTo>
                  <a:lnTo>
                    <a:pt x="1749" y="3971"/>
                  </a:lnTo>
                  <a:lnTo>
                    <a:pt x="1786" y="4045"/>
                  </a:lnTo>
                  <a:lnTo>
                    <a:pt x="1836" y="4108"/>
                  </a:lnTo>
                  <a:lnTo>
                    <a:pt x="1898" y="4158"/>
                  </a:lnTo>
                  <a:lnTo>
                    <a:pt x="1986" y="4183"/>
                  </a:lnTo>
                  <a:lnTo>
                    <a:pt x="2073" y="4195"/>
                  </a:lnTo>
                  <a:lnTo>
                    <a:pt x="2173" y="4195"/>
                  </a:lnTo>
                  <a:lnTo>
                    <a:pt x="2248" y="4158"/>
                  </a:lnTo>
                  <a:lnTo>
                    <a:pt x="2323" y="4108"/>
                  </a:lnTo>
                  <a:lnTo>
                    <a:pt x="2373" y="4058"/>
                  </a:lnTo>
                  <a:lnTo>
                    <a:pt x="2410" y="3983"/>
                  </a:lnTo>
                  <a:lnTo>
                    <a:pt x="2448" y="3896"/>
                  </a:lnTo>
                  <a:lnTo>
                    <a:pt x="2485" y="3721"/>
                  </a:lnTo>
                  <a:lnTo>
                    <a:pt x="2510" y="3596"/>
                  </a:lnTo>
                  <a:lnTo>
                    <a:pt x="2548" y="3471"/>
                  </a:lnTo>
                  <a:lnTo>
                    <a:pt x="2585" y="3359"/>
                  </a:lnTo>
                  <a:lnTo>
                    <a:pt x="2635" y="3259"/>
                  </a:lnTo>
                  <a:lnTo>
                    <a:pt x="2697" y="3159"/>
                  </a:lnTo>
                  <a:lnTo>
                    <a:pt x="2760" y="3072"/>
                  </a:lnTo>
                  <a:lnTo>
                    <a:pt x="2822" y="2984"/>
                  </a:lnTo>
                  <a:lnTo>
                    <a:pt x="2910" y="2909"/>
                  </a:lnTo>
                  <a:lnTo>
                    <a:pt x="2985" y="2834"/>
                  </a:lnTo>
                  <a:lnTo>
                    <a:pt x="3072" y="2772"/>
                  </a:lnTo>
                  <a:lnTo>
                    <a:pt x="3172" y="2722"/>
                  </a:lnTo>
                  <a:lnTo>
                    <a:pt x="3272" y="2672"/>
                  </a:lnTo>
                  <a:lnTo>
                    <a:pt x="3384" y="2622"/>
                  </a:lnTo>
                  <a:lnTo>
                    <a:pt x="3497" y="2585"/>
                  </a:lnTo>
                  <a:lnTo>
                    <a:pt x="3734" y="2522"/>
                  </a:lnTo>
                  <a:lnTo>
                    <a:pt x="3821" y="2497"/>
                  </a:lnTo>
                  <a:lnTo>
                    <a:pt x="3909" y="2472"/>
                  </a:lnTo>
                  <a:lnTo>
                    <a:pt x="3983" y="2422"/>
                  </a:lnTo>
                  <a:lnTo>
                    <a:pt x="4046" y="2372"/>
                  </a:lnTo>
                  <a:lnTo>
                    <a:pt x="4096" y="2285"/>
                  </a:lnTo>
                  <a:lnTo>
                    <a:pt x="4146" y="2198"/>
                  </a:lnTo>
                  <a:lnTo>
                    <a:pt x="4171" y="2073"/>
                  </a:lnTo>
                  <a:lnTo>
                    <a:pt x="4183" y="1923"/>
                  </a:lnTo>
                  <a:lnTo>
                    <a:pt x="4096" y="1861"/>
                  </a:lnTo>
                  <a:lnTo>
                    <a:pt x="4021" y="1811"/>
                  </a:lnTo>
                  <a:lnTo>
                    <a:pt x="3934" y="1786"/>
                  </a:lnTo>
                  <a:lnTo>
                    <a:pt x="3771" y="1761"/>
                  </a:lnTo>
                  <a:lnTo>
                    <a:pt x="3621" y="1711"/>
                  </a:lnTo>
                  <a:lnTo>
                    <a:pt x="3484" y="1661"/>
                  </a:lnTo>
                  <a:lnTo>
                    <a:pt x="3347" y="1611"/>
                  </a:lnTo>
                  <a:lnTo>
                    <a:pt x="3234" y="1536"/>
                  </a:lnTo>
                  <a:lnTo>
                    <a:pt x="3122" y="1461"/>
                  </a:lnTo>
                  <a:lnTo>
                    <a:pt x="3010" y="1374"/>
                  </a:lnTo>
                  <a:lnTo>
                    <a:pt x="2922" y="1286"/>
                  </a:lnTo>
                  <a:lnTo>
                    <a:pt x="2822" y="1186"/>
                  </a:lnTo>
                  <a:lnTo>
                    <a:pt x="2747" y="1074"/>
                  </a:lnTo>
                  <a:lnTo>
                    <a:pt x="2673" y="949"/>
                  </a:lnTo>
                  <a:lnTo>
                    <a:pt x="2598" y="824"/>
                  </a:lnTo>
                  <a:lnTo>
                    <a:pt x="2535" y="699"/>
                  </a:lnTo>
                  <a:lnTo>
                    <a:pt x="2473" y="562"/>
                  </a:lnTo>
                  <a:lnTo>
                    <a:pt x="2360" y="262"/>
                  </a:lnTo>
                  <a:lnTo>
                    <a:pt x="2323" y="175"/>
                  </a:lnTo>
                  <a:lnTo>
                    <a:pt x="2285" y="113"/>
                  </a:lnTo>
                  <a:lnTo>
                    <a:pt x="2248" y="63"/>
                  </a:lnTo>
                  <a:lnTo>
                    <a:pt x="2211" y="25"/>
                  </a:lnTo>
                  <a:lnTo>
                    <a:pt x="2161"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a:off x="665775" y="2246375"/>
              <a:ext cx="104275" cy="104900"/>
            </a:xfrm>
            <a:custGeom>
              <a:rect b="b" l="l" r="r" t="t"/>
              <a:pathLst>
                <a:path extrusionOk="0" h="4196" w="4171">
                  <a:moveTo>
                    <a:pt x="2060" y="1"/>
                  </a:moveTo>
                  <a:lnTo>
                    <a:pt x="1948" y="63"/>
                  </a:lnTo>
                  <a:lnTo>
                    <a:pt x="1848" y="138"/>
                  </a:lnTo>
                  <a:lnTo>
                    <a:pt x="1798" y="188"/>
                  </a:lnTo>
                  <a:lnTo>
                    <a:pt x="1761" y="238"/>
                  </a:lnTo>
                  <a:lnTo>
                    <a:pt x="1736" y="313"/>
                  </a:lnTo>
                  <a:lnTo>
                    <a:pt x="1711" y="388"/>
                  </a:lnTo>
                  <a:lnTo>
                    <a:pt x="1686" y="525"/>
                  </a:lnTo>
                  <a:lnTo>
                    <a:pt x="1648" y="662"/>
                  </a:lnTo>
                  <a:lnTo>
                    <a:pt x="1611" y="787"/>
                  </a:lnTo>
                  <a:lnTo>
                    <a:pt x="1561" y="900"/>
                  </a:lnTo>
                  <a:lnTo>
                    <a:pt x="1499" y="1012"/>
                  </a:lnTo>
                  <a:lnTo>
                    <a:pt x="1436" y="1124"/>
                  </a:lnTo>
                  <a:lnTo>
                    <a:pt x="1361" y="1212"/>
                  </a:lnTo>
                  <a:lnTo>
                    <a:pt x="1286" y="1299"/>
                  </a:lnTo>
                  <a:lnTo>
                    <a:pt x="1199" y="1386"/>
                  </a:lnTo>
                  <a:lnTo>
                    <a:pt x="1099" y="1449"/>
                  </a:lnTo>
                  <a:lnTo>
                    <a:pt x="999" y="1524"/>
                  </a:lnTo>
                  <a:lnTo>
                    <a:pt x="887" y="1574"/>
                  </a:lnTo>
                  <a:lnTo>
                    <a:pt x="762" y="1624"/>
                  </a:lnTo>
                  <a:lnTo>
                    <a:pt x="637" y="1674"/>
                  </a:lnTo>
                  <a:lnTo>
                    <a:pt x="500" y="1699"/>
                  </a:lnTo>
                  <a:lnTo>
                    <a:pt x="363" y="1736"/>
                  </a:lnTo>
                  <a:lnTo>
                    <a:pt x="288" y="1748"/>
                  </a:lnTo>
                  <a:lnTo>
                    <a:pt x="225" y="1773"/>
                  </a:lnTo>
                  <a:lnTo>
                    <a:pt x="163" y="1811"/>
                  </a:lnTo>
                  <a:lnTo>
                    <a:pt x="100" y="1861"/>
                  </a:lnTo>
                  <a:lnTo>
                    <a:pt x="63" y="1911"/>
                  </a:lnTo>
                  <a:lnTo>
                    <a:pt x="25" y="1973"/>
                  </a:lnTo>
                  <a:lnTo>
                    <a:pt x="0" y="2048"/>
                  </a:lnTo>
                  <a:lnTo>
                    <a:pt x="0" y="2123"/>
                  </a:lnTo>
                  <a:lnTo>
                    <a:pt x="13" y="2210"/>
                  </a:lnTo>
                  <a:lnTo>
                    <a:pt x="38" y="2273"/>
                  </a:lnTo>
                  <a:lnTo>
                    <a:pt x="75" y="2335"/>
                  </a:lnTo>
                  <a:lnTo>
                    <a:pt x="125" y="2385"/>
                  </a:lnTo>
                  <a:lnTo>
                    <a:pt x="175" y="2435"/>
                  </a:lnTo>
                  <a:lnTo>
                    <a:pt x="250" y="2460"/>
                  </a:lnTo>
                  <a:lnTo>
                    <a:pt x="313" y="2485"/>
                  </a:lnTo>
                  <a:lnTo>
                    <a:pt x="387" y="2510"/>
                  </a:lnTo>
                  <a:lnTo>
                    <a:pt x="650" y="2573"/>
                  </a:lnTo>
                  <a:lnTo>
                    <a:pt x="775" y="2610"/>
                  </a:lnTo>
                  <a:lnTo>
                    <a:pt x="887" y="2660"/>
                  </a:lnTo>
                  <a:lnTo>
                    <a:pt x="987" y="2710"/>
                  </a:lnTo>
                  <a:lnTo>
                    <a:pt x="1087" y="2772"/>
                  </a:lnTo>
                  <a:lnTo>
                    <a:pt x="1187" y="2835"/>
                  </a:lnTo>
                  <a:lnTo>
                    <a:pt x="1274" y="2910"/>
                  </a:lnTo>
                  <a:lnTo>
                    <a:pt x="1349" y="2997"/>
                  </a:lnTo>
                  <a:lnTo>
                    <a:pt x="1424" y="3084"/>
                  </a:lnTo>
                  <a:lnTo>
                    <a:pt x="1486" y="3172"/>
                  </a:lnTo>
                  <a:lnTo>
                    <a:pt x="1549" y="3284"/>
                  </a:lnTo>
                  <a:lnTo>
                    <a:pt x="1599" y="3397"/>
                  </a:lnTo>
                  <a:lnTo>
                    <a:pt x="1636" y="3509"/>
                  </a:lnTo>
                  <a:lnTo>
                    <a:pt x="1673" y="3646"/>
                  </a:lnTo>
                  <a:lnTo>
                    <a:pt x="1698" y="3784"/>
                  </a:lnTo>
                  <a:lnTo>
                    <a:pt x="1711" y="3858"/>
                  </a:lnTo>
                  <a:lnTo>
                    <a:pt x="1736" y="3933"/>
                  </a:lnTo>
                  <a:lnTo>
                    <a:pt x="1773" y="3996"/>
                  </a:lnTo>
                  <a:lnTo>
                    <a:pt x="1811" y="4058"/>
                  </a:lnTo>
                  <a:lnTo>
                    <a:pt x="1848" y="4108"/>
                  </a:lnTo>
                  <a:lnTo>
                    <a:pt x="1911" y="4146"/>
                  </a:lnTo>
                  <a:lnTo>
                    <a:pt x="1973" y="4183"/>
                  </a:lnTo>
                  <a:lnTo>
                    <a:pt x="2048" y="4196"/>
                  </a:lnTo>
                  <a:lnTo>
                    <a:pt x="2148" y="4196"/>
                  </a:lnTo>
                  <a:lnTo>
                    <a:pt x="2235" y="4171"/>
                  </a:lnTo>
                  <a:lnTo>
                    <a:pt x="2298" y="4133"/>
                  </a:lnTo>
                  <a:lnTo>
                    <a:pt x="2360" y="4071"/>
                  </a:lnTo>
                  <a:lnTo>
                    <a:pt x="2398" y="3996"/>
                  </a:lnTo>
                  <a:lnTo>
                    <a:pt x="2435" y="3921"/>
                  </a:lnTo>
                  <a:lnTo>
                    <a:pt x="2460" y="3834"/>
                  </a:lnTo>
                  <a:lnTo>
                    <a:pt x="2485" y="3746"/>
                  </a:lnTo>
                  <a:lnTo>
                    <a:pt x="2510" y="3621"/>
                  </a:lnTo>
                  <a:lnTo>
                    <a:pt x="2535" y="3496"/>
                  </a:lnTo>
                  <a:lnTo>
                    <a:pt x="2585" y="3384"/>
                  </a:lnTo>
                  <a:lnTo>
                    <a:pt x="2622" y="3284"/>
                  </a:lnTo>
                  <a:lnTo>
                    <a:pt x="2685" y="3184"/>
                  </a:lnTo>
                  <a:lnTo>
                    <a:pt x="2747" y="3084"/>
                  </a:lnTo>
                  <a:lnTo>
                    <a:pt x="2810" y="3009"/>
                  </a:lnTo>
                  <a:lnTo>
                    <a:pt x="2884" y="2922"/>
                  </a:lnTo>
                  <a:lnTo>
                    <a:pt x="2972" y="2847"/>
                  </a:lnTo>
                  <a:lnTo>
                    <a:pt x="3059" y="2785"/>
                  </a:lnTo>
                  <a:lnTo>
                    <a:pt x="3147" y="2722"/>
                  </a:lnTo>
                  <a:lnTo>
                    <a:pt x="3247" y="2672"/>
                  </a:lnTo>
                  <a:lnTo>
                    <a:pt x="3359" y="2635"/>
                  </a:lnTo>
                  <a:lnTo>
                    <a:pt x="3471" y="2585"/>
                  </a:lnTo>
                  <a:lnTo>
                    <a:pt x="3709" y="2523"/>
                  </a:lnTo>
                  <a:lnTo>
                    <a:pt x="3796" y="2510"/>
                  </a:lnTo>
                  <a:lnTo>
                    <a:pt x="3883" y="2485"/>
                  </a:lnTo>
                  <a:lnTo>
                    <a:pt x="3958" y="2448"/>
                  </a:lnTo>
                  <a:lnTo>
                    <a:pt x="4033" y="2398"/>
                  </a:lnTo>
                  <a:lnTo>
                    <a:pt x="4096" y="2348"/>
                  </a:lnTo>
                  <a:lnTo>
                    <a:pt x="4133" y="2285"/>
                  </a:lnTo>
                  <a:lnTo>
                    <a:pt x="4158" y="2198"/>
                  </a:lnTo>
                  <a:lnTo>
                    <a:pt x="4170" y="2098"/>
                  </a:lnTo>
                  <a:lnTo>
                    <a:pt x="4158" y="2011"/>
                  </a:lnTo>
                  <a:lnTo>
                    <a:pt x="4121" y="1936"/>
                  </a:lnTo>
                  <a:lnTo>
                    <a:pt x="4071" y="1861"/>
                  </a:lnTo>
                  <a:lnTo>
                    <a:pt x="4008" y="1811"/>
                  </a:lnTo>
                  <a:lnTo>
                    <a:pt x="3933" y="1773"/>
                  </a:lnTo>
                  <a:lnTo>
                    <a:pt x="3858" y="1736"/>
                  </a:lnTo>
                  <a:lnTo>
                    <a:pt x="3684" y="1699"/>
                  </a:lnTo>
                  <a:lnTo>
                    <a:pt x="3559" y="1674"/>
                  </a:lnTo>
                  <a:lnTo>
                    <a:pt x="3434" y="1636"/>
                  </a:lnTo>
                  <a:lnTo>
                    <a:pt x="3321" y="1586"/>
                  </a:lnTo>
                  <a:lnTo>
                    <a:pt x="3222" y="1549"/>
                  </a:lnTo>
                  <a:lnTo>
                    <a:pt x="3122" y="1486"/>
                  </a:lnTo>
                  <a:lnTo>
                    <a:pt x="3022" y="1424"/>
                  </a:lnTo>
                  <a:lnTo>
                    <a:pt x="2947" y="1361"/>
                  </a:lnTo>
                  <a:lnTo>
                    <a:pt x="2860" y="1287"/>
                  </a:lnTo>
                  <a:lnTo>
                    <a:pt x="2785" y="1199"/>
                  </a:lnTo>
                  <a:lnTo>
                    <a:pt x="2722" y="1112"/>
                  </a:lnTo>
                  <a:lnTo>
                    <a:pt x="2672" y="1024"/>
                  </a:lnTo>
                  <a:lnTo>
                    <a:pt x="2610" y="924"/>
                  </a:lnTo>
                  <a:lnTo>
                    <a:pt x="2572" y="812"/>
                  </a:lnTo>
                  <a:lnTo>
                    <a:pt x="2535" y="700"/>
                  </a:lnTo>
                  <a:lnTo>
                    <a:pt x="2497" y="575"/>
                  </a:lnTo>
                  <a:lnTo>
                    <a:pt x="2472" y="450"/>
                  </a:lnTo>
                  <a:lnTo>
                    <a:pt x="2460" y="375"/>
                  </a:lnTo>
                  <a:lnTo>
                    <a:pt x="2435" y="313"/>
                  </a:lnTo>
                  <a:lnTo>
                    <a:pt x="2398" y="238"/>
                  </a:lnTo>
                  <a:lnTo>
                    <a:pt x="2360" y="188"/>
                  </a:lnTo>
                  <a:lnTo>
                    <a:pt x="2298" y="125"/>
                  </a:lnTo>
                  <a:lnTo>
                    <a:pt x="2235" y="75"/>
                  </a:lnTo>
                  <a:lnTo>
                    <a:pt x="2148" y="38"/>
                  </a:lnTo>
                  <a:lnTo>
                    <a:pt x="2060"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0"/>
            <p:cNvSpPr/>
            <p:nvPr/>
          </p:nvSpPr>
          <p:spPr>
            <a:xfrm>
              <a:off x="944825" y="2246075"/>
              <a:ext cx="65875" cy="66800"/>
            </a:xfrm>
            <a:custGeom>
              <a:rect b="b" l="l" r="r" t="t"/>
              <a:pathLst>
                <a:path extrusionOk="0" h="2672" w="2635">
                  <a:moveTo>
                    <a:pt x="1336" y="0"/>
                  </a:moveTo>
                  <a:lnTo>
                    <a:pt x="1211" y="13"/>
                  </a:lnTo>
                  <a:lnTo>
                    <a:pt x="1086" y="25"/>
                  </a:lnTo>
                  <a:lnTo>
                    <a:pt x="961" y="63"/>
                  </a:lnTo>
                  <a:lnTo>
                    <a:pt x="849" y="100"/>
                  </a:lnTo>
                  <a:lnTo>
                    <a:pt x="724" y="162"/>
                  </a:lnTo>
                  <a:lnTo>
                    <a:pt x="624" y="225"/>
                  </a:lnTo>
                  <a:lnTo>
                    <a:pt x="524" y="300"/>
                  </a:lnTo>
                  <a:lnTo>
                    <a:pt x="425" y="387"/>
                  </a:lnTo>
                  <a:lnTo>
                    <a:pt x="337" y="475"/>
                  </a:lnTo>
                  <a:lnTo>
                    <a:pt x="262" y="574"/>
                  </a:lnTo>
                  <a:lnTo>
                    <a:pt x="187" y="687"/>
                  </a:lnTo>
                  <a:lnTo>
                    <a:pt x="125" y="799"/>
                  </a:lnTo>
                  <a:lnTo>
                    <a:pt x="75" y="912"/>
                  </a:lnTo>
                  <a:lnTo>
                    <a:pt x="38" y="1036"/>
                  </a:lnTo>
                  <a:lnTo>
                    <a:pt x="13" y="1161"/>
                  </a:lnTo>
                  <a:lnTo>
                    <a:pt x="0" y="1286"/>
                  </a:lnTo>
                  <a:lnTo>
                    <a:pt x="13" y="1436"/>
                  </a:lnTo>
                  <a:lnTo>
                    <a:pt x="25" y="1561"/>
                  </a:lnTo>
                  <a:lnTo>
                    <a:pt x="63" y="1698"/>
                  </a:lnTo>
                  <a:lnTo>
                    <a:pt x="100" y="1823"/>
                  </a:lnTo>
                  <a:lnTo>
                    <a:pt x="162" y="1948"/>
                  </a:lnTo>
                  <a:lnTo>
                    <a:pt x="225" y="2060"/>
                  </a:lnTo>
                  <a:lnTo>
                    <a:pt x="300" y="2172"/>
                  </a:lnTo>
                  <a:lnTo>
                    <a:pt x="387" y="2272"/>
                  </a:lnTo>
                  <a:lnTo>
                    <a:pt x="487" y="2360"/>
                  </a:lnTo>
                  <a:lnTo>
                    <a:pt x="599" y="2435"/>
                  </a:lnTo>
                  <a:lnTo>
                    <a:pt x="712" y="2510"/>
                  </a:lnTo>
                  <a:lnTo>
                    <a:pt x="824" y="2572"/>
                  </a:lnTo>
                  <a:lnTo>
                    <a:pt x="949" y="2609"/>
                  </a:lnTo>
                  <a:lnTo>
                    <a:pt x="1074" y="2647"/>
                  </a:lnTo>
                  <a:lnTo>
                    <a:pt x="1211" y="2672"/>
                  </a:lnTo>
                  <a:lnTo>
                    <a:pt x="1348" y="2672"/>
                  </a:lnTo>
                  <a:lnTo>
                    <a:pt x="1473" y="2659"/>
                  </a:lnTo>
                  <a:lnTo>
                    <a:pt x="1598" y="2634"/>
                  </a:lnTo>
                  <a:lnTo>
                    <a:pt x="1723" y="2597"/>
                  </a:lnTo>
                  <a:lnTo>
                    <a:pt x="1848" y="2560"/>
                  </a:lnTo>
                  <a:lnTo>
                    <a:pt x="1960" y="2497"/>
                  </a:lnTo>
                  <a:lnTo>
                    <a:pt x="2060" y="2435"/>
                  </a:lnTo>
                  <a:lnTo>
                    <a:pt x="2160" y="2347"/>
                  </a:lnTo>
                  <a:lnTo>
                    <a:pt x="2247" y="2260"/>
                  </a:lnTo>
                  <a:lnTo>
                    <a:pt x="2335" y="2172"/>
                  </a:lnTo>
                  <a:lnTo>
                    <a:pt x="2410" y="2073"/>
                  </a:lnTo>
                  <a:lnTo>
                    <a:pt x="2472" y="1960"/>
                  </a:lnTo>
                  <a:lnTo>
                    <a:pt x="2535" y="1848"/>
                  </a:lnTo>
                  <a:lnTo>
                    <a:pt x="2572" y="1723"/>
                  </a:lnTo>
                  <a:lnTo>
                    <a:pt x="2609" y="1598"/>
                  </a:lnTo>
                  <a:lnTo>
                    <a:pt x="2622" y="1473"/>
                  </a:lnTo>
                  <a:lnTo>
                    <a:pt x="2634" y="1336"/>
                  </a:lnTo>
                  <a:lnTo>
                    <a:pt x="2622" y="1199"/>
                  </a:lnTo>
                  <a:lnTo>
                    <a:pt x="2597" y="1074"/>
                  </a:lnTo>
                  <a:lnTo>
                    <a:pt x="2572" y="949"/>
                  </a:lnTo>
                  <a:lnTo>
                    <a:pt x="2522" y="824"/>
                  </a:lnTo>
                  <a:lnTo>
                    <a:pt x="2472" y="712"/>
                  </a:lnTo>
                  <a:lnTo>
                    <a:pt x="2410" y="599"/>
                  </a:lnTo>
                  <a:lnTo>
                    <a:pt x="2335" y="499"/>
                  </a:lnTo>
                  <a:lnTo>
                    <a:pt x="2247" y="412"/>
                  </a:lnTo>
                  <a:lnTo>
                    <a:pt x="2160" y="325"/>
                  </a:lnTo>
                  <a:lnTo>
                    <a:pt x="2060" y="250"/>
                  </a:lnTo>
                  <a:lnTo>
                    <a:pt x="1948" y="175"/>
                  </a:lnTo>
                  <a:lnTo>
                    <a:pt x="1835" y="125"/>
                  </a:lnTo>
                  <a:lnTo>
                    <a:pt x="1723" y="75"/>
                  </a:lnTo>
                  <a:lnTo>
                    <a:pt x="1598" y="38"/>
                  </a:lnTo>
                  <a:lnTo>
                    <a:pt x="1473" y="13"/>
                  </a:lnTo>
                  <a:lnTo>
                    <a:pt x="1336"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0"/>
            <p:cNvSpPr/>
            <p:nvPr/>
          </p:nvSpPr>
          <p:spPr>
            <a:xfrm>
              <a:off x="698850" y="2033500"/>
              <a:ext cx="38425" cy="38725"/>
            </a:xfrm>
            <a:custGeom>
              <a:rect b="b" l="l" r="r" t="t"/>
              <a:pathLst>
                <a:path extrusionOk="0" h="1549" w="1537">
                  <a:moveTo>
                    <a:pt x="625" y="1"/>
                  </a:moveTo>
                  <a:lnTo>
                    <a:pt x="538" y="13"/>
                  </a:lnTo>
                  <a:lnTo>
                    <a:pt x="463" y="38"/>
                  </a:lnTo>
                  <a:lnTo>
                    <a:pt x="400" y="63"/>
                  </a:lnTo>
                  <a:lnTo>
                    <a:pt x="325" y="101"/>
                  </a:lnTo>
                  <a:lnTo>
                    <a:pt x="263" y="151"/>
                  </a:lnTo>
                  <a:lnTo>
                    <a:pt x="213" y="188"/>
                  </a:lnTo>
                  <a:lnTo>
                    <a:pt x="163" y="250"/>
                  </a:lnTo>
                  <a:lnTo>
                    <a:pt x="126" y="313"/>
                  </a:lnTo>
                  <a:lnTo>
                    <a:pt x="88" y="375"/>
                  </a:lnTo>
                  <a:lnTo>
                    <a:pt x="51" y="438"/>
                  </a:lnTo>
                  <a:lnTo>
                    <a:pt x="26" y="513"/>
                  </a:lnTo>
                  <a:lnTo>
                    <a:pt x="13" y="600"/>
                  </a:lnTo>
                  <a:lnTo>
                    <a:pt x="1" y="775"/>
                  </a:lnTo>
                  <a:lnTo>
                    <a:pt x="13" y="925"/>
                  </a:lnTo>
                  <a:lnTo>
                    <a:pt x="51" y="1074"/>
                  </a:lnTo>
                  <a:lnTo>
                    <a:pt x="113" y="1187"/>
                  </a:lnTo>
                  <a:lnTo>
                    <a:pt x="201" y="1299"/>
                  </a:lnTo>
                  <a:lnTo>
                    <a:pt x="301" y="1387"/>
                  </a:lnTo>
                  <a:lnTo>
                    <a:pt x="425" y="1449"/>
                  </a:lnTo>
                  <a:lnTo>
                    <a:pt x="575" y="1511"/>
                  </a:lnTo>
                  <a:lnTo>
                    <a:pt x="725" y="1549"/>
                  </a:lnTo>
                  <a:lnTo>
                    <a:pt x="900" y="1524"/>
                  </a:lnTo>
                  <a:lnTo>
                    <a:pt x="1062" y="1474"/>
                  </a:lnTo>
                  <a:lnTo>
                    <a:pt x="1199" y="1412"/>
                  </a:lnTo>
                  <a:lnTo>
                    <a:pt x="1262" y="1362"/>
                  </a:lnTo>
                  <a:lnTo>
                    <a:pt x="1312" y="1324"/>
                  </a:lnTo>
                  <a:lnTo>
                    <a:pt x="1362" y="1262"/>
                  </a:lnTo>
                  <a:lnTo>
                    <a:pt x="1412" y="1212"/>
                  </a:lnTo>
                  <a:lnTo>
                    <a:pt x="1449" y="1149"/>
                  </a:lnTo>
                  <a:lnTo>
                    <a:pt x="1474" y="1074"/>
                  </a:lnTo>
                  <a:lnTo>
                    <a:pt x="1499" y="1000"/>
                  </a:lnTo>
                  <a:lnTo>
                    <a:pt x="1512" y="925"/>
                  </a:lnTo>
                  <a:lnTo>
                    <a:pt x="1524" y="837"/>
                  </a:lnTo>
                  <a:lnTo>
                    <a:pt x="1537" y="750"/>
                  </a:lnTo>
                  <a:lnTo>
                    <a:pt x="1512" y="588"/>
                  </a:lnTo>
                  <a:lnTo>
                    <a:pt x="1474" y="450"/>
                  </a:lnTo>
                  <a:lnTo>
                    <a:pt x="1424" y="325"/>
                  </a:lnTo>
                  <a:lnTo>
                    <a:pt x="1337" y="213"/>
                  </a:lnTo>
                  <a:lnTo>
                    <a:pt x="1224" y="126"/>
                  </a:lnTo>
                  <a:lnTo>
                    <a:pt x="1100" y="63"/>
                  </a:lnTo>
                  <a:lnTo>
                    <a:pt x="962" y="13"/>
                  </a:lnTo>
                  <a:lnTo>
                    <a:pt x="800"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0"/>
            <p:cNvSpPr/>
            <p:nvPr/>
          </p:nvSpPr>
          <p:spPr>
            <a:xfrm>
              <a:off x="579625" y="4986850"/>
              <a:ext cx="301225" cy="448875"/>
            </a:xfrm>
            <a:custGeom>
              <a:rect b="b" l="l" r="r" t="t"/>
              <a:pathLst>
                <a:path extrusionOk="0" h="17955" w="12049">
                  <a:moveTo>
                    <a:pt x="10026" y="1"/>
                  </a:moveTo>
                  <a:lnTo>
                    <a:pt x="9889" y="13"/>
                  </a:lnTo>
                  <a:lnTo>
                    <a:pt x="9751" y="38"/>
                  </a:lnTo>
                  <a:lnTo>
                    <a:pt x="9614" y="63"/>
                  </a:lnTo>
                  <a:lnTo>
                    <a:pt x="9477" y="113"/>
                  </a:lnTo>
                  <a:lnTo>
                    <a:pt x="9352" y="163"/>
                  </a:lnTo>
                  <a:lnTo>
                    <a:pt x="9215" y="226"/>
                  </a:lnTo>
                  <a:lnTo>
                    <a:pt x="9090" y="313"/>
                  </a:lnTo>
                  <a:lnTo>
                    <a:pt x="8965" y="400"/>
                  </a:lnTo>
                  <a:lnTo>
                    <a:pt x="8840" y="488"/>
                  </a:lnTo>
                  <a:lnTo>
                    <a:pt x="8715" y="600"/>
                  </a:lnTo>
                  <a:lnTo>
                    <a:pt x="7567" y="1674"/>
                  </a:lnTo>
                  <a:lnTo>
                    <a:pt x="6980" y="2211"/>
                  </a:lnTo>
                  <a:lnTo>
                    <a:pt x="6405" y="2748"/>
                  </a:lnTo>
                  <a:lnTo>
                    <a:pt x="6206" y="2935"/>
                  </a:lnTo>
                  <a:lnTo>
                    <a:pt x="5993" y="3122"/>
                  </a:lnTo>
                  <a:lnTo>
                    <a:pt x="5769" y="3284"/>
                  </a:lnTo>
                  <a:lnTo>
                    <a:pt x="5556" y="3434"/>
                  </a:lnTo>
                  <a:lnTo>
                    <a:pt x="5319" y="3572"/>
                  </a:lnTo>
                  <a:lnTo>
                    <a:pt x="5094" y="3709"/>
                  </a:lnTo>
                  <a:lnTo>
                    <a:pt x="4857" y="3821"/>
                  </a:lnTo>
                  <a:lnTo>
                    <a:pt x="4608" y="3921"/>
                  </a:lnTo>
                  <a:lnTo>
                    <a:pt x="4370" y="4009"/>
                  </a:lnTo>
                  <a:lnTo>
                    <a:pt x="4108" y="4083"/>
                  </a:lnTo>
                  <a:lnTo>
                    <a:pt x="3858" y="4146"/>
                  </a:lnTo>
                  <a:lnTo>
                    <a:pt x="3596" y="4208"/>
                  </a:lnTo>
                  <a:lnTo>
                    <a:pt x="3322" y="4246"/>
                  </a:lnTo>
                  <a:lnTo>
                    <a:pt x="3059" y="4271"/>
                  </a:lnTo>
                  <a:lnTo>
                    <a:pt x="2772" y="4283"/>
                  </a:lnTo>
                  <a:lnTo>
                    <a:pt x="2485" y="4283"/>
                  </a:lnTo>
                  <a:lnTo>
                    <a:pt x="2210" y="4296"/>
                  </a:lnTo>
                  <a:lnTo>
                    <a:pt x="1948" y="4321"/>
                  </a:lnTo>
                  <a:lnTo>
                    <a:pt x="1699" y="4371"/>
                  </a:lnTo>
                  <a:lnTo>
                    <a:pt x="1461" y="4445"/>
                  </a:lnTo>
                  <a:lnTo>
                    <a:pt x="1237" y="4533"/>
                  </a:lnTo>
                  <a:lnTo>
                    <a:pt x="1037" y="4645"/>
                  </a:lnTo>
                  <a:lnTo>
                    <a:pt x="850" y="4770"/>
                  </a:lnTo>
                  <a:lnTo>
                    <a:pt x="687" y="4920"/>
                  </a:lnTo>
                  <a:lnTo>
                    <a:pt x="537" y="5095"/>
                  </a:lnTo>
                  <a:lnTo>
                    <a:pt x="400" y="5270"/>
                  </a:lnTo>
                  <a:lnTo>
                    <a:pt x="288" y="5482"/>
                  </a:lnTo>
                  <a:lnTo>
                    <a:pt x="200" y="5694"/>
                  </a:lnTo>
                  <a:lnTo>
                    <a:pt x="125" y="5931"/>
                  </a:lnTo>
                  <a:lnTo>
                    <a:pt x="63" y="6181"/>
                  </a:lnTo>
                  <a:lnTo>
                    <a:pt x="38" y="6443"/>
                  </a:lnTo>
                  <a:lnTo>
                    <a:pt x="13" y="6730"/>
                  </a:lnTo>
                  <a:lnTo>
                    <a:pt x="1" y="7767"/>
                  </a:lnTo>
                  <a:lnTo>
                    <a:pt x="1" y="8803"/>
                  </a:lnTo>
                  <a:lnTo>
                    <a:pt x="13" y="10875"/>
                  </a:lnTo>
                  <a:lnTo>
                    <a:pt x="26" y="11212"/>
                  </a:lnTo>
                  <a:lnTo>
                    <a:pt x="50" y="11537"/>
                  </a:lnTo>
                  <a:lnTo>
                    <a:pt x="113" y="11824"/>
                  </a:lnTo>
                  <a:lnTo>
                    <a:pt x="175" y="12099"/>
                  </a:lnTo>
                  <a:lnTo>
                    <a:pt x="275" y="12349"/>
                  </a:lnTo>
                  <a:lnTo>
                    <a:pt x="388" y="12573"/>
                  </a:lnTo>
                  <a:lnTo>
                    <a:pt x="450" y="12686"/>
                  </a:lnTo>
                  <a:lnTo>
                    <a:pt x="525" y="12786"/>
                  </a:lnTo>
                  <a:lnTo>
                    <a:pt x="600" y="12873"/>
                  </a:lnTo>
                  <a:lnTo>
                    <a:pt x="687" y="12960"/>
                  </a:lnTo>
                  <a:lnTo>
                    <a:pt x="775" y="13048"/>
                  </a:lnTo>
                  <a:lnTo>
                    <a:pt x="862" y="13123"/>
                  </a:lnTo>
                  <a:lnTo>
                    <a:pt x="962" y="13198"/>
                  </a:lnTo>
                  <a:lnTo>
                    <a:pt x="1062" y="13260"/>
                  </a:lnTo>
                  <a:lnTo>
                    <a:pt x="1287" y="13385"/>
                  </a:lnTo>
                  <a:lnTo>
                    <a:pt x="1536" y="13485"/>
                  </a:lnTo>
                  <a:lnTo>
                    <a:pt x="1811" y="13560"/>
                  </a:lnTo>
                  <a:lnTo>
                    <a:pt x="2111" y="13610"/>
                  </a:lnTo>
                  <a:lnTo>
                    <a:pt x="2423" y="13647"/>
                  </a:lnTo>
                  <a:lnTo>
                    <a:pt x="2772" y="13660"/>
                  </a:lnTo>
                  <a:lnTo>
                    <a:pt x="3022" y="13672"/>
                  </a:lnTo>
                  <a:lnTo>
                    <a:pt x="3259" y="13684"/>
                  </a:lnTo>
                  <a:lnTo>
                    <a:pt x="3484" y="13709"/>
                  </a:lnTo>
                  <a:lnTo>
                    <a:pt x="3721" y="13747"/>
                  </a:lnTo>
                  <a:lnTo>
                    <a:pt x="3946" y="13797"/>
                  </a:lnTo>
                  <a:lnTo>
                    <a:pt x="4171" y="13859"/>
                  </a:lnTo>
                  <a:lnTo>
                    <a:pt x="4395" y="13922"/>
                  </a:lnTo>
                  <a:lnTo>
                    <a:pt x="4608" y="13997"/>
                  </a:lnTo>
                  <a:lnTo>
                    <a:pt x="4820" y="14084"/>
                  </a:lnTo>
                  <a:lnTo>
                    <a:pt x="5020" y="14184"/>
                  </a:lnTo>
                  <a:lnTo>
                    <a:pt x="5232" y="14284"/>
                  </a:lnTo>
                  <a:lnTo>
                    <a:pt x="5419" y="14409"/>
                  </a:lnTo>
                  <a:lnTo>
                    <a:pt x="5619" y="14533"/>
                  </a:lnTo>
                  <a:lnTo>
                    <a:pt x="5806" y="14671"/>
                  </a:lnTo>
                  <a:lnTo>
                    <a:pt x="5993" y="14821"/>
                  </a:lnTo>
                  <a:lnTo>
                    <a:pt x="6181" y="14983"/>
                  </a:lnTo>
                  <a:lnTo>
                    <a:pt x="7379" y="16082"/>
                  </a:lnTo>
                  <a:lnTo>
                    <a:pt x="8565" y="17193"/>
                  </a:lnTo>
                  <a:lnTo>
                    <a:pt x="8815" y="17418"/>
                  </a:lnTo>
                  <a:lnTo>
                    <a:pt x="8952" y="17517"/>
                  </a:lnTo>
                  <a:lnTo>
                    <a:pt x="9077" y="17617"/>
                  </a:lnTo>
                  <a:lnTo>
                    <a:pt x="9215" y="17692"/>
                  </a:lnTo>
                  <a:lnTo>
                    <a:pt x="9352" y="17767"/>
                  </a:lnTo>
                  <a:lnTo>
                    <a:pt x="9489" y="17830"/>
                  </a:lnTo>
                  <a:lnTo>
                    <a:pt x="9639" y="17879"/>
                  </a:lnTo>
                  <a:lnTo>
                    <a:pt x="9776" y="17917"/>
                  </a:lnTo>
                  <a:lnTo>
                    <a:pt x="9926" y="17942"/>
                  </a:lnTo>
                  <a:lnTo>
                    <a:pt x="10076" y="17954"/>
                  </a:lnTo>
                  <a:lnTo>
                    <a:pt x="10238" y="17942"/>
                  </a:lnTo>
                  <a:lnTo>
                    <a:pt x="10388" y="17929"/>
                  </a:lnTo>
                  <a:lnTo>
                    <a:pt x="10550" y="17892"/>
                  </a:lnTo>
                  <a:lnTo>
                    <a:pt x="10713" y="17842"/>
                  </a:lnTo>
                  <a:lnTo>
                    <a:pt x="10888" y="17780"/>
                  </a:lnTo>
                  <a:lnTo>
                    <a:pt x="11037" y="17692"/>
                  </a:lnTo>
                  <a:lnTo>
                    <a:pt x="11187" y="17617"/>
                  </a:lnTo>
                  <a:lnTo>
                    <a:pt x="11312" y="17517"/>
                  </a:lnTo>
                  <a:lnTo>
                    <a:pt x="11437" y="17418"/>
                  </a:lnTo>
                  <a:lnTo>
                    <a:pt x="11549" y="17305"/>
                  </a:lnTo>
                  <a:lnTo>
                    <a:pt x="11637" y="17193"/>
                  </a:lnTo>
                  <a:lnTo>
                    <a:pt x="11724" y="17068"/>
                  </a:lnTo>
                  <a:lnTo>
                    <a:pt x="11799" y="16943"/>
                  </a:lnTo>
                  <a:lnTo>
                    <a:pt x="11861" y="16806"/>
                  </a:lnTo>
                  <a:lnTo>
                    <a:pt x="11911" y="16656"/>
                  </a:lnTo>
                  <a:lnTo>
                    <a:pt x="11961" y="16506"/>
                  </a:lnTo>
                  <a:lnTo>
                    <a:pt x="11999" y="16356"/>
                  </a:lnTo>
                  <a:lnTo>
                    <a:pt x="12024" y="16194"/>
                  </a:lnTo>
                  <a:lnTo>
                    <a:pt x="12036" y="16032"/>
                  </a:lnTo>
                  <a:lnTo>
                    <a:pt x="12049" y="15857"/>
                  </a:lnTo>
                  <a:lnTo>
                    <a:pt x="12049" y="15682"/>
                  </a:lnTo>
                  <a:lnTo>
                    <a:pt x="12036" y="14009"/>
                  </a:lnTo>
                  <a:lnTo>
                    <a:pt x="12036" y="12336"/>
                  </a:lnTo>
                  <a:lnTo>
                    <a:pt x="12036" y="8978"/>
                  </a:lnTo>
                  <a:lnTo>
                    <a:pt x="12036" y="5532"/>
                  </a:lnTo>
                  <a:lnTo>
                    <a:pt x="12049" y="2073"/>
                  </a:lnTo>
                  <a:lnTo>
                    <a:pt x="12036" y="1911"/>
                  </a:lnTo>
                  <a:lnTo>
                    <a:pt x="12024" y="1761"/>
                  </a:lnTo>
                  <a:lnTo>
                    <a:pt x="12011" y="1611"/>
                  </a:lnTo>
                  <a:lnTo>
                    <a:pt x="11974" y="1462"/>
                  </a:lnTo>
                  <a:lnTo>
                    <a:pt x="11936" y="1324"/>
                  </a:lnTo>
                  <a:lnTo>
                    <a:pt x="11899" y="1187"/>
                  </a:lnTo>
                  <a:lnTo>
                    <a:pt x="11836" y="1062"/>
                  </a:lnTo>
                  <a:lnTo>
                    <a:pt x="11774" y="937"/>
                  </a:lnTo>
                  <a:lnTo>
                    <a:pt x="11699" y="812"/>
                  </a:lnTo>
                  <a:lnTo>
                    <a:pt x="11612" y="700"/>
                  </a:lnTo>
                  <a:lnTo>
                    <a:pt x="11524" y="600"/>
                  </a:lnTo>
                  <a:lnTo>
                    <a:pt x="11412" y="500"/>
                  </a:lnTo>
                  <a:lnTo>
                    <a:pt x="11300" y="413"/>
                  </a:lnTo>
                  <a:lnTo>
                    <a:pt x="11175" y="325"/>
                  </a:lnTo>
                  <a:lnTo>
                    <a:pt x="11037" y="251"/>
                  </a:lnTo>
                  <a:lnTo>
                    <a:pt x="10900" y="176"/>
                  </a:lnTo>
                  <a:lnTo>
                    <a:pt x="10750" y="126"/>
                  </a:lnTo>
                  <a:lnTo>
                    <a:pt x="10600" y="76"/>
                  </a:lnTo>
                  <a:lnTo>
                    <a:pt x="10451" y="38"/>
                  </a:lnTo>
                  <a:lnTo>
                    <a:pt x="10313" y="13"/>
                  </a:lnTo>
                  <a:lnTo>
                    <a:pt x="10163"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0"/>
            <p:cNvSpPr/>
            <p:nvPr/>
          </p:nvSpPr>
          <p:spPr>
            <a:xfrm>
              <a:off x="1043450" y="5046475"/>
              <a:ext cx="107400" cy="329625"/>
            </a:xfrm>
            <a:custGeom>
              <a:rect b="b" l="l" r="r" t="t"/>
              <a:pathLst>
                <a:path extrusionOk="0" h="13185" w="4296">
                  <a:moveTo>
                    <a:pt x="1324" y="0"/>
                  </a:moveTo>
                  <a:lnTo>
                    <a:pt x="1186" y="25"/>
                  </a:lnTo>
                  <a:lnTo>
                    <a:pt x="1049" y="50"/>
                  </a:lnTo>
                  <a:lnTo>
                    <a:pt x="912" y="100"/>
                  </a:lnTo>
                  <a:lnTo>
                    <a:pt x="774" y="175"/>
                  </a:lnTo>
                  <a:lnTo>
                    <a:pt x="637" y="250"/>
                  </a:lnTo>
                  <a:lnTo>
                    <a:pt x="512" y="350"/>
                  </a:lnTo>
                  <a:lnTo>
                    <a:pt x="400" y="437"/>
                  </a:lnTo>
                  <a:lnTo>
                    <a:pt x="300" y="550"/>
                  </a:lnTo>
                  <a:lnTo>
                    <a:pt x="213" y="662"/>
                  </a:lnTo>
                  <a:lnTo>
                    <a:pt x="138" y="787"/>
                  </a:lnTo>
                  <a:lnTo>
                    <a:pt x="88" y="912"/>
                  </a:lnTo>
                  <a:lnTo>
                    <a:pt x="38" y="1049"/>
                  </a:lnTo>
                  <a:lnTo>
                    <a:pt x="13" y="1187"/>
                  </a:lnTo>
                  <a:lnTo>
                    <a:pt x="0" y="1336"/>
                  </a:lnTo>
                  <a:lnTo>
                    <a:pt x="0" y="1486"/>
                  </a:lnTo>
                  <a:lnTo>
                    <a:pt x="25" y="1636"/>
                  </a:lnTo>
                  <a:lnTo>
                    <a:pt x="50" y="1798"/>
                  </a:lnTo>
                  <a:lnTo>
                    <a:pt x="100" y="1961"/>
                  </a:lnTo>
                  <a:lnTo>
                    <a:pt x="175" y="2123"/>
                  </a:lnTo>
                  <a:lnTo>
                    <a:pt x="250" y="2298"/>
                  </a:lnTo>
                  <a:lnTo>
                    <a:pt x="387" y="2560"/>
                  </a:lnTo>
                  <a:lnTo>
                    <a:pt x="512" y="2835"/>
                  </a:lnTo>
                  <a:lnTo>
                    <a:pt x="637" y="3097"/>
                  </a:lnTo>
                  <a:lnTo>
                    <a:pt x="749" y="3371"/>
                  </a:lnTo>
                  <a:lnTo>
                    <a:pt x="849" y="3634"/>
                  </a:lnTo>
                  <a:lnTo>
                    <a:pt x="937" y="3908"/>
                  </a:lnTo>
                  <a:lnTo>
                    <a:pt x="1024" y="4170"/>
                  </a:lnTo>
                  <a:lnTo>
                    <a:pt x="1099" y="4445"/>
                  </a:lnTo>
                  <a:lnTo>
                    <a:pt x="1162" y="4707"/>
                  </a:lnTo>
                  <a:lnTo>
                    <a:pt x="1224" y="4970"/>
                  </a:lnTo>
                  <a:lnTo>
                    <a:pt x="1274" y="5244"/>
                  </a:lnTo>
                  <a:lnTo>
                    <a:pt x="1311" y="5506"/>
                  </a:lnTo>
                  <a:lnTo>
                    <a:pt x="1336" y="5781"/>
                  </a:lnTo>
                  <a:lnTo>
                    <a:pt x="1361" y="6043"/>
                  </a:lnTo>
                  <a:lnTo>
                    <a:pt x="1374" y="6318"/>
                  </a:lnTo>
                  <a:lnTo>
                    <a:pt x="1374" y="6580"/>
                  </a:lnTo>
                  <a:lnTo>
                    <a:pt x="1374" y="6842"/>
                  </a:lnTo>
                  <a:lnTo>
                    <a:pt x="1361" y="7117"/>
                  </a:lnTo>
                  <a:lnTo>
                    <a:pt x="1336" y="7379"/>
                  </a:lnTo>
                  <a:lnTo>
                    <a:pt x="1311" y="7654"/>
                  </a:lnTo>
                  <a:lnTo>
                    <a:pt x="1274" y="7916"/>
                  </a:lnTo>
                  <a:lnTo>
                    <a:pt x="1224" y="8191"/>
                  </a:lnTo>
                  <a:lnTo>
                    <a:pt x="1162" y="8453"/>
                  </a:lnTo>
                  <a:lnTo>
                    <a:pt x="1099" y="8715"/>
                  </a:lnTo>
                  <a:lnTo>
                    <a:pt x="1024" y="8990"/>
                  </a:lnTo>
                  <a:lnTo>
                    <a:pt x="937" y="9252"/>
                  </a:lnTo>
                  <a:lnTo>
                    <a:pt x="849" y="9527"/>
                  </a:lnTo>
                  <a:lnTo>
                    <a:pt x="749" y="9789"/>
                  </a:lnTo>
                  <a:lnTo>
                    <a:pt x="637" y="10063"/>
                  </a:lnTo>
                  <a:lnTo>
                    <a:pt x="512" y="10326"/>
                  </a:lnTo>
                  <a:lnTo>
                    <a:pt x="387" y="10600"/>
                  </a:lnTo>
                  <a:lnTo>
                    <a:pt x="250" y="10862"/>
                  </a:lnTo>
                  <a:lnTo>
                    <a:pt x="175" y="11037"/>
                  </a:lnTo>
                  <a:lnTo>
                    <a:pt x="113" y="11200"/>
                  </a:lnTo>
                  <a:lnTo>
                    <a:pt x="63" y="11362"/>
                  </a:lnTo>
                  <a:lnTo>
                    <a:pt x="25" y="11524"/>
                  </a:lnTo>
                  <a:lnTo>
                    <a:pt x="13" y="11674"/>
                  </a:lnTo>
                  <a:lnTo>
                    <a:pt x="13" y="11824"/>
                  </a:lnTo>
                  <a:lnTo>
                    <a:pt x="13" y="11974"/>
                  </a:lnTo>
                  <a:lnTo>
                    <a:pt x="50" y="12123"/>
                  </a:lnTo>
                  <a:lnTo>
                    <a:pt x="88" y="12261"/>
                  </a:lnTo>
                  <a:lnTo>
                    <a:pt x="138" y="12386"/>
                  </a:lnTo>
                  <a:lnTo>
                    <a:pt x="213" y="12511"/>
                  </a:lnTo>
                  <a:lnTo>
                    <a:pt x="288" y="12623"/>
                  </a:lnTo>
                  <a:lnTo>
                    <a:pt x="387" y="12735"/>
                  </a:lnTo>
                  <a:lnTo>
                    <a:pt x="487" y="12835"/>
                  </a:lnTo>
                  <a:lnTo>
                    <a:pt x="612" y="12923"/>
                  </a:lnTo>
                  <a:lnTo>
                    <a:pt x="749" y="13010"/>
                  </a:lnTo>
                  <a:lnTo>
                    <a:pt x="887" y="13072"/>
                  </a:lnTo>
                  <a:lnTo>
                    <a:pt x="1024" y="13122"/>
                  </a:lnTo>
                  <a:lnTo>
                    <a:pt x="1162" y="13160"/>
                  </a:lnTo>
                  <a:lnTo>
                    <a:pt x="1299" y="13185"/>
                  </a:lnTo>
                  <a:lnTo>
                    <a:pt x="1449" y="13185"/>
                  </a:lnTo>
                  <a:lnTo>
                    <a:pt x="1586" y="13172"/>
                  </a:lnTo>
                  <a:lnTo>
                    <a:pt x="1723" y="13147"/>
                  </a:lnTo>
                  <a:lnTo>
                    <a:pt x="1861" y="13110"/>
                  </a:lnTo>
                  <a:lnTo>
                    <a:pt x="1986" y="13047"/>
                  </a:lnTo>
                  <a:lnTo>
                    <a:pt x="2123" y="12985"/>
                  </a:lnTo>
                  <a:lnTo>
                    <a:pt x="2248" y="12898"/>
                  </a:lnTo>
                  <a:lnTo>
                    <a:pt x="2360" y="12798"/>
                  </a:lnTo>
                  <a:lnTo>
                    <a:pt x="2485" y="12673"/>
                  </a:lnTo>
                  <a:lnTo>
                    <a:pt x="2585" y="12548"/>
                  </a:lnTo>
                  <a:lnTo>
                    <a:pt x="2697" y="12411"/>
                  </a:lnTo>
                  <a:lnTo>
                    <a:pt x="2785" y="12248"/>
                  </a:lnTo>
                  <a:lnTo>
                    <a:pt x="2972" y="11924"/>
                  </a:lnTo>
                  <a:lnTo>
                    <a:pt x="3147" y="11587"/>
                  </a:lnTo>
                  <a:lnTo>
                    <a:pt x="3296" y="11250"/>
                  </a:lnTo>
                  <a:lnTo>
                    <a:pt x="3446" y="10912"/>
                  </a:lnTo>
                  <a:lnTo>
                    <a:pt x="3571" y="10563"/>
                  </a:lnTo>
                  <a:lnTo>
                    <a:pt x="3696" y="10213"/>
                  </a:lnTo>
                  <a:lnTo>
                    <a:pt x="3808" y="9864"/>
                  </a:lnTo>
                  <a:lnTo>
                    <a:pt x="3896" y="9514"/>
                  </a:lnTo>
                  <a:lnTo>
                    <a:pt x="3983" y="9152"/>
                  </a:lnTo>
                  <a:lnTo>
                    <a:pt x="4058" y="8790"/>
                  </a:lnTo>
                  <a:lnTo>
                    <a:pt x="4120" y="8415"/>
                  </a:lnTo>
                  <a:lnTo>
                    <a:pt x="4183" y="8041"/>
                  </a:lnTo>
                  <a:lnTo>
                    <a:pt x="4220" y="7666"/>
                  </a:lnTo>
                  <a:lnTo>
                    <a:pt x="4258" y="7279"/>
                  </a:lnTo>
                  <a:lnTo>
                    <a:pt x="4283" y="6892"/>
                  </a:lnTo>
                  <a:lnTo>
                    <a:pt x="4295" y="6493"/>
                  </a:lnTo>
                  <a:lnTo>
                    <a:pt x="4283" y="6143"/>
                  </a:lnTo>
                  <a:lnTo>
                    <a:pt x="4258" y="5781"/>
                  </a:lnTo>
                  <a:lnTo>
                    <a:pt x="4220" y="5431"/>
                  </a:lnTo>
                  <a:lnTo>
                    <a:pt x="4183" y="5082"/>
                  </a:lnTo>
                  <a:lnTo>
                    <a:pt x="4133" y="4720"/>
                  </a:lnTo>
                  <a:lnTo>
                    <a:pt x="4071" y="4370"/>
                  </a:lnTo>
                  <a:lnTo>
                    <a:pt x="3996" y="4021"/>
                  </a:lnTo>
                  <a:lnTo>
                    <a:pt x="3908" y="3671"/>
                  </a:lnTo>
                  <a:lnTo>
                    <a:pt x="3808" y="3321"/>
                  </a:lnTo>
                  <a:lnTo>
                    <a:pt x="3708" y="2984"/>
                  </a:lnTo>
                  <a:lnTo>
                    <a:pt x="3584" y="2635"/>
                  </a:lnTo>
                  <a:lnTo>
                    <a:pt x="3459" y="2298"/>
                  </a:lnTo>
                  <a:lnTo>
                    <a:pt x="3309" y="1961"/>
                  </a:lnTo>
                  <a:lnTo>
                    <a:pt x="3159" y="1624"/>
                  </a:lnTo>
                  <a:lnTo>
                    <a:pt x="2997" y="1286"/>
                  </a:lnTo>
                  <a:lnTo>
                    <a:pt x="2810" y="962"/>
                  </a:lnTo>
                  <a:lnTo>
                    <a:pt x="2710" y="800"/>
                  </a:lnTo>
                  <a:lnTo>
                    <a:pt x="2610" y="650"/>
                  </a:lnTo>
                  <a:lnTo>
                    <a:pt x="2497" y="512"/>
                  </a:lnTo>
                  <a:lnTo>
                    <a:pt x="2373" y="400"/>
                  </a:lnTo>
                  <a:lnTo>
                    <a:pt x="2260" y="300"/>
                  </a:lnTo>
                  <a:lnTo>
                    <a:pt x="2135" y="213"/>
                  </a:lnTo>
                  <a:lnTo>
                    <a:pt x="2010" y="138"/>
                  </a:lnTo>
                  <a:lnTo>
                    <a:pt x="1873" y="75"/>
                  </a:lnTo>
                  <a:lnTo>
                    <a:pt x="1748" y="38"/>
                  </a:lnTo>
                  <a:lnTo>
                    <a:pt x="1611" y="13"/>
                  </a:lnTo>
                  <a:lnTo>
                    <a:pt x="1474"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0"/>
            <p:cNvSpPr/>
            <p:nvPr/>
          </p:nvSpPr>
          <p:spPr>
            <a:xfrm>
              <a:off x="1058425" y="4834550"/>
              <a:ext cx="182925" cy="183550"/>
            </a:xfrm>
            <a:custGeom>
              <a:rect b="b" l="l" r="r" t="t"/>
              <a:pathLst>
                <a:path extrusionOk="0" h="7342" w="7317">
                  <a:moveTo>
                    <a:pt x="3659" y="0"/>
                  </a:moveTo>
                  <a:lnTo>
                    <a:pt x="3509" y="13"/>
                  </a:lnTo>
                  <a:lnTo>
                    <a:pt x="3372" y="25"/>
                  </a:lnTo>
                  <a:lnTo>
                    <a:pt x="3247" y="62"/>
                  </a:lnTo>
                  <a:lnTo>
                    <a:pt x="3122" y="100"/>
                  </a:lnTo>
                  <a:lnTo>
                    <a:pt x="3010" y="162"/>
                  </a:lnTo>
                  <a:lnTo>
                    <a:pt x="2910" y="225"/>
                  </a:lnTo>
                  <a:lnTo>
                    <a:pt x="2822" y="312"/>
                  </a:lnTo>
                  <a:lnTo>
                    <a:pt x="2735" y="400"/>
                  </a:lnTo>
                  <a:lnTo>
                    <a:pt x="2660" y="499"/>
                  </a:lnTo>
                  <a:lnTo>
                    <a:pt x="2598" y="624"/>
                  </a:lnTo>
                  <a:lnTo>
                    <a:pt x="2548" y="749"/>
                  </a:lnTo>
                  <a:lnTo>
                    <a:pt x="2498" y="887"/>
                  </a:lnTo>
                  <a:lnTo>
                    <a:pt x="2473" y="1036"/>
                  </a:lnTo>
                  <a:lnTo>
                    <a:pt x="2448" y="1199"/>
                  </a:lnTo>
                  <a:lnTo>
                    <a:pt x="2435" y="1386"/>
                  </a:lnTo>
                  <a:lnTo>
                    <a:pt x="2435" y="1573"/>
                  </a:lnTo>
                  <a:lnTo>
                    <a:pt x="2423" y="1810"/>
                  </a:lnTo>
                  <a:lnTo>
                    <a:pt x="2423" y="1910"/>
                  </a:lnTo>
                  <a:lnTo>
                    <a:pt x="2398" y="1998"/>
                  </a:lnTo>
                  <a:lnTo>
                    <a:pt x="2373" y="2085"/>
                  </a:lnTo>
                  <a:lnTo>
                    <a:pt x="2348" y="2160"/>
                  </a:lnTo>
                  <a:lnTo>
                    <a:pt x="2310" y="2222"/>
                  </a:lnTo>
                  <a:lnTo>
                    <a:pt x="2260" y="2272"/>
                  </a:lnTo>
                  <a:lnTo>
                    <a:pt x="2211" y="2322"/>
                  </a:lnTo>
                  <a:lnTo>
                    <a:pt x="2148" y="2360"/>
                  </a:lnTo>
                  <a:lnTo>
                    <a:pt x="2073" y="2397"/>
                  </a:lnTo>
                  <a:lnTo>
                    <a:pt x="1998" y="2422"/>
                  </a:lnTo>
                  <a:lnTo>
                    <a:pt x="1898" y="2435"/>
                  </a:lnTo>
                  <a:lnTo>
                    <a:pt x="1799" y="2447"/>
                  </a:lnTo>
                  <a:lnTo>
                    <a:pt x="1362" y="2447"/>
                  </a:lnTo>
                  <a:lnTo>
                    <a:pt x="1187" y="2460"/>
                  </a:lnTo>
                  <a:lnTo>
                    <a:pt x="1024" y="2472"/>
                  </a:lnTo>
                  <a:lnTo>
                    <a:pt x="862" y="2510"/>
                  </a:lnTo>
                  <a:lnTo>
                    <a:pt x="725" y="2547"/>
                  </a:lnTo>
                  <a:lnTo>
                    <a:pt x="600" y="2597"/>
                  </a:lnTo>
                  <a:lnTo>
                    <a:pt x="488" y="2659"/>
                  </a:lnTo>
                  <a:lnTo>
                    <a:pt x="375" y="2722"/>
                  </a:lnTo>
                  <a:lnTo>
                    <a:pt x="288" y="2809"/>
                  </a:lnTo>
                  <a:lnTo>
                    <a:pt x="213" y="2897"/>
                  </a:lnTo>
                  <a:lnTo>
                    <a:pt x="150" y="2996"/>
                  </a:lnTo>
                  <a:lnTo>
                    <a:pt x="101" y="3109"/>
                  </a:lnTo>
                  <a:lnTo>
                    <a:pt x="63" y="3234"/>
                  </a:lnTo>
                  <a:lnTo>
                    <a:pt x="26" y="3359"/>
                  </a:lnTo>
                  <a:lnTo>
                    <a:pt x="13" y="3496"/>
                  </a:lnTo>
                  <a:lnTo>
                    <a:pt x="1" y="3646"/>
                  </a:lnTo>
                  <a:lnTo>
                    <a:pt x="13" y="3783"/>
                  </a:lnTo>
                  <a:lnTo>
                    <a:pt x="26" y="3920"/>
                  </a:lnTo>
                  <a:lnTo>
                    <a:pt x="63" y="4058"/>
                  </a:lnTo>
                  <a:lnTo>
                    <a:pt x="101" y="4170"/>
                  </a:lnTo>
                  <a:lnTo>
                    <a:pt x="150" y="4282"/>
                  </a:lnTo>
                  <a:lnTo>
                    <a:pt x="225" y="4382"/>
                  </a:lnTo>
                  <a:lnTo>
                    <a:pt x="300" y="4482"/>
                  </a:lnTo>
                  <a:lnTo>
                    <a:pt x="388" y="4570"/>
                  </a:lnTo>
                  <a:lnTo>
                    <a:pt x="488" y="4645"/>
                  </a:lnTo>
                  <a:lnTo>
                    <a:pt x="600" y="4707"/>
                  </a:lnTo>
                  <a:lnTo>
                    <a:pt x="725" y="4769"/>
                  </a:lnTo>
                  <a:lnTo>
                    <a:pt x="875" y="4807"/>
                  </a:lnTo>
                  <a:lnTo>
                    <a:pt x="1024" y="4844"/>
                  </a:lnTo>
                  <a:lnTo>
                    <a:pt x="1187" y="4869"/>
                  </a:lnTo>
                  <a:lnTo>
                    <a:pt x="1362" y="4882"/>
                  </a:lnTo>
                  <a:lnTo>
                    <a:pt x="1561" y="4894"/>
                  </a:lnTo>
                  <a:lnTo>
                    <a:pt x="1799" y="4894"/>
                  </a:lnTo>
                  <a:lnTo>
                    <a:pt x="1898" y="4907"/>
                  </a:lnTo>
                  <a:lnTo>
                    <a:pt x="1986" y="4932"/>
                  </a:lnTo>
                  <a:lnTo>
                    <a:pt x="2073" y="4957"/>
                  </a:lnTo>
                  <a:lnTo>
                    <a:pt x="2148" y="4982"/>
                  </a:lnTo>
                  <a:lnTo>
                    <a:pt x="2211" y="5019"/>
                  </a:lnTo>
                  <a:lnTo>
                    <a:pt x="2260" y="5069"/>
                  </a:lnTo>
                  <a:lnTo>
                    <a:pt x="2310" y="5131"/>
                  </a:lnTo>
                  <a:lnTo>
                    <a:pt x="2348" y="5194"/>
                  </a:lnTo>
                  <a:lnTo>
                    <a:pt x="2373" y="5269"/>
                  </a:lnTo>
                  <a:lnTo>
                    <a:pt x="2398" y="5344"/>
                  </a:lnTo>
                  <a:lnTo>
                    <a:pt x="2423" y="5444"/>
                  </a:lnTo>
                  <a:lnTo>
                    <a:pt x="2423" y="5543"/>
                  </a:lnTo>
                  <a:lnTo>
                    <a:pt x="2435" y="5781"/>
                  </a:lnTo>
                  <a:lnTo>
                    <a:pt x="2435" y="5968"/>
                  </a:lnTo>
                  <a:lnTo>
                    <a:pt x="2448" y="6143"/>
                  </a:lnTo>
                  <a:lnTo>
                    <a:pt x="2473" y="6305"/>
                  </a:lnTo>
                  <a:lnTo>
                    <a:pt x="2510" y="6455"/>
                  </a:lnTo>
                  <a:lnTo>
                    <a:pt x="2548" y="6592"/>
                  </a:lnTo>
                  <a:lnTo>
                    <a:pt x="2610" y="6717"/>
                  </a:lnTo>
                  <a:lnTo>
                    <a:pt x="2672" y="6842"/>
                  </a:lnTo>
                  <a:lnTo>
                    <a:pt x="2747" y="6942"/>
                  </a:lnTo>
                  <a:lnTo>
                    <a:pt x="2835" y="7029"/>
                  </a:lnTo>
                  <a:lnTo>
                    <a:pt x="2922" y="7117"/>
                  </a:lnTo>
                  <a:lnTo>
                    <a:pt x="3035" y="7179"/>
                  </a:lnTo>
                  <a:lnTo>
                    <a:pt x="3147" y="7241"/>
                  </a:lnTo>
                  <a:lnTo>
                    <a:pt x="3259" y="7279"/>
                  </a:lnTo>
                  <a:lnTo>
                    <a:pt x="3384" y="7316"/>
                  </a:lnTo>
                  <a:lnTo>
                    <a:pt x="3521" y="7329"/>
                  </a:lnTo>
                  <a:lnTo>
                    <a:pt x="3671" y="7341"/>
                  </a:lnTo>
                  <a:lnTo>
                    <a:pt x="3809" y="7329"/>
                  </a:lnTo>
                  <a:lnTo>
                    <a:pt x="3946" y="7316"/>
                  </a:lnTo>
                  <a:lnTo>
                    <a:pt x="4071" y="7279"/>
                  </a:lnTo>
                  <a:lnTo>
                    <a:pt x="4196" y="7241"/>
                  </a:lnTo>
                  <a:lnTo>
                    <a:pt x="4308" y="7179"/>
                  </a:lnTo>
                  <a:lnTo>
                    <a:pt x="4408" y="7117"/>
                  </a:lnTo>
                  <a:lnTo>
                    <a:pt x="4495" y="7029"/>
                  </a:lnTo>
                  <a:lnTo>
                    <a:pt x="4583" y="6942"/>
                  </a:lnTo>
                  <a:lnTo>
                    <a:pt x="4658" y="6842"/>
                  </a:lnTo>
                  <a:lnTo>
                    <a:pt x="4720" y="6717"/>
                  </a:lnTo>
                  <a:lnTo>
                    <a:pt x="4782" y="6592"/>
                  </a:lnTo>
                  <a:lnTo>
                    <a:pt x="4820" y="6455"/>
                  </a:lnTo>
                  <a:lnTo>
                    <a:pt x="4857" y="6305"/>
                  </a:lnTo>
                  <a:lnTo>
                    <a:pt x="4882" y="6143"/>
                  </a:lnTo>
                  <a:lnTo>
                    <a:pt x="4895" y="5968"/>
                  </a:lnTo>
                  <a:lnTo>
                    <a:pt x="4895" y="5781"/>
                  </a:lnTo>
                  <a:lnTo>
                    <a:pt x="4895" y="5543"/>
                  </a:lnTo>
                  <a:lnTo>
                    <a:pt x="4907" y="5444"/>
                  </a:lnTo>
                  <a:lnTo>
                    <a:pt x="4920" y="5344"/>
                  </a:lnTo>
                  <a:lnTo>
                    <a:pt x="4945" y="5269"/>
                  </a:lnTo>
                  <a:lnTo>
                    <a:pt x="4970" y="5194"/>
                  </a:lnTo>
                  <a:lnTo>
                    <a:pt x="5007" y="5131"/>
                  </a:lnTo>
                  <a:lnTo>
                    <a:pt x="5057" y="5069"/>
                  </a:lnTo>
                  <a:lnTo>
                    <a:pt x="5107" y="5019"/>
                  </a:lnTo>
                  <a:lnTo>
                    <a:pt x="5182" y="4982"/>
                  </a:lnTo>
                  <a:lnTo>
                    <a:pt x="5244" y="4957"/>
                  </a:lnTo>
                  <a:lnTo>
                    <a:pt x="5332" y="4932"/>
                  </a:lnTo>
                  <a:lnTo>
                    <a:pt x="5419" y="4907"/>
                  </a:lnTo>
                  <a:lnTo>
                    <a:pt x="5519" y="4894"/>
                  </a:lnTo>
                  <a:lnTo>
                    <a:pt x="5769" y="4882"/>
                  </a:lnTo>
                  <a:lnTo>
                    <a:pt x="5956" y="4882"/>
                  </a:lnTo>
                  <a:lnTo>
                    <a:pt x="6131" y="4869"/>
                  </a:lnTo>
                  <a:lnTo>
                    <a:pt x="6293" y="4844"/>
                  </a:lnTo>
                  <a:lnTo>
                    <a:pt x="6455" y="4807"/>
                  </a:lnTo>
                  <a:lnTo>
                    <a:pt x="6593" y="4769"/>
                  </a:lnTo>
                  <a:lnTo>
                    <a:pt x="6718" y="4707"/>
                  </a:lnTo>
                  <a:lnTo>
                    <a:pt x="6830" y="4645"/>
                  </a:lnTo>
                  <a:lnTo>
                    <a:pt x="6942" y="4570"/>
                  </a:lnTo>
                  <a:lnTo>
                    <a:pt x="7030" y="4482"/>
                  </a:lnTo>
                  <a:lnTo>
                    <a:pt x="7105" y="4382"/>
                  </a:lnTo>
                  <a:lnTo>
                    <a:pt x="7167" y="4282"/>
                  </a:lnTo>
                  <a:lnTo>
                    <a:pt x="7230" y="4170"/>
                  </a:lnTo>
                  <a:lnTo>
                    <a:pt x="7267" y="4058"/>
                  </a:lnTo>
                  <a:lnTo>
                    <a:pt x="7292" y="3933"/>
                  </a:lnTo>
                  <a:lnTo>
                    <a:pt x="7317" y="3796"/>
                  </a:lnTo>
                  <a:lnTo>
                    <a:pt x="7317" y="3646"/>
                  </a:lnTo>
                  <a:lnTo>
                    <a:pt x="7304" y="3508"/>
                  </a:lnTo>
                  <a:lnTo>
                    <a:pt x="7292" y="3384"/>
                  </a:lnTo>
                  <a:lnTo>
                    <a:pt x="7255" y="3259"/>
                  </a:lnTo>
                  <a:lnTo>
                    <a:pt x="7217" y="3146"/>
                  </a:lnTo>
                  <a:lnTo>
                    <a:pt x="7167" y="3034"/>
                  </a:lnTo>
                  <a:lnTo>
                    <a:pt x="7105" y="2934"/>
                  </a:lnTo>
                  <a:lnTo>
                    <a:pt x="7030" y="2847"/>
                  </a:lnTo>
                  <a:lnTo>
                    <a:pt x="6942" y="2759"/>
                  </a:lnTo>
                  <a:lnTo>
                    <a:pt x="6843" y="2684"/>
                  </a:lnTo>
                  <a:lnTo>
                    <a:pt x="6730" y="2622"/>
                  </a:lnTo>
                  <a:lnTo>
                    <a:pt x="6605" y="2572"/>
                  </a:lnTo>
                  <a:lnTo>
                    <a:pt x="6468" y="2522"/>
                  </a:lnTo>
                  <a:lnTo>
                    <a:pt x="6331" y="2485"/>
                  </a:lnTo>
                  <a:lnTo>
                    <a:pt x="6168" y="2472"/>
                  </a:lnTo>
                  <a:lnTo>
                    <a:pt x="6006" y="2460"/>
                  </a:lnTo>
                  <a:lnTo>
                    <a:pt x="5582" y="2460"/>
                  </a:lnTo>
                  <a:lnTo>
                    <a:pt x="5382" y="2435"/>
                  </a:lnTo>
                  <a:lnTo>
                    <a:pt x="5294" y="2410"/>
                  </a:lnTo>
                  <a:lnTo>
                    <a:pt x="5207" y="2385"/>
                  </a:lnTo>
                  <a:lnTo>
                    <a:pt x="5145" y="2347"/>
                  </a:lnTo>
                  <a:lnTo>
                    <a:pt x="5082" y="2297"/>
                  </a:lnTo>
                  <a:lnTo>
                    <a:pt x="5020" y="2247"/>
                  </a:lnTo>
                  <a:lnTo>
                    <a:pt x="4982" y="2172"/>
                  </a:lnTo>
                  <a:lnTo>
                    <a:pt x="4945" y="2098"/>
                  </a:lnTo>
                  <a:lnTo>
                    <a:pt x="4920" y="2010"/>
                  </a:lnTo>
                  <a:lnTo>
                    <a:pt x="4895" y="1923"/>
                  </a:lnTo>
                  <a:lnTo>
                    <a:pt x="4895" y="1810"/>
                  </a:lnTo>
                  <a:lnTo>
                    <a:pt x="4895" y="1548"/>
                  </a:lnTo>
                  <a:lnTo>
                    <a:pt x="4895" y="1361"/>
                  </a:lnTo>
                  <a:lnTo>
                    <a:pt x="4882" y="1186"/>
                  </a:lnTo>
                  <a:lnTo>
                    <a:pt x="4857" y="1024"/>
                  </a:lnTo>
                  <a:lnTo>
                    <a:pt x="4832" y="874"/>
                  </a:lnTo>
                  <a:lnTo>
                    <a:pt x="4782" y="737"/>
                  </a:lnTo>
                  <a:lnTo>
                    <a:pt x="4733" y="599"/>
                  </a:lnTo>
                  <a:lnTo>
                    <a:pt x="4670" y="487"/>
                  </a:lnTo>
                  <a:lnTo>
                    <a:pt x="4595" y="387"/>
                  </a:lnTo>
                  <a:lnTo>
                    <a:pt x="4508" y="300"/>
                  </a:lnTo>
                  <a:lnTo>
                    <a:pt x="4408" y="225"/>
                  </a:lnTo>
                  <a:lnTo>
                    <a:pt x="4308" y="150"/>
                  </a:lnTo>
                  <a:lnTo>
                    <a:pt x="4196" y="100"/>
                  </a:lnTo>
                  <a:lnTo>
                    <a:pt x="4071" y="62"/>
                  </a:lnTo>
                  <a:lnTo>
                    <a:pt x="3933" y="25"/>
                  </a:lnTo>
                  <a:lnTo>
                    <a:pt x="3796" y="13"/>
                  </a:lnTo>
                  <a:lnTo>
                    <a:pt x="3659"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0"/>
            <p:cNvSpPr/>
            <p:nvPr/>
          </p:nvSpPr>
          <p:spPr>
            <a:xfrm>
              <a:off x="936075" y="5104225"/>
              <a:ext cx="92100" cy="214125"/>
            </a:xfrm>
            <a:custGeom>
              <a:rect b="b" l="l" r="r" t="t"/>
              <a:pathLst>
                <a:path extrusionOk="0" h="8565" w="3684">
                  <a:moveTo>
                    <a:pt x="1461" y="0"/>
                  </a:moveTo>
                  <a:lnTo>
                    <a:pt x="1324" y="13"/>
                  </a:lnTo>
                  <a:lnTo>
                    <a:pt x="1187" y="25"/>
                  </a:lnTo>
                  <a:lnTo>
                    <a:pt x="1049" y="63"/>
                  </a:lnTo>
                  <a:lnTo>
                    <a:pt x="912" y="113"/>
                  </a:lnTo>
                  <a:lnTo>
                    <a:pt x="775" y="175"/>
                  </a:lnTo>
                  <a:lnTo>
                    <a:pt x="650" y="250"/>
                  </a:lnTo>
                  <a:lnTo>
                    <a:pt x="525" y="325"/>
                  </a:lnTo>
                  <a:lnTo>
                    <a:pt x="425" y="412"/>
                  </a:lnTo>
                  <a:lnTo>
                    <a:pt x="325" y="512"/>
                  </a:lnTo>
                  <a:lnTo>
                    <a:pt x="238" y="612"/>
                  </a:lnTo>
                  <a:lnTo>
                    <a:pt x="163" y="724"/>
                  </a:lnTo>
                  <a:lnTo>
                    <a:pt x="113" y="849"/>
                  </a:lnTo>
                  <a:lnTo>
                    <a:pt x="63" y="962"/>
                  </a:lnTo>
                  <a:lnTo>
                    <a:pt x="25" y="1099"/>
                  </a:lnTo>
                  <a:lnTo>
                    <a:pt x="13" y="1224"/>
                  </a:lnTo>
                  <a:lnTo>
                    <a:pt x="1" y="1361"/>
                  </a:lnTo>
                  <a:lnTo>
                    <a:pt x="13" y="1511"/>
                  </a:lnTo>
                  <a:lnTo>
                    <a:pt x="38" y="1648"/>
                  </a:lnTo>
                  <a:lnTo>
                    <a:pt x="75" y="1798"/>
                  </a:lnTo>
                  <a:lnTo>
                    <a:pt x="125" y="1948"/>
                  </a:lnTo>
                  <a:lnTo>
                    <a:pt x="200" y="2098"/>
                  </a:lnTo>
                  <a:lnTo>
                    <a:pt x="325" y="2372"/>
                  </a:lnTo>
                  <a:lnTo>
                    <a:pt x="438" y="2647"/>
                  </a:lnTo>
                  <a:lnTo>
                    <a:pt x="537" y="2909"/>
                  </a:lnTo>
                  <a:lnTo>
                    <a:pt x="612" y="3184"/>
                  </a:lnTo>
                  <a:lnTo>
                    <a:pt x="675" y="3446"/>
                  </a:lnTo>
                  <a:lnTo>
                    <a:pt x="725" y="3721"/>
                  </a:lnTo>
                  <a:lnTo>
                    <a:pt x="750" y="3995"/>
                  </a:lnTo>
                  <a:lnTo>
                    <a:pt x="750" y="4258"/>
                  </a:lnTo>
                  <a:lnTo>
                    <a:pt x="750" y="4532"/>
                  </a:lnTo>
                  <a:lnTo>
                    <a:pt x="725" y="4794"/>
                  </a:lnTo>
                  <a:lnTo>
                    <a:pt x="675" y="5069"/>
                  </a:lnTo>
                  <a:lnTo>
                    <a:pt x="612" y="5331"/>
                  </a:lnTo>
                  <a:lnTo>
                    <a:pt x="537" y="5606"/>
                  </a:lnTo>
                  <a:lnTo>
                    <a:pt x="438" y="5881"/>
                  </a:lnTo>
                  <a:lnTo>
                    <a:pt x="325" y="6143"/>
                  </a:lnTo>
                  <a:lnTo>
                    <a:pt x="188" y="6418"/>
                  </a:lnTo>
                  <a:lnTo>
                    <a:pt x="125" y="6567"/>
                  </a:lnTo>
                  <a:lnTo>
                    <a:pt x="75" y="6717"/>
                  </a:lnTo>
                  <a:lnTo>
                    <a:pt x="38" y="6867"/>
                  </a:lnTo>
                  <a:lnTo>
                    <a:pt x="13" y="7017"/>
                  </a:lnTo>
                  <a:lnTo>
                    <a:pt x="13" y="7167"/>
                  </a:lnTo>
                  <a:lnTo>
                    <a:pt x="25" y="7304"/>
                  </a:lnTo>
                  <a:lnTo>
                    <a:pt x="50" y="7441"/>
                  </a:lnTo>
                  <a:lnTo>
                    <a:pt x="88" y="7579"/>
                  </a:lnTo>
                  <a:lnTo>
                    <a:pt x="138" y="7704"/>
                  </a:lnTo>
                  <a:lnTo>
                    <a:pt x="200" y="7828"/>
                  </a:lnTo>
                  <a:lnTo>
                    <a:pt x="275" y="7953"/>
                  </a:lnTo>
                  <a:lnTo>
                    <a:pt x="375" y="8053"/>
                  </a:lnTo>
                  <a:lnTo>
                    <a:pt x="475" y="8165"/>
                  </a:lnTo>
                  <a:lnTo>
                    <a:pt x="587" y="8253"/>
                  </a:lnTo>
                  <a:lnTo>
                    <a:pt x="712" y="8340"/>
                  </a:lnTo>
                  <a:lnTo>
                    <a:pt x="850" y="8415"/>
                  </a:lnTo>
                  <a:lnTo>
                    <a:pt x="987" y="8465"/>
                  </a:lnTo>
                  <a:lnTo>
                    <a:pt x="1112" y="8515"/>
                  </a:lnTo>
                  <a:lnTo>
                    <a:pt x="1249" y="8540"/>
                  </a:lnTo>
                  <a:lnTo>
                    <a:pt x="1386" y="8552"/>
                  </a:lnTo>
                  <a:lnTo>
                    <a:pt x="1511" y="8565"/>
                  </a:lnTo>
                  <a:lnTo>
                    <a:pt x="1649" y="8552"/>
                  </a:lnTo>
                  <a:lnTo>
                    <a:pt x="1773" y="8528"/>
                  </a:lnTo>
                  <a:lnTo>
                    <a:pt x="1898" y="8490"/>
                  </a:lnTo>
                  <a:lnTo>
                    <a:pt x="2011" y="8440"/>
                  </a:lnTo>
                  <a:lnTo>
                    <a:pt x="2135" y="8378"/>
                  </a:lnTo>
                  <a:lnTo>
                    <a:pt x="2248" y="8303"/>
                  </a:lnTo>
                  <a:lnTo>
                    <a:pt x="2360" y="8203"/>
                  </a:lnTo>
                  <a:lnTo>
                    <a:pt x="2460" y="8103"/>
                  </a:lnTo>
                  <a:lnTo>
                    <a:pt x="2560" y="7991"/>
                  </a:lnTo>
                  <a:lnTo>
                    <a:pt x="2660" y="7866"/>
                  </a:lnTo>
                  <a:lnTo>
                    <a:pt x="2747" y="7716"/>
                  </a:lnTo>
                  <a:lnTo>
                    <a:pt x="2860" y="7516"/>
                  </a:lnTo>
                  <a:lnTo>
                    <a:pt x="2972" y="7316"/>
                  </a:lnTo>
                  <a:lnTo>
                    <a:pt x="3059" y="7104"/>
                  </a:lnTo>
                  <a:lnTo>
                    <a:pt x="3159" y="6904"/>
                  </a:lnTo>
                  <a:lnTo>
                    <a:pt x="3234" y="6692"/>
                  </a:lnTo>
                  <a:lnTo>
                    <a:pt x="3309" y="6480"/>
                  </a:lnTo>
                  <a:lnTo>
                    <a:pt x="3434" y="6043"/>
                  </a:lnTo>
                  <a:lnTo>
                    <a:pt x="3534" y="5606"/>
                  </a:lnTo>
                  <a:lnTo>
                    <a:pt x="3609" y="5169"/>
                  </a:lnTo>
                  <a:lnTo>
                    <a:pt x="3659" y="4720"/>
                  </a:lnTo>
                  <a:lnTo>
                    <a:pt x="3684" y="4258"/>
                  </a:lnTo>
                  <a:lnTo>
                    <a:pt x="3646" y="3796"/>
                  </a:lnTo>
                  <a:lnTo>
                    <a:pt x="3596" y="3346"/>
                  </a:lnTo>
                  <a:lnTo>
                    <a:pt x="3521" y="2897"/>
                  </a:lnTo>
                  <a:lnTo>
                    <a:pt x="3421" y="2447"/>
                  </a:lnTo>
                  <a:lnTo>
                    <a:pt x="3359" y="2235"/>
                  </a:lnTo>
                  <a:lnTo>
                    <a:pt x="3297" y="2023"/>
                  </a:lnTo>
                  <a:lnTo>
                    <a:pt x="3222" y="1811"/>
                  </a:lnTo>
                  <a:lnTo>
                    <a:pt x="3134" y="1598"/>
                  </a:lnTo>
                  <a:lnTo>
                    <a:pt x="3047" y="1386"/>
                  </a:lnTo>
                  <a:lnTo>
                    <a:pt x="2947" y="1186"/>
                  </a:lnTo>
                  <a:lnTo>
                    <a:pt x="2835" y="987"/>
                  </a:lnTo>
                  <a:lnTo>
                    <a:pt x="2722" y="787"/>
                  </a:lnTo>
                  <a:lnTo>
                    <a:pt x="2635" y="649"/>
                  </a:lnTo>
                  <a:lnTo>
                    <a:pt x="2535" y="525"/>
                  </a:lnTo>
                  <a:lnTo>
                    <a:pt x="2435" y="412"/>
                  </a:lnTo>
                  <a:lnTo>
                    <a:pt x="2323" y="312"/>
                  </a:lnTo>
                  <a:lnTo>
                    <a:pt x="2210" y="237"/>
                  </a:lnTo>
                  <a:lnTo>
                    <a:pt x="2098" y="163"/>
                  </a:lnTo>
                  <a:lnTo>
                    <a:pt x="1973" y="100"/>
                  </a:lnTo>
                  <a:lnTo>
                    <a:pt x="1848" y="63"/>
                  </a:lnTo>
                  <a:lnTo>
                    <a:pt x="1723" y="25"/>
                  </a:lnTo>
                  <a:lnTo>
                    <a:pt x="1586" y="13"/>
                  </a:lnTo>
                  <a:lnTo>
                    <a:pt x="1461" y="0"/>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82" name="Google Shape;1782;p70"/>
          <p:cNvPicPr preferRelativeResize="0"/>
          <p:nvPr/>
        </p:nvPicPr>
        <p:blipFill>
          <a:blip r:embed="rId16">
            <a:alphaModFix/>
          </a:blip>
          <a:stretch>
            <a:fillRect/>
          </a:stretch>
        </p:blipFill>
        <p:spPr>
          <a:xfrm>
            <a:off x="3656751" y="691801"/>
            <a:ext cx="3876574" cy="2884612"/>
          </a:xfrm>
          <a:prstGeom prst="rect">
            <a:avLst/>
          </a:prstGeom>
          <a:noFill/>
          <a:ln>
            <a:noFill/>
          </a:ln>
        </p:spPr>
      </p:pic>
      <p:pic>
        <p:nvPicPr>
          <p:cNvPr id="1783" name="Google Shape;1783;p70"/>
          <p:cNvPicPr preferRelativeResize="0"/>
          <p:nvPr/>
        </p:nvPicPr>
        <p:blipFill>
          <a:blip r:embed="rId17">
            <a:alphaModFix/>
          </a:blip>
          <a:stretch>
            <a:fillRect/>
          </a:stretch>
        </p:blipFill>
        <p:spPr>
          <a:xfrm>
            <a:off x="135400" y="8491523"/>
            <a:ext cx="768201" cy="377726"/>
          </a:xfrm>
          <a:prstGeom prst="rect">
            <a:avLst/>
          </a:prstGeom>
          <a:noFill/>
          <a:ln>
            <a:noFill/>
          </a:ln>
        </p:spPr>
      </p:pic>
      <p:pic>
        <p:nvPicPr>
          <p:cNvPr id="1784" name="Google Shape;1784;p70"/>
          <p:cNvPicPr preferRelativeResize="0"/>
          <p:nvPr/>
        </p:nvPicPr>
        <p:blipFill>
          <a:blip r:embed="rId18">
            <a:alphaModFix/>
          </a:blip>
          <a:stretch>
            <a:fillRect/>
          </a:stretch>
        </p:blipFill>
        <p:spPr>
          <a:xfrm>
            <a:off x="135395" y="8924212"/>
            <a:ext cx="976181" cy="370719"/>
          </a:xfrm>
          <a:prstGeom prst="rect">
            <a:avLst/>
          </a:prstGeom>
          <a:noFill/>
          <a:ln>
            <a:noFill/>
          </a:ln>
        </p:spPr>
      </p:pic>
      <p:pic>
        <p:nvPicPr>
          <p:cNvPr id="1785" name="Google Shape;1785;p70"/>
          <p:cNvPicPr preferRelativeResize="0"/>
          <p:nvPr/>
        </p:nvPicPr>
        <p:blipFill>
          <a:blip r:embed="rId19">
            <a:alphaModFix/>
          </a:blip>
          <a:stretch>
            <a:fillRect/>
          </a:stretch>
        </p:blipFill>
        <p:spPr>
          <a:xfrm>
            <a:off x="135404" y="9324150"/>
            <a:ext cx="1288889" cy="377726"/>
          </a:xfrm>
          <a:prstGeom prst="rect">
            <a:avLst/>
          </a:prstGeom>
          <a:noFill/>
          <a:ln>
            <a:noFill/>
          </a:ln>
        </p:spPr>
      </p:pic>
      <p:sp>
        <p:nvSpPr>
          <p:cNvPr id="1786" name="Google Shape;1786;p70"/>
          <p:cNvSpPr txBox="1"/>
          <p:nvPr/>
        </p:nvSpPr>
        <p:spPr>
          <a:xfrm>
            <a:off x="6258050" y="4200813"/>
            <a:ext cx="12888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000000"/>
                </a:solidFill>
                <a:latin typeface="PT Sans Narrow"/>
                <a:ea typeface="PT Sans Narrow"/>
                <a:cs typeface="PT Sans Narrow"/>
                <a:sym typeface="PT Sans Narrow"/>
              </a:rPr>
              <a:t>upload sounds from a file</a:t>
            </a:r>
            <a:endParaRPr sz="900">
              <a:solidFill>
                <a:srgbClr val="000000"/>
              </a:solidFill>
              <a:latin typeface="PT Sans Narrow"/>
              <a:ea typeface="PT Sans Narrow"/>
              <a:cs typeface="PT Sans Narrow"/>
              <a:sym typeface="PT Sans Narrow"/>
            </a:endParaRPr>
          </a:p>
        </p:txBody>
      </p:sp>
      <p:sp>
        <p:nvSpPr>
          <p:cNvPr id="1787" name="Google Shape;1787;p70"/>
          <p:cNvSpPr txBox="1"/>
          <p:nvPr/>
        </p:nvSpPr>
        <p:spPr>
          <a:xfrm>
            <a:off x="6258051" y="4817700"/>
            <a:ext cx="13743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000000"/>
                </a:solidFill>
                <a:latin typeface="PT Sans Narrow"/>
                <a:ea typeface="PT Sans Narrow"/>
                <a:cs typeface="PT Sans Narrow"/>
                <a:sym typeface="PT Sans Narrow"/>
              </a:rPr>
              <a:t>record your own sounds</a:t>
            </a:r>
            <a:endParaRPr sz="900">
              <a:solidFill>
                <a:srgbClr val="000000"/>
              </a:solidFill>
              <a:latin typeface="PT Sans Narrow"/>
              <a:ea typeface="PT Sans Narrow"/>
              <a:cs typeface="PT Sans Narrow"/>
              <a:sym typeface="PT Sans Narrow"/>
            </a:endParaRPr>
          </a:p>
        </p:txBody>
      </p:sp>
      <p:cxnSp>
        <p:nvCxnSpPr>
          <p:cNvPr id="1788" name="Google Shape;1788;p70"/>
          <p:cNvCxnSpPr/>
          <p:nvPr/>
        </p:nvCxnSpPr>
        <p:spPr>
          <a:xfrm flipH="1" rot="10800000">
            <a:off x="6013908" y="4314979"/>
            <a:ext cx="245400" cy="2400"/>
          </a:xfrm>
          <a:prstGeom prst="straightConnector1">
            <a:avLst/>
          </a:prstGeom>
          <a:noFill/>
          <a:ln cap="flat" cmpd="sng" w="9525">
            <a:solidFill>
              <a:schemeClr val="dk1"/>
            </a:solidFill>
            <a:prstDash val="dash"/>
            <a:round/>
            <a:headEnd len="sm" w="sm" type="none"/>
            <a:tailEnd len="sm" w="sm" type="triangle"/>
          </a:ln>
        </p:spPr>
      </p:cxnSp>
      <p:sp>
        <p:nvSpPr>
          <p:cNvPr id="1789" name="Google Shape;1789;p70"/>
          <p:cNvSpPr txBox="1"/>
          <p:nvPr/>
        </p:nvSpPr>
        <p:spPr>
          <a:xfrm>
            <a:off x="6259301" y="5158775"/>
            <a:ext cx="14559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000000"/>
                </a:solidFill>
                <a:latin typeface="PT Sans Narrow"/>
                <a:ea typeface="PT Sans Narrow"/>
                <a:cs typeface="PT Sans Narrow"/>
                <a:sym typeface="PT Sans Narrow"/>
              </a:rPr>
              <a:t>choose sounds from library</a:t>
            </a:r>
            <a:endParaRPr sz="900">
              <a:solidFill>
                <a:srgbClr val="000000"/>
              </a:solidFill>
              <a:latin typeface="PT Sans Narrow"/>
              <a:ea typeface="PT Sans Narrow"/>
              <a:cs typeface="PT Sans Narrow"/>
              <a:sym typeface="PT Sans Narrow"/>
            </a:endParaRPr>
          </a:p>
        </p:txBody>
      </p:sp>
      <p:cxnSp>
        <p:nvCxnSpPr>
          <p:cNvPr id="1790" name="Google Shape;1790;p70"/>
          <p:cNvCxnSpPr/>
          <p:nvPr/>
        </p:nvCxnSpPr>
        <p:spPr>
          <a:xfrm flipH="1" rot="10800000">
            <a:off x="6013908" y="4942792"/>
            <a:ext cx="245400" cy="2400"/>
          </a:xfrm>
          <a:prstGeom prst="straightConnector1">
            <a:avLst/>
          </a:prstGeom>
          <a:noFill/>
          <a:ln cap="flat" cmpd="sng" w="9525">
            <a:solidFill>
              <a:schemeClr val="dk1"/>
            </a:solidFill>
            <a:prstDash val="dash"/>
            <a:round/>
            <a:headEnd len="sm" w="sm" type="none"/>
            <a:tailEnd len="sm" w="sm" type="triangle"/>
          </a:ln>
        </p:spPr>
      </p:cxnSp>
      <p:cxnSp>
        <p:nvCxnSpPr>
          <p:cNvPr id="1791" name="Google Shape;1791;p70"/>
          <p:cNvCxnSpPr/>
          <p:nvPr/>
        </p:nvCxnSpPr>
        <p:spPr>
          <a:xfrm flipH="1" rot="10800000">
            <a:off x="6013908" y="5272929"/>
            <a:ext cx="245400" cy="2400"/>
          </a:xfrm>
          <a:prstGeom prst="straightConnector1">
            <a:avLst/>
          </a:prstGeom>
          <a:noFill/>
          <a:ln cap="flat" cmpd="sng" w="9525">
            <a:solidFill>
              <a:schemeClr val="dk1"/>
            </a:solidFill>
            <a:prstDash val="dash"/>
            <a:round/>
            <a:headEnd len="sm" w="sm" type="none"/>
            <a:tailEnd len="sm" w="sm" type="triangle"/>
          </a:ln>
        </p:spPr>
      </p:cxnSp>
      <p:sp>
        <p:nvSpPr>
          <p:cNvPr id="1792" name="Google Shape;1792;p70"/>
          <p:cNvSpPr txBox="1"/>
          <p:nvPr/>
        </p:nvSpPr>
        <p:spPr>
          <a:xfrm>
            <a:off x="6258050" y="4476625"/>
            <a:ext cx="13743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latin typeface="PT Sans Narrow"/>
                <a:ea typeface="PT Sans Narrow"/>
                <a:cs typeface="PT Sans Narrow"/>
                <a:sym typeface="PT Sans Narrow"/>
              </a:rPr>
              <a:t>receive a surprise sound</a:t>
            </a:r>
            <a:endParaRPr sz="900">
              <a:solidFill>
                <a:srgbClr val="000000"/>
              </a:solidFill>
              <a:latin typeface="PT Sans Narrow"/>
              <a:ea typeface="PT Sans Narrow"/>
              <a:cs typeface="PT Sans Narrow"/>
              <a:sym typeface="PT Sans Narrow"/>
            </a:endParaRPr>
          </a:p>
        </p:txBody>
      </p:sp>
      <p:cxnSp>
        <p:nvCxnSpPr>
          <p:cNvPr id="1793" name="Google Shape;1793;p70"/>
          <p:cNvCxnSpPr/>
          <p:nvPr/>
        </p:nvCxnSpPr>
        <p:spPr>
          <a:xfrm flipH="1" rot="10800000">
            <a:off x="6013908" y="4590792"/>
            <a:ext cx="245400" cy="2400"/>
          </a:xfrm>
          <a:prstGeom prst="straightConnector1">
            <a:avLst/>
          </a:prstGeom>
          <a:noFill/>
          <a:ln cap="flat" cmpd="sng" w="9525">
            <a:solidFill>
              <a:schemeClr val="dk1"/>
            </a:solidFill>
            <a:prstDash val="dash"/>
            <a:round/>
            <a:headEnd len="sm" w="sm" type="none"/>
            <a:tailEnd len="sm" w="sm" type="triangle"/>
          </a:ln>
        </p:spPr>
      </p:cxnSp>
      <p:sp>
        <p:nvSpPr>
          <p:cNvPr id="1794" name="Google Shape;1794;p70"/>
          <p:cNvSpPr txBox="1"/>
          <p:nvPr/>
        </p:nvSpPr>
        <p:spPr>
          <a:xfrm>
            <a:off x="4238636" y="3910000"/>
            <a:ext cx="10956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latin typeface="PT Sans Narrow"/>
                <a:ea typeface="PT Sans Narrow"/>
                <a:cs typeface="PT Sans Narrow"/>
                <a:sym typeface="PT Sans Narrow"/>
              </a:rPr>
              <a:t>take a photo</a:t>
            </a:r>
            <a:endParaRPr sz="900">
              <a:solidFill>
                <a:srgbClr val="000000"/>
              </a:solidFill>
              <a:latin typeface="PT Sans Narrow"/>
              <a:ea typeface="PT Sans Narrow"/>
              <a:cs typeface="PT Sans Narrow"/>
              <a:sym typeface="PT Sans Narrow"/>
            </a:endParaRPr>
          </a:p>
        </p:txBody>
      </p:sp>
      <p:sp>
        <p:nvSpPr>
          <p:cNvPr id="1795" name="Google Shape;1795;p70"/>
          <p:cNvSpPr txBox="1"/>
          <p:nvPr/>
        </p:nvSpPr>
        <p:spPr>
          <a:xfrm>
            <a:off x="4238636" y="4557600"/>
            <a:ext cx="11850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latin typeface="PT Sans Narrow"/>
                <a:ea typeface="PT Sans Narrow"/>
                <a:cs typeface="PT Sans Narrow"/>
                <a:sym typeface="PT Sans Narrow"/>
              </a:rPr>
              <a:t>receive a surprise sprite</a:t>
            </a:r>
            <a:endParaRPr sz="900">
              <a:solidFill>
                <a:srgbClr val="000000"/>
              </a:solidFill>
              <a:latin typeface="PT Sans Narrow"/>
              <a:ea typeface="PT Sans Narrow"/>
              <a:cs typeface="PT Sans Narrow"/>
              <a:sym typeface="PT Sans Narrow"/>
            </a:endParaRPr>
          </a:p>
        </p:txBody>
      </p:sp>
      <p:cxnSp>
        <p:nvCxnSpPr>
          <p:cNvPr id="1796" name="Google Shape;1796;p70"/>
          <p:cNvCxnSpPr/>
          <p:nvPr/>
        </p:nvCxnSpPr>
        <p:spPr>
          <a:xfrm flipH="1" rot="10800000">
            <a:off x="4023208" y="4024142"/>
            <a:ext cx="245400" cy="2400"/>
          </a:xfrm>
          <a:prstGeom prst="straightConnector1">
            <a:avLst/>
          </a:prstGeom>
          <a:noFill/>
          <a:ln cap="flat" cmpd="sng" w="9525">
            <a:solidFill>
              <a:schemeClr val="dk1"/>
            </a:solidFill>
            <a:prstDash val="dash"/>
            <a:round/>
            <a:headEnd len="sm" w="sm" type="none"/>
            <a:tailEnd len="sm" w="sm" type="triangle"/>
          </a:ln>
        </p:spPr>
      </p:cxnSp>
      <p:sp>
        <p:nvSpPr>
          <p:cNvPr id="1797" name="Google Shape;1797;p70"/>
          <p:cNvSpPr txBox="1"/>
          <p:nvPr/>
        </p:nvSpPr>
        <p:spPr>
          <a:xfrm>
            <a:off x="4238625" y="4837126"/>
            <a:ext cx="11850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latin typeface="PT Sans Narrow"/>
                <a:ea typeface="PT Sans Narrow"/>
                <a:cs typeface="PT Sans Narrow"/>
                <a:sym typeface="PT Sans Narrow"/>
              </a:rPr>
              <a:t>paint your own sprite</a:t>
            </a:r>
            <a:endParaRPr sz="900">
              <a:solidFill>
                <a:srgbClr val="000000"/>
              </a:solidFill>
              <a:latin typeface="PT Sans Narrow"/>
              <a:ea typeface="PT Sans Narrow"/>
              <a:cs typeface="PT Sans Narrow"/>
              <a:sym typeface="PT Sans Narrow"/>
            </a:endParaRPr>
          </a:p>
        </p:txBody>
      </p:sp>
      <p:cxnSp>
        <p:nvCxnSpPr>
          <p:cNvPr id="1798" name="Google Shape;1798;p70"/>
          <p:cNvCxnSpPr/>
          <p:nvPr/>
        </p:nvCxnSpPr>
        <p:spPr>
          <a:xfrm flipH="1" rot="10800000">
            <a:off x="4023208" y="4671742"/>
            <a:ext cx="245400" cy="2400"/>
          </a:xfrm>
          <a:prstGeom prst="straightConnector1">
            <a:avLst/>
          </a:prstGeom>
          <a:noFill/>
          <a:ln cap="flat" cmpd="sng" w="9525">
            <a:solidFill>
              <a:schemeClr val="dk1"/>
            </a:solidFill>
            <a:prstDash val="dash"/>
            <a:round/>
            <a:headEnd len="sm" w="sm" type="none"/>
            <a:tailEnd len="sm" w="sm" type="triangle"/>
          </a:ln>
        </p:spPr>
      </p:cxnSp>
      <p:cxnSp>
        <p:nvCxnSpPr>
          <p:cNvPr id="1799" name="Google Shape;1799;p70"/>
          <p:cNvCxnSpPr/>
          <p:nvPr/>
        </p:nvCxnSpPr>
        <p:spPr>
          <a:xfrm flipH="1" rot="10800000">
            <a:off x="4023208" y="4995554"/>
            <a:ext cx="245400" cy="2400"/>
          </a:xfrm>
          <a:prstGeom prst="straightConnector1">
            <a:avLst/>
          </a:prstGeom>
          <a:noFill/>
          <a:ln cap="flat" cmpd="sng" w="9525">
            <a:solidFill>
              <a:schemeClr val="dk1"/>
            </a:solidFill>
            <a:prstDash val="dash"/>
            <a:round/>
            <a:headEnd len="sm" w="sm" type="none"/>
            <a:tailEnd len="sm" w="sm" type="triangle"/>
          </a:ln>
        </p:spPr>
      </p:cxnSp>
      <p:sp>
        <p:nvSpPr>
          <p:cNvPr id="1800" name="Google Shape;1800;p70"/>
          <p:cNvSpPr txBox="1"/>
          <p:nvPr/>
        </p:nvSpPr>
        <p:spPr>
          <a:xfrm>
            <a:off x="4238636" y="4193975"/>
            <a:ext cx="10956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latin typeface="PT Sans Narrow"/>
                <a:ea typeface="PT Sans Narrow"/>
                <a:cs typeface="PT Sans Narrow"/>
                <a:sym typeface="PT Sans Narrow"/>
              </a:rPr>
              <a:t>upload sprite from file</a:t>
            </a:r>
            <a:endParaRPr sz="900">
              <a:solidFill>
                <a:srgbClr val="000000"/>
              </a:solidFill>
              <a:latin typeface="PT Sans Narrow"/>
              <a:ea typeface="PT Sans Narrow"/>
              <a:cs typeface="PT Sans Narrow"/>
              <a:sym typeface="PT Sans Narrow"/>
            </a:endParaRPr>
          </a:p>
        </p:txBody>
      </p:sp>
      <p:cxnSp>
        <p:nvCxnSpPr>
          <p:cNvPr id="1801" name="Google Shape;1801;p70"/>
          <p:cNvCxnSpPr/>
          <p:nvPr/>
        </p:nvCxnSpPr>
        <p:spPr>
          <a:xfrm flipH="1" rot="10800000">
            <a:off x="4023208" y="4347942"/>
            <a:ext cx="245400" cy="2400"/>
          </a:xfrm>
          <a:prstGeom prst="straightConnector1">
            <a:avLst/>
          </a:prstGeom>
          <a:noFill/>
          <a:ln cap="flat" cmpd="sng" w="9525">
            <a:solidFill>
              <a:schemeClr val="dk1"/>
            </a:solidFill>
            <a:prstDash val="dash"/>
            <a:round/>
            <a:headEnd len="sm" w="sm" type="none"/>
            <a:tailEnd len="sm" w="sm" type="triangle"/>
          </a:ln>
        </p:spPr>
      </p:cxnSp>
      <p:sp>
        <p:nvSpPr>
          <p:cNvPr id="1802" name="Google Shape;1802;p70"/>
          <p:cNvSpPr txBox="1"/>
          <p:nvPr/>
        </p:nvSpPr>
        <p:spPr>
          <a:xfrm>
            <a:off x="4238625" y="5212425"/>
            <a:ext cx="12888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latin typeface="PT Sans Narrow"/>
                <a:ea typeface="PT Sans Narrow"/>
                <a:cs typeface="PT Sans Narrow"/>
                <a:sym typeface="PT Sans Narrow"/>
              </a:rPr>
              <a:t>choose sprite from library</a:t>
            </a:r>
            <a:endParaRPr sz="900">
              <a:solidFill>
                <a:srgbClr val="000000"/>
              </a:solidFill>
              <a:latin typeface="PT Sans Narrow"/>
              <a:ea typeface="PT Sans Narrow"/>
              <a:cs typeface="PT Sans Narrow"/>
              <a:sym typeface="PT Sans Narrow"/>
            </a:endParaRPr>
          </a:p>
        </p:txBody>
      </p:sp>
      <p:cxnSp>
        <p:nvCxnSpPr>
          <p:cNvPr id="1803" name="Google Shape;1803;p70"/>
          <p:cNvCxnSpPr/>
          <p:nvPr/>
        </p:nvCxnSpPr>
        <p:spPr>
          <a:xfrm flipH="1" rot="10800000">
            <a:off x="4023208" y="5326567"/>
            <a:ext cx="245400" cy="2400"/>
          </a:xfrm>
          <a:prstGeom prst="straightConnector1">
            <a:avLst/>
          </a:prstGeom>
          <a:noFill/>
          <a:ln cap="flat" cmpd="sng" w="9525">
            <a:solidFill>
              <a:schemeClr val="dk1"/>
            </a:solidFill>
            <a:prstDash val="dash"/>
            <a:round/>
            <a:headEnd len="sm" w="sm" type="none"/>
            <a:tailEnd len="sm" w="sm"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7" name="Shape 1807"/>
        <p:cNvGrpSpPr/>
        <p:nvPr/>
      </p:nvGrpSpPr>
      <p:grpSpPr>
        <a:xfrm>
          <a:off x="0" y="0"/>
          <a:ext cx="0" cy="0"/>
          <a:chOff x="0" y="0"/>
          <a:chExt cx="0" cy="0"/>
        </a:xfrm>
      </p:grpSpPr>
      <p:sp>
        <p:nvSpPr>
          <p:cNvPr id="1808" name="Google Shape;1808;p7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54</a:t>
            </a:r>
            <a:endParaRPr b="0" i="0" sz="1200">
              <a:solidFill>
                <a:srgbClr val="888888"/>
              </a:solidFill>
              <a:latin typeface="Carme"/>
              <a:ea typeface="Carme"/>
              <a:cs typeface="Carme"/>
              <a:sym typeface="Carm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8"/>
          <p:cNvSpPr/>
          <p:nvPr/>
        </p:nvSpPr>
        <p:spPr>
          <a:xfrm>
            <a:off x="0" y="1669302"/>
            <a:ext cx="7839900" cy="479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18"/>
          <p:cNvSpPr txBox="1"/>
          <p:nvPr/>
        </p:nvSpPr>
        <p:spPr>
          <a:xfrm>
            <a:off x="457199" y="2387616"/>
            <a:ext cx="3247500" cy="2585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To help you dive into the world of creative computing as quickly as possible, we have assembled answers to eight common questions: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7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1.  What is Creative Computing?</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2.  What is Scratch?</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3.  What is this guide?</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4.  Who is this guide for?</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5.  What do I need in order to use this guide?</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6.  What is included in this guide?</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7.  How should I use this guide? </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8.  Where did this guide come from?</a:t>
            </a:r>
            <a:endParaRPr sz="1400">
              <a:solidFill>
                <a:schemeClr val="dk1"/>
              </a:solidFill>
              <a:latin typeface="PT Sans Narrow"/>
              <a:ea typeface="PT Sans Narrow"/>
              <a:cs typeface="PT Sans Narrow"/>
              <a:sym typeface="PT Sans Narrow"/>
            </a:endParaRPr>
          </a:p>
        </p:txBody>
      </p:sp>
      <p:sp>
        <p:nvSpPr>
          <p:cNvPr id="129" name="Google Shape;129;p18"/>
          <p:cNvSpPr txBox="1"/>
          <p:nvPr/>
        </p:nvSpPr>
        <p:spPr>
          <a:xfrm>
            <a:off x="457200" y="464000"/>
            <a:ext cx="3744900" cy="90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BACKGROUND</a:t>
            </a:r>
            <a:endParaRPr b="1">
              <a:latin typeface="PT Sans Narrow"/>
              <a:ea typeface="PT Sans Narrow"/>
              <a:cs typeface="PT Sans Narrow"/>
              <a:sym typeface="PT Sans Narrow"/>
            </a:endParaRPr>
          </a:p>
        </p:txBody>
      </p:sp>
      <p:sp>
        <p:nvSpPr>
          <p:cNvPr id="130" name="Google Shape;130;p18"/>
          <p:cNvSpPr/>
          <p:nvPr/>
        </p:nvSpPr>
        <p:spPr>
          <a:xfrm flipH="1" rot="-631212">
            <a:off x="3816801" y="1090623"/>
            <a:ext cx="3726541" cy="3591034"/>
          </a:xfrm>
          <a:prstGeom prst="wedgeEllipseCallout">
            <a:avLst>
              <a:gd fmla="val -41492" name="adj1"/>
              <a:gd fmla="val 52914" name="adj2"/>
            </a:avLst>
          </a:prstGeom>
          <a:solidFill>
            <a:srgbClr val="D9D9D9"/>
          </a:solidFill>
          <a:ln cap="flat" cmpd="sng" w="1143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150">
                <a:solidFill>
                  <a:schemeClr val="dk1"/>
                </a:solidFill>
                <a:latin typeface="PT Sans Narrow"/>
                <a:ea typeface="PT Sans Narrow"/>
                <a:cs typeface="PT Sans Narrow"/>
                <a:sym typeface="PT Sans Narrow"/>
              </a:rPr>
              <a:t>Welcome to the Creative Computing Curriculum Guide!</a:t>
            </a:r>
            <a:endParaRPr b="1" sz="3150">
              <a:solidFill>
                <a:schemeClr val="dk1"/>
              </a:solidFill>
              <a:latin typeface="PT Sans Narrow"/>
              <a:ea typeface="PT Sans Narrow"/>
              <a:cs typeface="PT Sans Narrow"/>
              <a:sym typeface="PT Sans Narrow"/>
            </a:endParaRPr>
          </a:p>
        </p:txBody>
      </p:sp>
      <p:grpSp>
        <p:nvGrpSpPr>
          <p:cNvPr id="131" name="Google Shape;131;p18"/>
          <p:cNvGrpSpPr/>
          <p:nvPr/>
        </p:nvGrpSpPr>
        <p:grpSpPr>
          <a:xfrm>
            <a:off x="454101" y="6086696"/>
            <a:ext cx="2082027" cy="1385642"/>
            <a:chOff x="-5136318" y="464008"/>
            <a:chExt cx="3049249" cy="2246502"/>
          </a:xfrm>
        </p:grpSpPr>
        <p:pic>
          <p:nvPicPr>
            <p:cNvPr descr="Screen Shot 2014-07-30 at 4.28.12 PM.png" id="132" name="Google Shape;132;p18"/>
            <p:cNvPicPr preferRelativeResize="0"/>
            <p:nvPr/>
          </p:nvPicPr>
          <p:blipFill rotWithShape="1">
            <a:blip r:embed="rId3">
              <a:alphaModFix/>
            </a:blip>
            <a:srcRect b="0" l="0" r="0" t="0"/>
            <a:stretch/>
          </p:blipFill>
          <p:spPr>
            <a:xfrm>
              <a:off x="-4099841" y="1951063"/>
              <a:ext cx="991246" cy="758462"/>
            </a:xfrm>
            <a:prstGeom prst="rect">
              <a:avLst/>
            </a:prstGeom>
            <a:noFill/>
            <a:ln cap="flat" cmpd="sng" w="19050">
              <a:solidFill>
                <a:schemeClr val="lt1"/>
              </a:solidFill>
              <a:prstDash val="solid"/>
              <a:round/>
              <a:headEnd len="sm" w="sm" type="none"/>
              <a:tailEnd len="sm" w="sm" type="none"/>
            </a:ln>
          </p:spPr>
        </p:pic>
        <p:pic>
          <p:nvPicPr>
            <p:cNvPr descr="Screen Shot 2014-07-30 at 4.33.22 PM.png" id="133" name="Google Shape;133;p18"/>
            <p:cNvPicPr preferRelativeResize="0"/>
            <p:nvPr/>
          </p:nvPicPr>
          <p:blipFill rotWithShape="1">
            <a:blip r:embed="rId4">
              <a:alphaModFix/>
            </a:blip>
            <a:srcRect b="0" l="0" r="0" t="0"/>
            <a:stretch/>
          </p:blipFill>
          <p:spPr>
            <a:xfrm>
              <a:off x="-4117009" y="464008"/>
              <a:ext cx="1010671" cy="707438"/>
            </a:xfrm>
            <a:prstGeom prst="rect">
              <a:avLst/>
            </a:prstGeom>
            <a:noFill/>
            <a:ln cap="flat" cmpd="sng" w="19050">
              <a:solidFill>
                <a:schemeClr val="lt1"/>
              </a:solidFill>
              <a:prstDash val="solid"/>
              <a:round/>
              <a:headEnd len="sm" w="sm" type="none"/>
              <a:tailEnd len="sm" w="sm" type="none"/>
            </a:ln>
          </p:spPr>
        </p:pic>
        <p:pic>
          <p:nvPicPr>
            <p:cNvPr descr="Screen Shot 2014-07-30 at 4.33.47 PM.png" id="134" name="Google Shape;134;p18"/>
            <p:cNvPicPr preferRelativeResize="0"/>
            <p:nvPr/>
          </p:nvPicPr>
          <p:blipFill rotWithShape="1">
            <a:blip r:embed="rId5">
              <a:alphaModFix/>
            </a:blip>
            <a:srcRect b="0" l="0" r="0" t="0"/>
            <a:stretch/>
          </p:blipFill>
          <p:spPr>
            <a:xfrm>
              <a:off x="-5136317" y="1198318"/>
              <a:ext cx="991402" cy="709256"/>
            </a:xfrm>
            <a:prstGeom prst="rect">
              <a:avLst/>
            </a:prstGeom>
            <a:noFill/>
            <a:ln cap="flat" cmpd="sng" w="19050">
              <a:solidFill>
                <a:schemeClr val="lt1"/>
              </a:solidFill>
              <a:prstDash val="solid"/>
              <a:round/>
              <a:headEnd len="sm" w="sm" type="none"/>
              <a:tailEnd len="sm" w="sm" type="none"/>
            </a:ln>
          </p:spPr>
        </p:pic>
        <p:pic>
          <p:nvPicPr>
            <p:cNvPr descr="Screen Shot 2014-07-30 at 4.36.01 PM.png" id="135" name="Google Shape;135;p18"/>
            <p:cNvPicPr preferRelativeResize="0"/>
            <p:nvPr/>
          </p:nvPicPr>
          <p:blipFill rotWithShape="1">
            <a:blip r:embed="rId6">
              <a:alphaModFix/>
            </a:blip>
            <a:srcRect b="0" l="0" r="0" t="0"/>
            <a:stretch/>
          </p:blipFill>
          <p:spPr>
            <a:xfrm>
              <a:off x="-5136318" y="464008"/>
              <a:ext cx="991246" cy="705150"/>
            </a:xfrm>
            <a:prstGeom prst="rect">
              <a:avLst/>
            </a:prstGeom>
            <a:noFill/>
            <a:ln cap="flat" cmpd="sng" w="19050">
              <a:solidFill>
                <a:schemeClr val="lt1"/>
              </a:solidFill>
              <a:prstDash val="solid"/>
              <a:round/>
              <a:headEnd len="sm" w="sm" type="none"/>
              <a:tailEnd len="sm" w="sm" type="none"/>
            </a:ln>
          </p:spPr>
        </p:pic>
        <p:pic>
          <p:nvPicPr>
            <p:cNvPr descr="Screen Shot 2014-07-30 at 4.34.38 PM.png" id="136" name="Google Shape;136;p18"/>
            <p:cNvPicPr preferRelativeResize="0"/>
            <p:nvPr/>
          </p:nvPicPr>
          <p:blipFill rotWithShape="1">
            <a:blip r:embed="rId7">
              <a:alphaModFix/>
            </a:blip>
            <a:srcRect b="0" l="0" r="0" t="0"/>
            <a:stretch/>
          </p:blipFill>
          <p:spPr>
            <a:xfrm>
              <a:off x="-3076486" y="464008"/>
              <a:ext cx="989417" cy="705609"/>
            </a:xfrm>
            <a:prstGeom prst="rect">
              <a:avLst/>
            </a:prstGeom>
            <a:noFill/>
            <a:ln cap="flat" cmpd="sng" w="19050">
              <a:solidFill>
                <a:schemeClr val="lt1"/>
              </a:solidFill>
              <a:prstDash val="solid"/>
              <a:round/>
              <a:headEnd len="sm" w="sm" type="none"/>
              <a:tailEnd len="sm" w="sm" type="none"/>
            </a:ln>
          </p:spPr>
        </p:pic>
        <p:pic>
          <p:nvPicPr>
            <p:cNvPr descr="Screen Shot 2014-07-30 at 4.39.06 PM.png" id="137" name="Google Shape;137;p18"/>
            <p:cNvPicPr preferRelativeResize="0"/>
            <p:nvPr/>
          </p:nvPicPr>
          <p:blipFill rotWithShape="1">
            <a:blip r:embed="rId8">
              <a:alphaModFix/>
            </a:blip>
            <a:srcRect b="0" l="0" r="0" t="0"/>
            <a:stretch/>
          </p:blipFill>
          <p:spPr>
            <a:xfrm>
              <a:off x="-3076486" y="1940519"/>
              <a:ext cx="982960" cy="762344"/>
            </a:xfrm>
            <a:prstGeom prst="rect">
              <a:avLst/>
            </a:prstGeom>
            <a:noFill/>
            <a:ln cap="flat" cmpd="sng" w="19050">
              <a:solidFill>
                <a:schemeClr val="lt1"/>
              </a:solidFill>
              <a:prstDash val="solid"/>
              <a:round/>
              <a:headEnd len="sm" w="sm" type="none"/>
              <a:tailEnd len="sm" w="sm" type="none"/>
            </a:ln>
          </p:spPr>
        </p:pic>
        <p:pic>
          <p:nvPicPr>
            <p:cNvPr descr="Screen Shot 2014-07-30 at 4.38.01 PM.png" id="138" name="Google Shape;138;p18"/>
            <p:cNvPicPr preferRelativeResize="0"/>
            <p:nvPr/>
          </p:nvPicPr>
          <p:blipFill rotWithShape="1">
            <a:blip r:embed="rId9">
              <a:alphaModFix/>
            </a:blip>
            <a:srcRect b="0" l="0" r="0" t="0"/>
            <a:stretch/>
          </p:blipFill>
          <p:spPr>
            <a:xfrm>
              <a:off x="-3076486" y="1202263"/>
              <a:ext cx="984854" cy="705315"/>
            </a:xfrm>
            <a:prstGeom prst="rect">
              <a:avLst/>
            </a:prstGeom>
            <a:noFill/>
            <a:ln cap="flat" cmpd="sng" w="19050">
              <a:solidFill>
                <a:schemeClr val="lt1"/>
              </a:solidFill>
              <a:prstDash val="solid"/>
              <a:round/>
              <a:headEnd len="sm" w="sm" type="none"/>
              <a:tailEnd len="sm" w="sm" type="none"/>
            </a:ln>
          </p:spPr>
        </p:pic>
        <p:pic>
          <p:nvPicPr>
            <p:cNvPr descr="Screen Shot 2014-07-30 at 4.37.29 PM.png" id="139" name="Google Shape;139;p18"/>
            <p:cNvPicPr preferRelativeResize="0"/>
            <p:nvPr/>
          </p:nvPicPr>
          <p:blipFill rotWithShape="1">
            <a:blip r:embed="rId10">
              <a:alphaModFix/>
            </a:blip>
            <a:srcRect b="0" l="0" r="0" t="0"/>
            <a:stretch/>
          </p:blipFill>
          <p:spPr>
            <a:xfrm>
              <a:off x="-4099841" y="1198318"/>
              <a:ext cx="990832" cy="709256"/>
            </a:xfrm>
            <a:prstGeom prst="rect">
              <a:avLst/>
            </a:prstGeom>
            <a:noFill/>
            <a:ln cap="flat" cmpd="sng" w="19050">
              <a:solidFill>
                <a:schemeClr val="lt1"/>
              </a:solidFill>
              <a:prstDash val="solid"/>
              <a:round/>
              <a:headEnd len="sm" w="sm" type="none"/>
              <a:tailEnd len="sm" w="sm" type="none"/>
            </a:ln>
          </p:spPr>
        </p:pic>
        <p:pic>
          <p:nvPicPr>
            <p:cNvPr descr="Screen Shot 2014-07-30 at 4.43.16 PM.png" id="140" name="Google Shape;140;p18"/>
            <p:cNvPicPr preferRelativeResize="0"/>
            <p:nvPr/>
          </p:nvPicPr>
          <p:blipFill rotWithShape="1">
            <a:blip r:embed="rId11">
              <a:alphaModFix/>
            </a:blip>
            <a:srcRect b="0" l="0" r="0" t="0"/>
            <a:stretch/>
          </p:blipFill>
          <p:spPr>
            <a:xfrm>
              <a:off x="-5136317" y="1951063"/>
              <a:ext cx="991246" cy="759447"/>
            </a:xfrm>
            <a:prstGeom prst="rect">
              <a:avLst/>
            </a:prstGeom>
            <a:noFill/>
            <a:ln cap="flat" cmpd="sng" w="19050">
              <a:solidFill>
                <a:schemeClr val="lt1"/>
              </a:solidFill>
              <a:prstDash val="solid"/>
              <a:round/>
              <a:headEnd len="sm" w="sm" type="none"/>
              <a:tailEnd len="sm" w="sm" type="none"/>
            </a:ln>
          </p:spPr>
        </p:pic>
      </p:grpSp>
      <p:sp>
        <p:nvSpPr>
          <p:cNvPr id="141" name="Google Shape;141;p18"/>
          <p:cNvSpPr txBox="1"/>
          <p:nvPr/>
        </p:nvSpPr>
        <p:spPr>
          <a:xfrm>
            <a:off x="457199" y="7506354"/>
            <a:ext cx="2085300" cy="19389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Creative computing is about creativity. </a:t>
            </a:r>
            <a:r>
              <a:rPr lang="en-US" sz="1100">
                <a:solidFill>
                  <a:schemeClr val="dk1"/>
                </a:solidFill>
                <a:latin typeface="PT Sans Narrow"/>
                <a:ea typeface="PT Sans Narrow"/>
                <a:cs typeface="PT Sans Narrow"/>
                <a:sym typeface="PT Sans Narrow"/>
              </a:rPr>
              <a:t>Computer science and computing-related fields have long been introduced to young people in a way that is disconnected from their interests and values – emphasizing technical detail over creative potential. Creative computing supports the development of personal connections to computing, by drawing upon creativity, imagination, and interests.</a:t>
            </a:r>
            <a:endParaRPr sz="1100">
              <a:latin typeface="PT Sans Narrow"/>
              <a:ea typeface="PT Sans Narrow"/>
              <a:cs typeface="PT Sans Narrow"/>
              <a:sym typeface="PT Sans Narrow"/>
            </a:endParaRPr>
          </a:p>
        </p:txBody>
      </p:sp>
      <p:grpSp>
        <p:nvGrpSpPr>
          <p:cNvPr id="142" name="Google Shape;142;p18"/>
          <p:cNvGrpSpPr/>
          <p:nvPr/>
        </p:nvGrpSpPr>
        <p:grpSpPr>
          <a:xfrm>
            <a:off x="2849550" y="6086703"/>
            <a:ext cx="2086530" cy="3358554"/>
            <a:chOff x="2849551" y="6008696"/>
            <a:chExt cx="2086530" cy="3358554"/>
          </a:xfrm>
        </p:grpSpPr>
        <p:pic>
          <p:nvPicPr>
            <p:cNvPr id="143" name="Google Shape;143;p18"/>
            <p:cNvPicPr preferRelativeResize="0"/>
            <p:nvPr/>
          </p:nvPicPr>
          <p:blipFill rotWithShape="1">
            <a:blip r:embed="rId12">
              <a:alphaModFix/>
            </a:blip>
            <a:srcRect b="0" l="0" r="0" t="0"/>
            <a:stretch/>
          </p:blipFill>
          <p:spPr>
            <a:xfrm>
              <a:off x="2849551" y="6008696"/>
              <a:ext cx="2083233" cy="1373801"/>
            </a:xfrm>
            <a:prstGeom prst="rect">
              <a:avLst/>
            </a:prstGeom>
            <a:noFill/>
            <a:ln>
              <a:noFill/>
            </a:ln>
          </p:spPr>
        </p:pic>
        <p:sp>
          <p:nvSpPr>
            <p:cNvPr id="144" name="Google Shape;144;p18"/>
            <p:cNvSpPr txBox="1"/>
            <p:nvPr/>
          </p:nvSpPr>
          <p:spPr>
            <a:xfrm>
              <a:off x="2850781" y="7428350"/>
              <a:ext cx="2085300" cy="19389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Creative computing is about agency. </a:t>
              </a:r>
              <a:endParaRPr b="1"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Many young people with access to computers participate as consumers, rather than designers or creators. Creative computing emphasizes the knowledge, practices, and fundamental literacies that young people need to create the types of dynamic and interactive computational media that they enjoy in their daily lives.</a:t>
              </a:r>
              <a:endParaRPr sz="1100">
                <a:latin typeface="PT Sans Narrow"/>
                <a:ea typeface="PT Sans Narrow"/>
                <a:cs typeface="PT Sans Narrow"/>
                <a:sym typeface="PT Sans Narrow"/>
              </a:endParaRPr>
            </a:p>
          </p:txBody>
        </p:sp>
      </p:grpSp>
      <p:sp>
        <p:nvSpPr>
          <p:cNvPr id="145" name="Google Shape;145;p18"/>
          <p:cNvSpPr txBox="1"/>
          <p:nvPr/>
        </p:nvSpPr>
        <p:spPr>
          <a:xfrm>
            <a:off x="5227426" y="7508480"/>
            <a:ext cx="2085300" cy="19389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Creative computing is about computing. </a:t>
            </a:r>
            <a:r>
              <a:rPr lang="en-US" sz="1100">
                <a:solidFill>
                  <a:schemeClr val="dk1"/>
                </a:solidFill>
                <a:latin typeface="PT Sans Narrow"/>
                <a:ea typeface="PT Sans Narrow"/>
                <a:cs typeface="PT Sans Narrow"/>
                <a:sym typeface="PT Sans Narrow"/>
              </a:rPr>
              <a:t>Engaging in the creation of computational artifacts prepares young people for more than careers as computer scientists or programmers. It supports young people’s development as computational thinkers – individuals who can draw on computational concepts, practices, and perspectives in all aspects of their lives, across disciplines and contexts.</a:t>
            </a:r>
            <a:endParaRPr sz="1100">
              <a:latin typeface="PT Sans Narrow"/>
              <a:ea typeface="PT Sans Narrow"/>
              <a:cs typeface="PT Sans Narrow"/>
              <a:sym typeface="PT Sans Narrow"/>
            </a:endParaRPr>
          </a:p>
        </p:txBody>
      </p:sp>
      <p:grpSp>
        <p:nvGrpSpPr>
          <p:cNvPr id="146" name="Google Shape;146;p18"/>
          <p:cNvGrpSpPr/>
          <p:nvPr/>
        </p:nvGrpSpPr>
        <p:grpSpPr>
          <a:xfrm>
            <a:off x="-1" y="5234538"/>
            <a:ext cx="7582200" cy="479700"/>
            <a:chOff x="-1" y="5234538"/>
            <a:chExt cx="7582200" cy="479700"/>
          </a:xfrm>
        </p:grpSpPr>
        <p:sp>
          <p:nvSpPr>
            <p:cNvPr id="147" name="Google Shape;147;p18"/>
            <p:cNvSpPr/>
            <p:nvPr/>
          </p:nvSpPr>
          <p:spPr>
            <a:xfrm>
              <a:off x="-1" y="5234538"/>
              <a:ext cx="75822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18"/>
            <p:cNvSpPr txBox="1"/>
            <p:nvPr/>
          </p:nvSpPr>
          <p:spPr>
            <a:xfrm>
              <a:off x="2719970" y="5252455"/>
              <a:ext cx="45927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WHAT IS CREATIVE COMPUTING?</a:t>
              </a:r>
              <a:endParaRPr b="1" sz="2400">
                <a:solidFill>
                  <a:schemeClr val="lt1"/>
                </a:solidFill>
                <a:latin typeface="PT Sans Narrow"/>
                <a:ea typeface="PT Sans Narrow"/>
                <a:cs typeface="PT Sans Narrow"/>
                <a:sym typeface="PT Sans Narrow"/>
              </a:endParaRPr>
            </a:p>
          </p:txBody>
        </p:sp>
      </p:grpSp>
      <p:sp>
        <p:nvSpPr>
          <p:cNvPr id="149" name="Google Shape;149;p18"/>
          <p:cNvSpPr txBox="1"/>
          <p:nvPr/>
        </p:nvSpPr>
        <p:spPr>
          <a:xfrm>
            <a:off x="7267576" y="9517900"/>
            <a:ext cx="364200" cy="535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rgbClr val="888888"/>
                </a:solidFill>
                <a:latin typeface="PT Sans Narrow"/>
                <a:ea typeface="PT Sans Narrow"/>
                <a:cs typeface="PT Sans Narrow"/>
                <a:sym typeface="PT Sans Narrow"/>
              </a:rPr>
              <a:t>1</a:t>
            </a:r>
            <a:endParaRPr i="0" sz="1600">
              <a:solidFill>
                <a:srgbClr val="888888"/>
              </a:solidFill>
              <a:latin typeface="PT Sans Narrow"/>
              <a:ea typeface="PT Sans Narrow"/>
              <a:cs typeface="PT Sans Narrow"/>
              <a:sym typeface="PT Sans Narrow"/>
            </a:endParaRPr>
          </a:p>
        </p:txBody>
      </p:sp>
      <p:pic>
        <p:nvPicPr>
          <p:cNvPr id="150" name="Google Shape;150;p18"/>
          <p:cNvPicPr preferRelativeResize="0"/>
          <p:nvPr/>
        </p:nvPicPr>
        <p:blipFill rotWithShape="1">
          <a:blip r:embed="rId13">
            <a:alphaModFix/>
          </a:blip>
          <a:srcRect b="10359" l="16281" r="6919" t="8260"/>
          <a:stretch/>
        </p:blipFill>
        <p:spPr>
          <a:xfrm>
            <a:off x="5230550" y="6070475"/>
            <a:ext cx="2079050" cy="141808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Google Shape;1814;p72"/>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chemeClr val="lt1"/>
                </a:solidFill>
                <a:latin typeface="Carme"/>
                <a:ea typeface="Carme"/>
                <a:cs typeface="Carme"/>
                <a:sym typeface="Carme"/>
              </a:rPr>
              <a:t>55</a:t>
            </a:r>
            <a:endParaRPr b="0" i="0" sz="1200">
              <a:solidFill>
                <a:schemeClr val="lt1"/>
              </a:solidFill>
              <a:latin typeface="Carme"/>
              <a:ea typeface="Carme"/>
              <a:cs typeface="Carme"/>
              <a:sym typeface="Carme"/>
            </a:endParaRPr>
          </a:p>
        </p:txBody>
      </p:sp>
      <p:pic>
        <p:nvPicPr>
          <p:cNvPr descr="Unit3.png" id="1815" name="Google Shape;1815;p72"/>
          <p:cNvPicPr preferRelativeResize="0"/>
          <p:nvPr/>
        </p:nvPicPr>
        <p:blipFill rotWithShape="1">
          <a:blip r:embed="rId3">
            <a:alphaModFix/>
          </a:blip>
          <a:srcRect b="0" l="0" r="0" t="0"/>
          <a:stretch/>
        </p:blipFill>
        <p:spPr>
          <a:xfrm>
            <a:off x="0" y="-24375"/>
            <a:ext cx="7791235" cy="10082775"/>
          </a:xfrm>
          <a:prstGeom prst="rect">
            <a:avLst/>
          </a:prstGeom>
          <a:noFill/>
          <a:ln>
            <a:noFill/>
          </a:ln>
        </p:spPr>
      </p:pic>
      <p:sp>
        <p:nvSpPr>
          <p:cNvPr id="1816" name="Google Shape;1816;p72"/>
          <p:cNvSpPr txBox="1"/>
          <p:nvPr/>
        </p:nvSpPr>
        <p:spPr>
          <a:xfrm>
            <a:off x="4732867" y="8535741"/>
            <a:ext cx="25143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CHARACTERS  			   58</a:t>
            </a:r>
            <a:endParaRPr b="1" sz="1100">
              <a:latin typeface="PT Sans Narrow"/>
              <a:ea typeface="PT Sans Narrow"/>
              <a:cs typeface="PT Sans Narrow"/>
              <a:sym typeface="PT Sans Narrow"/>
            </a:endParaRPr>
          </a:p>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CONVERSATIONS			   60</a:t>
            </a:r>
            <a:endParaRPr b="1" sz="1100">
              <a:latin typeface="PT Sans Narrow"/>
              <a:ea typeface="PT Sans Narrow"/>
              <a:cs typeface="PT Sans Narrow"/>
              <a:sym typeface="PT Sans Narrow"/>
            </a:endParaRPr>
          </a:p>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SCENES				   62</a:t>
            </a:r>
            <a:endParaRPr b="1" sz="1100">
              <a:latin typeface="PT Sans Narrow"/>
              <a:ea typeface="PT Sans Narrow"/>
              <a:cs typeface="PT Sans Narrow"/>
              <a:sym typeface="PT Sans Narrow"/>
            </a:endParaRPr>
          </a:p>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DEBUG IT!	      		   64</a:t>
            </a:r>
            <a:endParaRPr b="1" sz="1100">
              <a:latin typeface="PT Sans Narrow"/>
              <a:ea typeface="PT Sans Narrow"/>
              <a:cs typeface="PT Sans Narrow"/>
              <a:sym typeface="PT Sans Narrow"/>
            </a:endParaRPr>
          </a:p>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CREATURE CONSTRUCTION		   66</a:t>
            </a:r>
            <a:endParaRPr b="1"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1100">
                <a:solidFill>
                  <a:schemeClr val="dk1"/>
                </a:solidFill>
                <a:latin typeface="PT Sans Narrow"/>
                <a:ea typeface="PT Sans Narrow"/>
                <a:cs typeface="PT Sans Narrow"/>
                <a:sym typeface="PT Sans Narrow"/>
              </a:rPr>
              <a:t>PASS IT ON			   68</a:t>
            </a:r>
            <a:endParaRPr b="1" sz="1100">
              <a:latin typeface="PT Sans Narrow"/>
              <a:ea typeface="PT Sans Narrow"/>
              <a:cs typeface="PT Sans Narrow"/>
              <a:sym typeface="PT Sans Narrow"/>
            </a:endParaRPr>
          </a:p>
        </p:txBody>
      </p:sp>
      <p:grpSp>
        <p:nvGrpSpPr>
          <p:cNvPr id="1817" name="Google Shape;1817;p72"/>
          <p:cNvGrpSpPr/>
          <p:nvPr/>
        </p:nvGrpSpPr>
        <p:grpSpPr>
          <a:xfrm>
            <a:off x="825094" y="8753015"/>
            <a:ext cx="3218710" cy="456380"/>
            <a:chOff x="1699218" y="4842934"/>
            <a:chExt cx="3218710" cy="456380"/>
          </a:xfrm>
        </p:grpSpPr>
        <p:cxnSp>
          <p:nvCxnSpPr>
            <p:cNvPr id="1818" name="Google Shape;1818;p72"/>
            <p:cNvCxnSpPr/>
            <p:nvPr/>
          </p:nvCxnSpPr>
          <p:spPr>
            <a:xfrm>
              <a:off x="1699218" y="4849283"/>
              <a:ext cx="0" cy="450031"/>
            </a:xfrm>
            <a:prstGeom prst="straightConnector1">
              <a:avLst/>
            </a:prstGeom>
            <a:noFill/>
            <a:ln cap="flat" cmpd="sng" w="12700">
              <a:solidFill>
                <a:srgbClr val="A5A5A5"/>
              </a:solidFill>
              <a:prstDash val="solid"/>
              <a:round/>
              <a:headEnd len="sm" w="sm" type="none"/>
              <a:tailEnd len="sm" w="sm" type="none"/>
            </a:ln>
          </p:spPr>
        </p:cxnSp>
        <p:cxnSp>
          <p:nvCxnSpPr>
            <p:cNvPr id="1819" name="Google Shape;1819;p72"/>
            <p:cNvCxnSpPr/>
            <p:nvPr/>
          </p:nvCxnSpPr>
          <p:spPr>
            <a:xfrm>
              <a:off x="1699218" y="5292964"/>
              <a:ext cx="3218710" cy="0"/>
            </a:xfrm>
            <a:prstGeom prst="straightConnector1">
              <a:avLst/>
            </a:prstGeom>
            <a:noFill/>
            <a:ln cap="flat" cmpd="sng" w="12700">
              <a:solidFill>
                <a:srgbClr val="A5A5A5"/>
              </a:solidFill>
              <a:prstDash val="solid"/>
              <a:round/>
              <a:headEnd len="sm" w="sm" type="none"/>
              <a:tailEnd len="sm" w="sm" type="none"/>
            </a:ln>
          </p:spPr>
        </p:cxnSp>
        <p:cxnSp>
          <p:nvCxnSpPr>
            <p:cNvPr id="1820" name="Google Shape;1820;p72"/>
            <p:cNvCxnSpPr/>
            <p:nvPr/>
          </p:nvCxnSpPr>
          <p:spPr>
            <a:xfrm>
              <a:off x="2248625"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1821" name="Google Shape;1821;p72"/>
            <p:cNvCxnSpPr/>
            <p:nvPr/>
          </p:nvCxnSpPr>
          <p:spPr>
            <a:xfrm>
              <a:off x="2777846"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1822" name="Google Shape;1822;p72"/>
            <p:cNvCxnSpPr/>
            <p:nvPr/>
          </p:nvCxnSpPr>
          <p:spPr>
            <a:xfrm>
              <a:off x="3328397"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1823" name="Google Shape;1823;p72"/>
            <p:cNvCxnSpPr/>
            <p:nvPr/>
          </p:nvCxnSpPr>
          <p:spPr>
            <a:xfrm>
              <a:off x="3850843"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1824" name="Google Shape;1824;p72"/>
            <p:cNvCxnSpPr/>
            <p:nvPr/>
          </p:nvCxnSpPr>
          <p:spPr>
            <a:xfrm>
              <a:off x="4394979"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1825" name="Google Shape;1825;p72"/>
            <p:cNvCxnSpPr/>
            <p:nvPr/>
          </p:nvCxnSpPr>
          <p:spPr>
            <a:xfrm>
              <a:off x="4917928" y="4846108"/>
              <a:ext cx="0" cy="452556"/>
            </a:xfrm>
            <a:prstGeom prst="straightConnector1">
              <a:avLst/>
            </a:prstGeom>
            <a:noFill/>
            <a:ln cap="flat" cmpd="sng" w="12700">
              <a:solidFill>
                <a:srgbClr val="A5A5A5"/>
              </a:solidFill>
              <a:prstDash val="solid"/>
              <a:round/>
              <a:headEnd len="sm" w="sm" type="none"/>
              <a:tailEnd len="sm" w="sm" type="none"/>
            </a:ln>
          </p:spPr>
        </p:cxnSp>
      </p:grpSp>
      <p:grpSp>
        <p:nvGrpSpPr>
          <p:cNvPr id="1826" name="Google Shape;1826;p72"/>
          <p:cNvGrpSpPr/>
          <p:nvPr/>
        </p:nvGrpSpPr>
        <p:grpSpPr>
          <a:xfrm>
            <a:off x="605328" y="8605169"/>
            <a:ext cx="3674608" cy="470400"/>
            <a:chOff x="1998752" y="6567822"/>
            <a:chExt cx="3674608" cy="470400"/>
          </a:xfrm>
        </p:grpSpPr>
        <p:sp>
          <p:nvSpPr>
            <p:cNvPr id="1827" name="Google Shape;1827;p72"/>
            <p:cNvSpPr/>
            <p:nvPr/>
          </p:nvSpPr>
          <p:spPr>
            <a:xfrm>
              <a:off x="1998752" y="6567823"/>
              <a:ext cx="470399" cy="470399"/>
            </a:xfrm>
            <a:prstGeom prst="ellipse">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2F2F2"/>
                  </a:solidFill>
                  <a:latin typeface="Carme"/>
                  <a:ea typeface="Carme"/>
                  <a:cs typeface="Carme"/>
                  <a:sym typeface="Carme"/>
                </a:rPr>
                <a:t>0</a:t>
              </a:r>
              <a:endParaRPr b="1" sz="1600"/>
            </a:p>
          </p:txBody>
        </p:sp>
        <p:sp>
          <p:nvSpPr>
            <p:cNvPr id="1828" name="Google Shape;1828;p72"/>
            <p:cNvSpPr/>
            <p:nvPr/>
          </p:nvSpPr>
          <p:spPr>
            <a:xfrm>
              <a:off x="2532725"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Carme"/>
                  <a:ea typeface="Carme"/>
                  <a:cs typeface="Carme"/>
                  <a:sym typeface="Carme"/>
                </a:rPr>
                <a:t>1</a:t>
              </a:r>
              <a:endParaRPr b="1" sz="1600"/>
            </a:p>
          </p:txBody>
        </p:sp>
        <p:sp>
          <p:nvSpPr>
            <p:cNvPr id="1829" name="Google Shape;1829;p72"/>
            <p:cNvSpPr/>
            <p:nvPr/>
          </p:nvSpPr>
          <p:spPr>
            <a:xfrm>
              <a:off x="3061946" y="6567822"/>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Carme"/>
                  <a:ea typeface="Carme"/>
                  <a:cs typeface="Carme"/>
                  <a:sym typeface="Carme"/>
                </a:rPr>
                <a:t>2</a:t>
              </a:r>
              <a:endParaRPr b="1" sz="1600"/>
            </a:p>
          </p:txBody>
        </p:sp>
        <p:sp>
          <p:nvSpPr>
            <p:cNvPr id="1830" name="Google Shape;1830;p72"/>
            <p:cNvSpPr/>
            <p:nvPr/>
          </p:nvSpPr>
          <p:spPr>
            <a:xfrm>
              <a:off x="4131784"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Carme"/>
                  <a:ea typeface="Carme"/>
                  <a:cs typeface="Carme"/>
                  <a:sym typeface="Carme"/>
                </a:rPr>
                <a:t>4</a:t>
              </a:r>
              <a:endParaRPr b="1" sz="1600"/>
            </a:p>
          </p:txBody>
        </p:sp>
        <p:sp>
          <p:nvSpPr>
            <p:cNvPr id="1831" name="Google Shape;1831;p72"/>
            <p:cNvSpPr/>
            <p:nvPr/>
          </p:nvSpPr>
          <p:spPr>
            <a:xfrm>
              <a:off x="4666729"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Carme"/>
                  <a:ea typeface="Carme"/>
                  <a:cs typeface="Carme"/>
                  <a:sym typeface="Carme"/>
                </a:rPr>
                <a:t>5</a:t>
              </a:r>
              <a:endParaRPr b="1" sz="1600">
                <a:solidFill>
                  <a:srgbClr val="F2F2F2"/>
                </a:solidFill>
                <a:latin typeface="Carme"/>
                <a:ea typeface="Carme"/>
                <a:cs typeface="Carme"/>
                <a:sym typeface="Carme"/>
              </a:endParaRPr>
            </a:p>
          </p:txBody>
        </p:sp>
        <p:sp>
          <p:nvSpPr>
            <p:cNvPr id="1832" name="Google Shape;1832;p72"/>
            <p:cNvSpPr/>
            <p:nvPr/>
          </p:nvSpPr>
          <p:spPr>
            <a:xfrm>
              <a:off x="5202961"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Carme"/>
                  <a:ea typeface="Carme"/>
                  <a:cs typeface="Carme"/>
                  <a:sym typeface="Carme"/>
                </a:rPr>
                <a:t>6</a:t>
              </a:r>
              <a:endParaRPr b="1" sz="1600">
                <a:solidFill>
                  <a:srgbClr val="F2F2F2"/>
                </a:solidFill>
                <a:latin typeface="Carme"/>
                <a:ea typeface="Carme"/>
                <a:cs typeface="Carme"/>
                <a:sym typeface="Carme"/>
              </a:endParaRPr>
            </a:p>
          </p:txBody>
        </p:sp>
      </p:grpSp>
      <p:sp>
        <p:nvSpPr>
          <p:cNvPr id="1833" name="Google Shape;1833;p72"/>
          <p:cNvSpPr/>
          <p:nvPr/>
        </p:nvSpPr>
        <p:spPr>
          <a:xfrm rot="8075815">
            <a:off x="2196161" y="8452440"/>
            <a:ext cx="516223" cy="516223"/>
          </a:xfrm>
          <a:prstGeom prst="teardrop">
            <a:avLst>
              <a:gd fmla="val 100000" name="adj"/>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4" name="Google Shape;1834;p72"/>
          <p:cNvSpPr/>
          <p:nvPr/>
        </p:nvSpPr>
        <p:spPr>
          <a:xfrm>
            <a:off x="2265264" y="8510597"/>
            <a:ext cx="38100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PT Sans Narrow"/>
                <a:ea typeface="PT Sans Narrow"/>
                <a:cs typeface="PT Sans Narrow"/>
                <a:sym typeface="PT Sans Narrow"/>
              </a:rPr>
              <a:t>3</a:t>
            </a:r>
            <a:endParaRPr b="1" sz="4400">
              <a:solidFill>
                <a:schemeClr val="lt1"/>
              </a:solidFill>
              <a:latin typeface="PT Sans Narrow"/>
              <a:ea typeface="PT Sans Narrow"/>
              <a:cs typeface="PT Sans Narrow"/>
              <a:sym typeface="PT Sans Narrow"/>
            </a:endParaRPr>
          </a:p>
        </p:txBody>
      </p:sp>
      <p:sp>
        <p:nvSpPr>
          <p:cNvPr id="1835" name="Google Shape;1835;p72"/>
          <p:cNvSpPr txBox="1"/>
          <p:nvPr/>
        </p:nvSpPr>
        <p:spPr>
          <a:xfrm>
            <a:off x="457199" y="464006"/>
            <a:ext cx="3063655"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3</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STORIES</a:t>
            </a:r>
            <a:endParaRPr b="1" sz="5300">
              <a:solidFill>
                <a:schemeClr val="dk1"/>
              </a:solidFill>
              <a:latin typeface="PT Sans Narrow"/>
              <a:ea typeface="PT Sans Narrow"/>
              <a:cs typeface="PT Sans Narrow"/>
              <a:sym typeface="PT Sans Narrow"/>
            </a:endParaRPr>
          </a:p>
        </p:txBody>
      </p:sp>
      <p:sp>
        <p:nvSpPr>
          <p:cNvPr id="1836" name="Google Shape;1836;p72"/>
          <p:cNvSpPr/>
          <p:nvPr/>
        </p:nvSpPr>
        <p:spPr>
          <a:xfrm>
            <a:off x="-1" y="7814802"/>
            <a:ext cx="7772400" cy="479700"/>
          </a:xfrm>
          <a:prstGeom prst="rect">
            <a:avLst/>
          </a:prstGeom>
          <a:solidFill>
            <a:srgbClr val="AA28BA"/>
          </a:solidFill>
          <a:ln cap="flat" cmpd="sng" w="9525">
            <a:solidFill>
              <a:srgbClr val="AA28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7" name="Google Shape;1837;p72"/>
          <p:cNvSpPr/>
          <p:nvPr/>
        </p:nvSpPr>
        <p:spPr>
          <a:xfrm>
            <a:off x="2108219" y="8056102"/>
            <a:ext cx="381000" cy="381000"/>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8" name="Google Shape;1838;p72"/>
          <p:cNvSpPr/>
          <p:nvPr/>
        </p:nvSpPr>
        <p:spPr>
          <a:xfrm>
            <a:off x="5681688" y="8071782"/>
            <a:ext cx="384300" cy="381000"/>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9" name="Google Shape;1839;p72"/>
          <p:cNvSpPr txBox="1"/>
          <p:nvPr/>
        </p:nvSpPr>
        <p:spPr>
          <a:xfrm>
            <a:off x="4279937" y="7786551"/>
            <a:ext cx="3187800" cy="52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WHAT’S INCLUDED</a:t>
            </a:r>
            <a:endParaRPr b="1" sz="2800">
              <a:solidFill>
                <a:schemeClr val="lt1"/>
              </a:solidFill>
              <a:latin typeface="PT Sans Narrow"/>
              <a:ea typeface="PT Sans Narrow"/>
              <a:cs typeface="PT Sans Narrow"/>
              <a:sym typeface="PT Sans Narrow"/>
            </a:endParaRPr>
          </a:p>
        </p:txBody>
      </p:sp>
      <p:sp>
        <p:nvSpPr>
          <p:cNvPr id="1840" name="Google Shape;1840;p72"/>
          <p:cNvSpPr txBox="1"/>
          <p:nvPr/>
        </p:nvSpPr>
        <p:spPr>
          <a:xfrm>
            <a:off x="317500" y="7786551"/>
            <a:ext cx="3962400" cy="52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YOU ARE HERE</a:t>
            </a:r>
            <a:endParaRPr b="1" sz="2800">
              <a:solidFill>
                <a:schemeClr val="lt1"/>
              </a:solidFill>
              <a:latin typeface="PT Sans Narrow"/>
              <a:ea typeface="PT Sans Narrow"/>
              <a:cs typeface="PT Sans Narrow"/>
              <a:sym typeface="PT Sans Narrow"/>
            </a:endParaRPr>
          </a:p>
        </p:txBody>
      </p:sp>
      <p:sp>
        <p:nvSpPr>
          <p:cNvPr id="1841" name="Google Shape;1841;p72"/>
          <p:cNvSpPr txBox="1"/>
          <p:nvPr/>
        </p:nvSpPr>
        <p:spPr>
          <a:xfrm>
            <a:off x="3881665" y="9520354"/>
            <a:ext cx="3744900" cy="535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FFFFFF"/>
                </a:solidFill>
                <a:latin typeface="Carme"/>
                <a:ea typeface="Carme"/>
                <a:cs typeface="Carme"/>
                <a:sym typeface="Carme"/>
              </a:rPr>
              <a:t>55</a:t>
            </a:r>
            <a:endParaRPr b="0" i="0" sz="1200">
              <a:solidFill>
                <a:srgbClr val="FFFFFF"/>
              </a:solidFill>
              <a:latin typeface="Carme"/>
              <a:ea typeface="Carme"/>
              <a:cs typeface="Carme"/>
              <a:sym typeface="Carm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6" name="Shape 1846"/>
        <p:cNvGrpSpPr/>
        <p:nvPr/>
      </p:nvGrpSpPr>
      <p:grpSpPr>
        <a:xfrm>
          <a:off x="0" y="0"/>
          <a:ext cx="0" cy="0"/>
          <a:chOff x="0" y="0"/>
          <a:chExt cx="0" cy="0"/>
        </a:xfrm>
      </p:grpSpPr>
      <p:grpSp>
        <p:nvGrpSpPr>
          <p:cNvPr id="1847" name="Google Shape;1847;p73"/>
          <p:cNvGrpSpPr/>
          <p:nvPr/>
        </p:nvGrpSpPr>
        <p:grpSpPr>
          <a:xfrm>
            <a:off x="454694" y="7556921"/>
            <a:ext cx="3307404" cy="1746290"/>
            <a:chOff x="375350" y="7667820"/>
            <a:chExt cx="3307404" cy="1746290"/>
          </a:xfrm>
        </p:grpSpPr>
        <p:sp>
          <p:nvSpPr>
            <p:cNvPr id="1848" name="Google Shape;1848;p73"/>
            <p:cNvSpPr txBox="1"/>
            <p:nvPr/>
          </p:nvSpPr>
          <p:spPr>
            <a:xfrm>
              <a:off x="375350" y="7667820"/>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LEARNING OBJECTIVES</a:t>
              </a:r>
              <a:endParaRPr b="1" sz="1400">
                <a:solidFill>
                  <a:schemeClr val="dk1"/>
                </a:solidFill>
                <a:latin typeface="PT Sans Narrow"/>
                <a:ea typeface="PT Sans Narrow"/>
                <a:cs typeface="PT Sans Narrow"/>
                <a:sym typeface="PT Sans Narrow"/>
              </a:endParaRPr>
            </a:p>
          </p:txBody>
        </p:sp>
        <p:sp>
          <p:nvSpPr>
            <p:cNvPr id="1849" name="Google Shape;1849;p73"/>
            <p:cNvSpPr txBox="1"/>
            <p:nvPr/>
          </p:nvSpPr>
          <p:spPr>
            <a:xfrm>
              <a:off x="375350" y="7967560"/>
              <a:ext cx="3231204" cy="144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gain familiarity in and build understandings of the benefits of reusing and remixing while designing</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develop greater fluency with computational concepts (events and parallelism) and practices (experimenting and iterating, testing and debugging, reusing and remixing)</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explore computational creation within the genre of stories by designing collaborative narratives</a:t>
              </a:r>
              <a:endParaRPr>
                <a:latin typeface="PT Sans Narrow"/>
                <a:ea typeface="PT Sans Narrow"/>
                <a:cs typeface="PT Sans Narrow"/>
                <a:sym typeface="PT Sans Narrow"/>
              </a:endParaRPr>
            </a:p>
          </p:txBody>
        </p:sp>
        <p:cxnSp>
          <p:nvCxnSpPr>
            <p:cNvPr id="1850" name="Google Shape;1850;p73"/>
            <p:cNvCxnSpPr/>
            <p:nvPr/>
          </p:nvCxnSpPr>
          <p:spPr>
            <a:xfrm>
              <a:off x="474134" y="7969285"/>
              <a:ext cx="3110378" cy="0"/>
            </a:xfrm>
            <a:prstGeom prst="straightConnector1">
              <a:avLst/>
            </a:prstGeom>
            <a:noFill/>
            <a:ln cap="flat" cmpd="sng" w="9525">
              <a:solidFill>
                <a:schemeClr val="dk1"/>
              </a:solidFill>
              <a:prstDash val="solid"/>
              <a:round/>
              <a:headEnd len="sm" w="sm" type="none"/>
              <a:tailEnd len="sm" w="sm" type="none"/>
            </a:ln>
          </p:spPr>
        </p:cxnSp>
      </p:grpSp>
      <p:grpSp>
        <p:nvGrpSpPr>
          <p:cNvPr id="1851" name="Google Shape;1851;p73"/>
          <p:cNvGrpSpPr/>
          <p:nvPr/>
        </p:nvGrpSpPr>
        <p:grpSpPr>
          <a:xfrm>
            <a:off x="4125441" y="8641723"/>
            <a:ext cx="3307500" cy="1243088"/>
            <a:chOff x="4023935" y="8631925"/>
            <a:chExt cx="3307500" cy="1243088"/>
          </a:xfrm>
        </p:grpSpPr>
        <p:grpSp>
          <p:nvGrpSpPr>
            <p:cNvPr id="1852" name="Google Shape;1852;p73"/>
            <p:cNvGrpSpPr/>
            <p:nvPr/>
          </p:nvGrpSpPr>
          <p:grpSpPr>
            <a:xfrm>
              <a:off x="4023935" y="8631925"/>
              <a:ext cx="3307500" cy="1243088"/>
              <a:chOff x="11663738" y="7725202"/>
              <a:chExt cx="3307500" cy="1243088"/>
            </a:xfrm>
          </p:grpSpPr>
          <p:sp>
            <p:nvSpPr>
              <p:cNvPr id="1853" name="Google Shape;1853;p73"/>
              <p:cNvSpPr txBox="1"/>
              <p:nvPr/>
            </p:nvSpPr>
            <p:spPr>
              <a:xfrm>
                <a:off x="11663738" y="8029590"/>
                <a:ext cx="3117300" cy="9387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000000"/>
                  </a:buClr>
                  <a:buSzPts val="1100"/>
                  <a:buFont typeface="PT Sans Narrow"/>
                  <a:buChar char="+"/>
                </a:pPr>
                <a:r>
                  <a:rPr lang="en-US" sz="1100">
                    <a:solidFill>
                      <a:srgbClr val="000000"/>
                    </a:solidFill>
                    <a:latin typeface="PT Sans Narrow"/>
                    <a:ea typeface="PT Sans Narrow"/>
                    <a:cs typeface="PT Sans Narrow"/>
                    <a:sym typeface="PT Sans Narrow"/>
                  </a:rPr>
                  <a:t>Reusing and remixing support the development of critical code-reading capacities and provoke important questions about ownership and authorship. Consider different strategies for how you might facilitate, discuss, and assess cooperative and collaborative work.</a:t>
                </a:r>
                <a:endParaRPr>
                  <a:latin typeface="PT Sans Narrow"/>
                  <a:ea typeface="PT Sans Narrow"/>
                  <a:cs typeface="PT Sans Narrow"/>
                  <a:sym typeface="PT Sans Narrow"/>
                </a:endParaRPr>
              </a:p>
            </p:txBody>
          </p:sp>
          <p:sp>
            <p:nvSpPr>
              <p:cNvPr id="1854" name="Google Shape;1854;p73"/>
              <p:cNvSpPr txBox="1"/>
              <p:nvPr/>
            </p:nvSpPr>
            <p:spPr>
              <a:xfrm>
                <a:off x="11663738" y="7725202"/>
                <a:ext cx="3307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NOTES</a:t>
                </a:r>
                <a:endParaRPr b="1" sz="1400">
                  <a:solidFill>
                    <a:schemeClr val="dk1"/>
                  </a:solidFill>
                  <a:latin typeface="PT Sans Narrow"/>
                  <a:ea typeface="PT Sans Narrow"/>
                  <a:cs typeface="PT Sans Narrow"/>
                  <a:sym typeface="PT Sans Narrow"/>
                </a:endParaRPr>
              </a:p>
            </p:txBody>
          </p:sp>
        </p:grpSp>
        <p:cxnSp>
          <p:nvCxnSpPr>
            <p:cNvPr id="1855" name="Google Shape;1855;p73"/>
            <p:cNvCxnSpPr/>
            <p:nvPr/>
          </p:nvCxnSpPr>
          <p:spPr>
            <a:xfrm>
              <a:off x="4100135" y="8934351"/>
              <a:ext cx="3110400" cy="0"/>
            </a:xfrm>
            <a:prstGeom prst="straightConnector1">
              <a:avLst/>
            </a:prstGeom>
            <a:noFill/>
            <a:ln cap="flat" cmpd="sng" w="9525">
              <a:solidFill>
                <a:srgbClr val="000000"/>
              </a:solidFill>
              <a:prstDash val="solid"/>
              <a:round/>
              <a:headEnd len="sm" w="sm" type="none"/>
              <a:tailEnd len="sm" w="sm" type="none"/>
            </a:ln>
          </p:spPr>
        </p:cxnSp>
      </p:grpSp>
      <p:sp>
        <p:nvSpPr>
          <p:cNvPr id="1856" name="Google Shape;1856;p73"/>
          <p:cNvSpPr txBox="1"/>
          <p:nvPr/>
        </p:nvSpPr>
        <p:spPr>
          <a:xfrm>
            <a:off x="4125450" y="7861300"/>
            <a:ext cx="1514400" cy="7614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reusing and remixing</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make a block</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backpack</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stage</a:t>
            </a:r>
            <a:endParaRPr sz="1100">
              <a:solidFill>
                <a:schemeClr val="dk1"/>
              </a:solidFill>
              <a:latin typeface="PT Sans Narrow"/>
              <a:ea typeface="PT Sans Narrow"/>
              <a:cs typeface="PT Sans Narrow"/>
              <a:sym typeface="PT Sans Narrow"/>
            </a:endParaRPr>
          </a:p>
        </p:txBody>
      </p:sp>
      <p:sp>
        <p:nvSpPr>
          <p:cNvPr id="1857" name="Google Shape;1857;p73"/>
          <p:cNvSpPr txBox="1"/>
          <p:nvPr/>
        </p:nvSpPr>
        <p:spPr>
          <a:xfrm>
            <a:off x="4125441" y="7556921"/>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a:solidFill>
                  <a:schemeClr val="dk1"/>
                </a:solidFill>
                <a:latin typeface="PT Sans Narrow"/>
                <a:ea typeface="PT Sans Narrow"/>
                <a:cs typeface="PT Sans Narrow"/>
                <a:sym typeface="PT Sans Narrow"/>
              </a:rPr>
              <a:t>KEY WORDS, CONCEPTS, &amp; PRACTICES</a:t>
            </a:r>
            <a:endParaRPr b="1">
              <a:solidFill>
                <a:schemeClr val="dk1"/>
              </a:solidFill>
              <a:latin typeface="PT Sans Narrow"/>
              <a:ea typeface="PT Sans Narrow"/>
              <a:cs typeface="PT Sans Narrow"/>
              <a:sym typeface="PT Sans Narrow"/>
            </a:endParaRPr>
          </a:p>
        </p:txBody>
      </p:sp>
      <p:cxnSp>
        <p:nvCxnSpPr>
          <p:cNvPr id="1858" name="Google Shape;1858;p73"/>
          <p:cNvCxnSpPr/>
          <p:nvPr/>
        </p:nvCxnSpPr>
        <p:spPr>
          <a:xfrm>
            <a:off x="4201641" y="7858405"/>
            <a:ext cx="3108619" cy="0"/>
          </a:xfrm>
          <a:prstGeom prst="straightConnector1">
            <a:avLst/>
          </a:prstGeom>
          <a:noFill/>
          <a:ln cap="flat" cmpd="sng" w="9525">
            <a:solidFill>
              <a:srgbClr val="000000"/>
            </a:solidFill>
            <a:prstDash val="solid"/>
            <a:round/>
            <a:headEnd len="sm" w="sm" type="none"/>
            <a:tailEnd len="sm" w="sm" type="none"/>
          </a:ln>
        </p:spPr>
      </p:cxnSp>
      <p:sp>
        <p:nvSpPr>
          <p:cNvPr id="1859" name="Google Shape;1859;p73"/>
          <p:cNvSpPr txBox="1"/>
          <p:nvPr/>
        </p:nvSpPr>
        <p:spPr>
          <a:xfrm>
            <a:off x="474134" y="2354968"/>
            <a:ext cx="2874286" cy="5232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rme"/>
                <a:ea typeface="Carme"/>
                <a:cs typeface="Carme"/>
                <a:sym typeface="Carme"/>
              </a:rPr>
              <a:t>THE “BIG IDEA”</a:t>
            </a:r>
            <a:endParaRPr sz="2800">
              <a:solidFill>
                <a:schemeClr val="lt1"/>
              </a:solidFill>
              <a:latin typeface="Carme"/>
              <a:ea typeface="Carme"/>
              <a:cs typeface="Carme"/>
              <a:sym typeface="Carme"/>
            </a:endParaRPr>
          </a:p>
        </p:txBody>
      </p:sp>
      <p:sp>
        <p:nvSpPr>
          <p:cNvPr id="1860" name="Google Shape;1860;p73"/>
          <p:cNvSpPr txBox="1"/>
          <p:nvPr/>
        </p:nvSpPr>
        <p:spPr>
          <a:xfrm>
            <a:off x="457200" y="464006"/>
            <a:ext cx="2815942"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3</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OVERVIEW</a:t>
            </a:r>
            <a:endParaRPr b="1" sz="5300">
              <a:solidFill>
                <a:schemeClr val="dk1"/>
              </a:solidFill>
              <a:latin typeface="PT Sans Narrow"/>
              <a:ea typeface="PT Sans Narrow"/>
              <a:cs typeface="PT Sans Narrow"/>
              <a:sym typeface="PT Sans Narrow"/>
            </a:endParaRPr>
          </a:p>
        </p:txBody>
      </p:sp>
      <p:sp>
        <p:nvSpPr>
          <p:cNvPr id="1861" name="Google Shape;1861;p73"/>
          <p:cNvSpPr txBox="1"/>
          <p:nvPr/>
        </p:nvSpPr>
        <p:spPr>
          <a:xfrm>
            <a:off x="476485" y="2884274"/>
            <a:ext cx="3130069" cy="44935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rgbClr val="000000"/>
                </a:solidFill>
                <a:latin typeface="PT Sans Narrow"/>
                <a:ea typeface="PT Sans Narrow"/>
                <a:cs typeface="PT Sans Narrow"/>
                <a:sym typeface="PT Sans Narrow"/>
              </a:rPr>
              <a:t>In the introduction to his doctoral dissertation exploring remix culture, Andres Monroy-Hernandez (the lead designer of the initial version of the Scratch online community) included three quotes: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300">
              <a:solidFill>
                <a:srgbClr val="000000"/>
              </a:solidFill>
              <a:latin typeface="PT Sans Narrow"/>
              <a:ea typeface="PT Sans Narrow"/>
              <a:cs typeface="PT Sans Narrow"/>
              <a:sym typeface="PT Sans Narrow"/>
            </a:endParaRPr>
          </a:p>
          <a:p>
            <a:pPr indent="0" lvl="0" marL="0" marR="0" rtl="0" algn="l">
              <a:spcBef>
                <a:spcPts val="0"/>
              </a:spcBef>
              <a:spcAft>
                <a:spcPts val="0"/>
              </a:spcAft>
              <a:buNone/>
            </a:pPr>
            <a:r>
              <a:rPr lang="en-US" sz="1300">
                <a:solidFill>
                  <a:srgbClr val="000000"/>
                </a:solidFill>
                <a:latin typeface="PT Sans Narrow"/>
                <a:ea typeface="PT Sans Narrow"/>
                <a:cs typeface="PT Sans Narrow"/>
                <a:sym typeface="PT Sans Narrow"/>
              </a:rPr>
              <a:t>Building on other people’s work has been a longstanding practice in programming, and has only been amplified by network technologies that provide access to a wide range of other people’s work. An important goal of creative computing is to support connections between learners through reusing and remixing. The Scratch authoring environment and online community can support young designers in this key computational practice by helping them find ideas and code to build upon, enabling them to create more complex projects than they could have created on their own.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300">
              <a:solidFill>
                <a:srgbClr val="000000"/>
              </a:solidFill>
              <a:latin typeface="PT Sans Narrow"/>
              <a:ea typeface="PT Sans Narrow"/>
              <a:cs typeface="PT Sans Narrow"/>
              <a:sym typeface="PT Sans Narrow"/>
            </a:endParaRPr>
          </a:p>
          <a:p>
            <a:pPr indent="0" lvl="0" marL="0" marR="0" rtl="0" algn="l">
              <a:spcBef>
                <a:spcPts val="0"/>
              </a:spcBef>
              <a:spcAft>
                <a:spcPts val="0"/>
              </a:spcAft>
              <a:buNone/>
            </a:pPr>
            <a:r>
              <a:rPr lang="en-US" sz="1300">
                <a:solidFill>
                  <a:srgbClr val="000000"/>
                </a:solidFill>
                <a:latin typeface="PT Sans Narrow"/>
                <a:ea typeface="PT Sans Narrow"/>
                <a:cs typeface="PT Sans Narrow"/>
                <a:sym typeface="PT Sans Narrow"/>
              </a:rPr>
              <a:t>The activities in this unit offer initial ideas and strategies for cultivating a culture that supports reusing and remixing. How can you further support sharing and connecting?</a:t>
            </a:r>
            <a:endParaRPr sz="1300">
              <a:solidFill>
                <a:srgbClr val="000000"/>
              </a:solidFill>
              <a:latin typeface="PT Sans Narrow"/>
              <a:ea typeface="PT Sans Narrow"/>
              <a:cs typeface="PT Sans Narrow"/>
              <a:sym typeface="PT Sans Narrow"/>
            </a:endParaRPr>
          </a:p>
        </p:txBody>
      </p:sp>
      <p:grpSp>
        <p:nvGrpSpPr>
          <p:cNvPr id="1862" name="Google Shape;1862;p73"/>
          <p:cNvGrpSpPr/>
          <p:nvPr/>
        </p:nvGrpSpPr>
        <p:grpSpPr>
          <a:xfrm>
            <a:off x="176378" y="2283163"/>
            <a:ext cx="7596022" cy="479582"/>
            <a:chOff x="176378" y="2283163"/>
            <a:chExt cx="7596022" cy="479582"/>
          </a:xfrm>
        </p:grpSpPr>
        <p:sp>
          <p:nvSpPr>
            <p:cNvPr id="1863" name="Google Shape;1863;p73"/>
            <p:cNvSpPr/>
            <p:nvPr/>
          </p:nvSpPr>
          <p:spPr>
            <a:xfrm flipH="1">
              <a:off x="176378" y="2283163"/>
              <a:ext cx="7596022"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AA28B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864" name="Google Shape;1864;p73"/>
            <p:cNvSpPr txBox="1"/>
            <p:nvPr/>
          </p:nvSpPr>
          <p:spPr>
            <a:xfrm flipH="1">
              <a:off x="452118" y="2283163"/>
              <a:ext cx="2110950"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THE “BIG IDEA”</a:t>
              </a:r>
              <a:endParaRPr b="1" sz="2400">
                <a:solidFill>
                  <a:schemeClr val="lt1"/>
                </a:solidFill>
                <a:latin typeface="PT Sans Narrow"/>
                <a:ea typeface="PT Sans Narrow"/>
                <a:cs typeface="PT Sans Narrow"/>
                <a:sym typeface="PT Sans Narrow"/>
              </a:endParaRPr>
            </a:p>
          </p:txBody>
        </p:sp>
      </p:grpSp>
      <p:sp>
        <p:nvSpPr>
          <p:cNvPr id="1865" name="Google Shape;1865;p7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56</a:t>
            </a:r>
            <a:endParaRPr b="0" i="0" sz="1200">
              <a:solidFill>
                <a:srgbClr val="888888"/>
              </a:solidFill>
              <a:latin typeface="Carme"/>
              <a:ea typeface="Carme"/>
              <a:cs typeface="Carme"/>
              <a:sym typeface="Carme"/>
            </a:endParaRPr>
          </a:p>
        </p:txBody>
      </p:sp>
      <p:grpSp>
        <p:nvGrpSpPr>
          <p:cNvPr id="1866" name="Google Shape;1866;p73"/>
          <p:cNvGrpSpPr/>
          <p:nvPr/>
        </p:nvGrpSpPr>
        <p:grpSpPr>
          <a:xfrm>
            <a:off x="3742837" y="2653417"/>
            <a:ext cx="3752843" cy="4943890"/>
            <a:chOff x="3933603" y="3391347"/>
            <a:chExt cx="3752843" cy="4943890"/>
          </a:xfrm>
        </p:grpSpPr>
        <p:sp>
          <p:nvSpPr>
            <p:cNvPr id="1867" name="Google Shape;1867;p73"/>
            <p:cNvSpPr/>
            <p:nvPr/>
          </p:nvSpPr>
          <p:spPr>
            <a:xfrm rot="631125">
              <a:off x="4489168" y="3608871"/>
              <a:ext cx="2615060" cy="2520097"/>
            </a:xfrm>
            <a:prstGeom prst="wedgeEllipseCallout">
              <a:avLst>
                <a:gd fmla="val -49672" name="adj1"/>
                <a:gd fmla="val 33350" name="adj2"/>
              </a:avLst>
            </a:prstGeom>
            <a:solidFill>
              <a:srgbClr val="FFFFFF"/>
            </a:solidFill>
            <a:ln cap="flat" cmpd="sng" w="9525">
              <a:solidFill>
                <a:srgbClr val="AA28BA"/>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We are like dwarfs standing upon the shoulders of giants, and so able to see more and see farther than the ancients.</a:t>
              </a:r>
              <a:endParaRPr sz="1100">
                <a:latin typeface="PT Sans Narrow"/>
                <a:ea typeface="PT Sans Narrow"/>
                <a:cs typeface="PT Sans Narrow"/>
                <a:sym typeface="PT Sans Narrow"/>
              </a:endParaRPr>
            </a:p>
            <a:p>
              <a:pPr indent="0" lvl="0" marL="0" marR="0" rtl="0" algn="r">
                <a:spcBef>
                  <a:spcPts val="0"/>
                </a:spcBef>
                <a:spcAft>
                  <a:spcPts val="0"/>
                </a:spcAft>
                <a:buNone/>
              </a:pPr>
              <a:r>
                <a:rPr lang="en-US" sz="1100">
                  <a:solidFill>
                    <a:srgbClr val="000000"/>
                  </a:solidFill>
                  <a:latin typeface="PT Sans Narrow"/>
                  <a:ea typeface="PT Sans Narrow"/>
                  <a:cs typeface="PT Sans Narrow"/>
                  <a:sym typeface="PT Sans Narrow"/>
                </a:rPr>
                <a:t> – Bernard of Chartres, circa 1130</a:t>
              </a:r>
              <a:endParaRPr sz="1100">
                <a:latin typeface="PT Sans Narrow"/>
                <a:ea typeface="PT Sans Narrow"/>
                <a:cs typeface="PT Sans Narrow"/>
                <a:sym typeface="PT Sans Narrow"/>
              </a:endParaRPr>
            </a:p>
          </p:txBody>
        </p:sp>
        <p:sp>
          <p:nvSpPr>
            <p:cNvPr id="1868" name="Google Shape;1868;p73"/>
            <p:cNvSpPr/>
            <p:nvPr/>
          </p:nvSpPr>
          <p:spPr>
            <a:xfrm rot="631125">
              <a:off x="4082561" y="6375259"/>
              <a:ext cx="1872228" cy="1804243"/>
            </a:xfrm>
            <a:prstGeom prst="wedgeEllipseCallout">
              <a:avLst>
                <a:gd fmla="val -64441" name="adj1"/>
                <a:gd fmla="val -8406" name="adj2"/>
              </a:avLst>
            </a:prstGeom>
            <a:solidFill>
              <a:schemeClr val="lt1"/>
            </a:solidFill>
            <a:ln cap="flat" cmpd="sng" w="9525">
              <a:solidFill>
                <a:srgbClr val="AA28BA"/>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0000"/>
                  </a:solidFill>
                  <a:latin typeface="PT Sans Narrow"/>
                  <a:ea typeface="PT Sans Narrow"/>
                  <a:cs typeface="PT Sans Narrow"/>
                  <a:sym typeface="PT Sans Narrow"/>
                </a:rPr>
                <a:t>A dwarf on a giant’s shoulders sees farther of the two.</a:t>
              </a:r>
              <a:endParaRPr sz="1100">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rgbClr val="000000"/>
                  </a:solidFill>
                  <a:latin typeface="PT Sans Narrow"/>
                  <a:ea typeface="PT Sans Narrow"/>
                  <a:cs typeface="PT Sans Narrow"/>
                  <a:sym typeface="PT Sans Narrow"/>
                </a:rPr>
                <a:t>– George Herbert, 1651</a:t>
              </a:r>
              <a:endParaRPr sz="1100">
                <a:latin typeface="PT Sans Narrow"/>
                <a:ea typeface="PT Sans Narrow"/>
                <a:cs typeface="PT Sans Narrow"/>
                <a:sym typeface="PT Sans Narrow"/>
              </a:endParaRPr>
            </a:p>
          </p:txBody>
        </p:sp>
        <p:sp>
          <p:nvSpPr>
            <p:cNvPr id="1869" name="Google Shape;1869;p73"/>
            <p:cNvSpPr/>
            <p:nvPr/>
          </p:nvSpPr>
          <p:spPr>
            <a:xfrm rot="631125">
              <a:off x="5505522" y="5542825"/>
              <a:ext cx="2020194" cy="1946834"/>
            </a:xfrm>
            <a:prstGeom prst="wedgeEllipseCallout">
              <a:avLst>
                <a:gd fmla="val -63525" name="adj1"/>
                <a:gd fmla="val -2668" name="adj2"/>
              </a:avLst>
            </a:prstGeom>
            <a:solidFill>
              <a:srgbClr val="FFFFFF"/>
            </a:solidFill>
            <a:ln cap="flat" cmpd="sng" w="9525">
              <a:solidFill>
                <a:srgbClr val="AA28BA"/>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rgbClr val="000000"/>
                  </a:solidFill>
                  <a:latin typeface="PT Sans Narrow"/>
                  <a:ea typeface="PT Sans Narrow"/>
                  <a:cs typeface="PT Sans Narrow"/>
                  <a:sym typeface="PT Sans Narrow"/>
                </a:rPr>
                <a:t>If I have seen further it is by standing on the shoulders of giants.</a:t>
              </a:r>
              <a:endParaRPr sz="1100">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rgbClr val="000000"/>
                  </a:solidFill>
                  <a:latin typeface="PT Sans Narrow"/>
                  <a:ea typeface="PT Sans Narrow"/>
                  <a:cs typeface="PT Sans Narrow"/>
                  <a:sym typeface="PT Sans Narrow"/>
                </a:rPr>
                <a:t> – Isaac Newton, 1676</a:t>
              </a:r>
              <a:endParaRPr sz="1100">
                <a:latin typeface="PT Sans Narrow"/>
                <a:ea typeface="PT Sans Narrow"/>
                <a:cs typeface="PT Sans Narrow"/>
                <a:sym typeface="PT Sans Narrow"/>
              </a:endParaRPr>
            </a:p>
          </p:txBody>
        </p:sp>
      </p:grpSp>
      <p:sp>
        <p:nvSpPr>
          <p:cNvPr id="1870" name="Google Shape;1870;p73"/>
          <p:cNvSpPr txBox="1"/>
          <p:nvPr/>
        </p:nvSpPr>
        <p:spPr>
          <a:xfrm>
            <a:off x="5795850" y="7924800"/>
            <a:ext cx="1514400" cy="697800"/>
          </a:xfrm>
          <a:prstGeom prst="rect">
            <a:avLst/>
          </a:prstGeom>
          <a:noFill/>
          <a:ln>
            <a:noFill/>
          </a:ln>
        </p:spPr>
        <p:txBody>
          <a:bodyPr anchorCtr="0" anchor="ctr" bIns="91425" lIns="91425" spcFirstLastPara="1" rIns="91425" wrap="square" tIns="91425">
            <a:noAutofit/>
          </a:bodyPr>
          <a:lstStyle/>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pass-it-on story</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pair programming</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scratch screening</a:t>
            </a:r>
            <a:endParaRPr sz="1100">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design demo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4" name="Shape 1874"/>
        <p:cNvGrpSpPr/>
        <p:nvPr/>
      </p:nvGrpSpPr>
      <p:grpSpPr>
        <a:xfrm>
          <a:off x="0" y="0"/>
          <a:ext cx="0" cy="0"/>
          <a:chOff x="0" y="0"/>
          <a:chExt cx="0" cy="0"/>
        </a:xfrm>
      </p:grpSpPr>
      <p:sp>
        <p:nvSpPr>
          <p:cNvPr id="1875" name="Google Shape;1875;p74"/>
          <p:cNvSpPr txBox="1"/>
          <p:nvPr/>
        </p:nvSpPr>
        <p:spPr>
          <a:xfrm>
            <a:off x="4060679" y="1621971"/>
            <a:ext cx="3273767" cy="24929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PT Sans Narrow"/>
                <a:ea typeface="PT Sans Narrow"/>
                <a:cs typeface="PT Sans Narrow"/>
                <a:sym typeface="PT Sans Narrow"/>
              </a:rPr>
              <a:t>This unit focuses on helping students develop their storytelling and remixing abilities through a variety of hands-on and off-computer design activities, providing opportunities for students to work collaboratively and build on the creative work of others. Building on initial experiences from Unit 2, the activities in this unit are designed to help students develop deeper fluency in the computational concepts of events and parallelism and the computational practices of experimenting and iterating and reusing and remixing. Each capacity-building activity is designed to help students build up storytelling projects by discovering new blocks and methods for programming interactions between sprites and backdrops, culminating in a Pass It On project.</a:t>
            </a:r>
            <a:endParaRPr>
              <a:latin typeface="PT Sans Narrow"/>
              <a:ea typeface="PT Sans Narrow"/>
              <a:cs typeface="PT Sans Narrow"/>
              <a:sym typeface="PT Sans Narrow"/>
            </a:endParaRPr>
          </a:p>
        </p:txBody>
      </p:sp>
      <p:grpSp>
        <p:nvGrpSpPr>
          <p:cNvPr id="1876" name="Google Shape;1876;p74"/>
          <p:cNvGrpSpPr/>
          <p:nvPr/>
        </p:nvGrpSpPr>
        <p:grpSpPr>
          <a:xfrm>
            <a:off x="378584" y="6589564"/>
            <a:ext cx="7119694" cy="2331778"/>
            <a:chOff x="378584" y="7124737"/>
            <a:chExt cx="7119694" cy="2331778"/>
          </a:xfrm>
        </p:grpSpPr>
        <p:grpSp>
          <p:nvGrpSpPr>
            <p:cNvPr id="1877" name="Google Shape;1877;p74"/>
            <p:cNvGrpSpPr/>
            <p:nvPr/>
          </p:nvGrpSpPr>
          <p:grpSpPr>
            <a:xfrm>
              <a:off x="378584" y="7127539"/>
              <a:ext cx="5942158" cy="2328977"/>
              <a:chOff x="378584" y="6665973"/>
              <a:chExt cx="5942158" cy="2328977"/>
            </a:xfrm>
          </p:grpSpPr>
          <p:grpSp>
            <p:nvGrpSpPr>
              <p:cNvPr id="1878" name="Google Shape;1878;p74"/>
              <p:cNvGrpSpPr/>
              <p:nvPr/>
            </p:nvGrpSpPr>
            <p:grpSpPr>
              <a:xfrm>
                <a:off x="378584" y="6665983"/>
                <a:ext cx="1241052" cy="2021116"/>
                <a:chOff x="361181" y="6645783"/>
                <a:chExt cx="1378946" cy="2245681"/>
              </a:xfrm>
            </p:grpSpPr>
            <p:sp>
              <p:nvSpPr>
                <p:cNvPr id="1879" name="Google Shape;1879;p74"/>
                <p:cNvSpPr/>
                <p:nvPr/>
              </p:nvSpPr>
              <p:spPr>
                <a:xfrm>
                  <a:off x="535217" y="8104925"/>
                  <a:ext cx="1030874" cy="7865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Create your own Scratch blocks using Make a Block.</a:t>
                  </a:r>
                  <a:endParaRPr>
                    <a:latin typeface="PT Sans Narrow"/>
                    <a:ea typeface="PT Sans Narrow"/>
                    <a:cs typeface="PT Sans Narrow"/>
                    <a:sym typeface="PT Sans Narrow"/>
                  </a:endParaRPr>
                </a:p>
              </p:txBody>
            </p:sp>
            <p:grpSp>
              <p:nvGrpSpPr>
                <p:cNvPr id="1880" name="Google Shape;1880;p74"/>
                <p:cNvGrpSpPr/>
                <p:nvPr/>
              </p:nvGrpSpPr>
              <p:grpSpPr>
                <a:xfrm>
                  <a:off x="361181" y="6645783"/>
                  <a:ext cx="1378946" cy="1378946"/>
                  <a:chOff x="361181" y="6645783"/>
                  <a:chExt cx="1378946" cy="1378946"/>
                </a:xfrm>
              </p:grpSpPr>
              <p:sp>
                <p:nvSpPr>
                  <p:cNvPr id="1881" name="Google Shape;1881;p74"/>
                  <p:cNvSpPr/>
                  <p:nvPr/>
                </p:nvSpPr>
                <p:spPr>
                  <a:xfrm rot="8075815">
                    <a:off x="563111" y="6847712"/>
                    <a:ext cx="975086" cy="975087"/>
                  </a:xfrm>
                  <a:prstGeom prst="teardrop">
                    <a:avLst>
                      <a:gd fmla="val 100000" name="adj"/>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2" name="Google Shape;1882;p74"/>
                  <p:cNvSpPr txBox="1"/>
                  <p:nvPr/>
                </p:nvSpPr>
                <p:spPr>
                  <a:xfrm>
                    <a:off x="535218" y="7175557"/>
                    <a:ext cx="1030873" cy="3077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lt1"/>
                        </a:solidFill>
                        <a:latin typeface="PT Sans Narrow"/>
                        <a:ea typeface="PT Sans Narrow"/>
                        <a:cs typeface="PT Sans Narrow"/>
                        <a:sym typeface="PT Sans Narrow"/>
                      </a:rPr>
                      <a:t>CHARACTERS</a:t>
                    </a:r>
                    <a:endParaRPr b="1" sz="1000">
                      <a:latin typeface="PT Sans Narrow"/>
                      <a:ea typeface="PT Sans Narrow"/>
                      <a:cs typeface="PT Sans Narrow"/>
                      <a:sym typeface="PT Sans Narrow"/>
                    </a:endParaRPr>
                  </a:p>
                </p:txBody>
              </p:sp>
            </p:grpSp>
          </p:grpSp>
          <p:grpSp>
            <p:nvGrpSpPr>
              <p:cNvPr id="1883" name="Google Shape;1883;p74"/>
              <p:cNvGrpSpPr/>
              <p:nvPr/>
            </p:nvGrpSpPr>
            <p:grpSpPr>
              <a:xfrm>
                <a:off x="1555200" y="6665975"/>
                <a:ext cx="1241205" cy="2328975"/>
                <a:chOff x="1602913" y="6645781"/>
                <a:chExt cx="1379116" cy="2587749"/>
              </a:xfrm>
            </p:grpSpPr>
            <p:sp>
              <p:nvSpPr>
                <p:cNvPr id="1884" name="Google Shape;1884;p74"/>
                <p:cNvSpPr/>
                <p:nvPr/>
              </p:nvSpPr>
              <p:spPr>
                <a:xfrm>
                  <a:off x="1602913" y="8104930"/>
                  <a:ext cx="1379100" cy="112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How do you coordinate interactions between sprites using timing and broadcasting?</a:t>
                  </a:r>
                  <a:endParaRPr>
                    <a:latin typeface="PT Sans Narrow"/>
                    <a:ea typeface="PT Sans Narrow"/>
                    <a:cs typeface="PT Sans Narrow"/>
                    <a:sym typeface="PT Sans Narrow"/>
                  </a:endParaRPr>
                </a:p>
              </p:txBody>
            </p:sp>
            <p:grpSp>
              <p:nvGrpSpPr>
                <p:cNvPr id="1885" name="Google Shape;1885;p74"/>
                <p:cNvGrpSpPr/>
                <p:nvPr/>
              </p:nvGrpSpPr>
              <p:grpSpPr>
                <a:xfrm>
                  <a:off x="1603083" y="6645781"/>
                  <a:ext cx="1378946" cy="1378946"/>
                  <a:chOff x="1603083" y="6645781"/>
                  <a:chExt cx="1378946" cy="1378946"/>
                </a:xfrm>
              </p:grpSpPr>
              <p:sp>
                <p:nvSpPr>
                  <p:cNvPr id="1886" name="Google Shape;1886;p74"/>
                  <p:cNvSpPr/>
                  <p:nvPr/>
                </p:nvSpPr>
                <p:spPr>
                  <a:xfrm rot="8075815">
                    <a:off x="1805013" y="6847711"/>
                    <a:ext cx="975086" cy="975087"/>
                  </a:xfrm>
                  <a:prstGeom prst="teardrop">
                    <a:avLst>
                      <a:gd fmla="val 100000" name="adj"/>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Google Shape;1887;p74"/>
                  <p:cNvSpPr txBox="1"/>
                  <p:nvPr/>
                </p:nvSpPr>
                <p:spPr>
                  <a:xfrm>
                    <a:off x="1777121" y="7175323"/>
                    <a:ext cx="1030873" cy="29067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900">
                        <a:solidFill>
                          <a:srgbClr val="FFFFFF"/>
                        </a:solidFill>
                        <a:latin typeface="PT Sans Narrow"/>
                        <a:ea typeface="PT Sans Narrow"/>
                        <a:cs typeface="PT Sans Narrow"/>
                        <a:sym typeface="PT Sans Narrow"/>
                      </a:rPr>
                      <a:t>CONVERSATIONS</a:t>
                    </a:r>
                    <a:endParaRPr b="1" sz="900">
                      <a:latin typeface="PT Sans Narrow"/>
                      <a:ea typeface="PT Sans Narrow"/>
                      <a:cs typeface="PT Sans Narrow"/>
                      <a:sym typeface="PT Sans Narrow"/>
                    </a:endParaRPr>
                  </a:p>
                </p:txBody>
              </p:sp>
            </p:grpSp>
          </p:grpSp>
          <p:grpSp>
            <p:nvGrpSpPr>
              <p:cNvPr id="1888" name="Google Shape;1888;p74"/>
              <p:cNvGrpSpPr/>
              <p:nvPr/>
            </p:nvGrpSpPr>
            <p:grpSpPr>
              <a:xfrm>
                <a:off x="2728232" y="6665973"/>
                <a:ext cx="1241052" cy="2021171"/>
                <a:chOff x="2852686" y="6645783"/>
                <a:chExt cx="1378946" cy="2245747"/>
              </a:xfrm>
            </p:grpSpPr>
            <p:sp>
              <p:nvSpPr>
                <p:cNvPr id="1889" name="Google Shape;1889;p74"/>
                <p:cNvSpPr/>
                <p:nvPr/>
              </p:nvSpPr>
              <p:spPr>
                <a:xfrm>
                  <a:off x="2928428" y="8104930"/>
                  <a:ext cx="12309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What's the difference between the Stage and sprites?</a:t>
                  </a:r>
                  <a:endParaRPr>
                    <a:latin typeface="PT Sans Narrow"/>
                    <a:ea typeface="PT Sans Narrow"/>
                    <a:cs typeface="PT Sans Narrow"/>
                    <a:sym typeface="PT Sans Narrow"/>
                  </a:endParaRPr>
                </a:p>
              </p:txBody>
            </p:sp>
            <p:grpSp>
              <p:nvGrpSpPr>
                <p:cNvPr id="1890" name="Google Shape;1890;p74"/>
                <p:cNvGrpSpPr/>
                <p:nvPr/>
              </p:nvGrpSpPr>
              <p:grpSpPr>
                <a:xfrm>
                  <a:off x="2852686" y="6645783"/>
                  <a:ext cx="1378946" cy="1378946"/>
                  <a:chOff x="2852686" y="6645783"/>
                  <a:chExt cx="1378946" cy="1378946"/>
                </a:xfrm>
              </p:grpSpPr>
              <p:sp>
                <p:nvSpPr>
                  <p:cNvPr id="1891" name="Google Shape;1891;p74"/>
                  <p:cNvSpPr/>
                  <p:nvPr/>
                </p:nvSpPr>
                <p:spPr>
                  <a:xfrm rot="8075815">
                    <a:off x="3054616" y="6847713"/>
                    <a:ext cx="975086" cy="975087"/>
                  </a:xfrm>
                  <a:prstGeom prst="teardrop">
                    <a:avLst>
                      <a:gd fmla="val 100000" name="adj"/>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2" name="Google Shape;1892;p74"/>
                  <p:cNvSpPr txBox="1"/>
                  <p:nvPr/>
                </p:nvSpPr>
                <p:spPr>
                  <a:xfrm>
                    <a:off x="3026723" y="7175324"/>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FFFFFF"/>
                        </a:solidFill>
                        <a:latin typeface="PT Sans Narrow"/>
                        <a:ea typeface="PT Sans Narrow"/>
                        <a:cs typeface="PT Sans Narrow"/>
                        <a:sym typeface="PT Sans Narrow"/>
                      </a:rPr>
                      <a:t>SCENES</a:t>
                    </a:r>
                    <a:endParaRPr b="1" sz="1000">
                      <a:latin typeface="PT Sans Narrow"/>
                      <a:ea typeface="PT Sans Narrow"/>
                      <a:cs typeface="PT Sans Narrow"/>
                      <a:sym typeface="PT Sans Narrow"/>
                    </a:endParaRPr>
                  </a:p>
                </p:txBody>
              </p:sp>
            </p:grpSp>
          </p:grpSp>
          <p:grpSp>
            <p:nvGrpSpPr>
              <p:cNvPr id="1893" name="Google Shape;1893;p74"/>
              <p:cNvGrpSpPr/>
              <p:nvPr/>
            </p:nvGrpSpPr>
            <p:grpSpPr>
              <a:xfrm>
                <a:off x="5079690" y="6665977"/>
                <a:ext cx="1241052" cy="1867273"/>
                <a:chOff x="5291070" y="6645783"/>
                <a:chExt cx="1378946" cy="2074747"/>
              </a:xfrm>
            </p:grpSpPr>
            <p:sp>
              <p:nvSpPr>
                <p:cNvPr id="1894" name="Google Shape;1894;p74"/>
                <p:cNvSpPr/>
                <p:nvPr/>
              </p:nvSpPr>
              <p:spPr>
                <a:xfrm>
                  <a:off x="5448417" y="8104929"/>
                  <a:ext cx="1132200" cy="61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What can we create by building on others’ work?</a:t>
                  </a:r>
                  <a:endParaRPr>
                    <a:latin typeface="PT Sans Narrow"/>
                    <a:ea typeface="PT Sans Narrow"/>
                    <a:cs typeface="PT Sans Narrow"/>
                    <a:sym typeface="PT Sans Narrow"/>
                  </a:endParaRPr>
                </a:p>
              </p:txBody>
            </p:sp>
            <p:grpSp>
              <p:nvGrpSpPr>
                <p:cNvPr id="1895" name="Google Shape;1895;p74"/>
                <p:cNvGrpSpPr/>
                <p:nvPr/>
              </p:nvGrpSpPr>
              <p:grpSpPr>
                <a:xfrm>
                  <a:off x="5291070" y="6645783"/>
                  <a:ext cx="1378946" cy="1378946"/>
                  <a:chOff x="5291070" y="6645783"/>
                  <a:chExt cx="1378946" cy="1378946"/>
                </a:xfrm>
              </p:grpSpPr>
              <p:sp>
                <p:nvSpPr>
                  <p:cNvPr id="1896" name="Google Shape;1896;p74"/>
                  <p:cNvSpPr/>
                  <p:nvPr/>
                </p:nvSpPr>
                <p:spPr>
                  <a:xfrm rot="8075815">
                    <a:off x="5493000" y="6847712"/>
                    <a:ext cx="975086" cy="975087"/>
                  </a:xfrm>
                  <a:prstGeom prst="teardrop">
                    <a:avLst>
                      <a:gd fmla="val 100000" name="adj"/>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AA28BA"/>
                      </a:solidFill>
                      <a:latin typeface="Calibri"/>
                      <a:ea typeface="Calibri"/>
                      <a:cs typeface="Calibri"/>
                      <a:sym typeface="Calibri"/>
                    </a:endParaRPr>
                  </a:p>
                </p:txBody>
              </p:sp>
              <p:sp>
                <p:nvSpPr>
                  <p:cNvPr id="1897" name="Google Shape;1897;p74"/>
                  <p:cNvSpPr txBox="1"/>
                  <p:nvPr/>
                </p:nvSpPr>
                <p:spPr>
                  <a:xfrm>
                    <a:off x="5465107" y="7112438"/>
                    <a:ext cx="1030873" cy="51296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FFFFFF"/>
                        </a:solidFill>
                        <a:latin typeface="PT Sans Narrow"/>
                        <a:ea typeface="PT Sans Narrow"/>
                        <a:cs typeface="PT Sans Narrow"/>
                        <a:sym typeface="PT Sans Narrow"/>
                      </a:rPr>
                      <a:t>CREATURE CONSTRUCTION</a:t>
                    </a:r>
                    <a:endParaRPr b="1" sz="1000">
                      <a:latin typeface="PT Sans Narrow"/>
                      <a:ea typeface="PT Sans Narrow"/>
                      <a:cs typeface="PT Sans Narrow"/>
                      <a:sym typeface="PT Sans Narrow"/>
                    </a:endParaRPr>
                  </a:p>
                </p:txBody>
              </p:sp>
            </p:grpSp>
          </p:grpSp>
          <p:grpSp>
            <p:nvGrpSpPr>
              <p:cNvPr id="1898" name="Google Shape;1898;p74"/>
              <p:cNvGrpSpPr/>
              <p:nvPr/>
            </p:nvGrpSpPr>
            <p:grpSpPr>
              <a:xfrm>
                <a:off x="3904046" y="6665976"/>
                <a:ext cx="1241054" cy="2021172"/>
                <a:chOff x="4079172" y="6645783"/>
                <a:chExt cx="1378948" cy="2245746"/>
              </a:xfrm>
            </p:grpSpPr>
            <p:grpSp>
              <p:nvGrpSpPr>
                <p:cNvPr id="1899" name="Google Shape;1899;p74"/>
                <p:cNvGrpSpPr/>
                <p:nvPr/>
              </p:nvGrpSpPr>
              <p:grpSpPr>
                <a:xfrm>
                  <a:off x="4079172" y="6645783"/>
                  <a:ext cx="1378948" cy="1378948"/>
                  <a:chOff x="4079172" y="6645783"/>
                  <a:chExt cx="1378948" cy="1378948"/>
                </a:xfrm>
              </p:grpSpPr>
              <p:sp>
                <p:nvSpPr>
                  <p:cNvPr id="1900" name="Google Shape;1900;p74"/>
                  <p:cNvSpPr/>
                  <p:nvPr/>
                </p:nvSpPr>
                <p:spPr>
                  <a:xfrm rot="8075815">
                    <a:off x="4281103" y="6847713"/>
                    <a:ext cx="975087" cy="975088"/>
                  </a:xfrm>
                  <a:prstGeom prst="teardrop">
                    <a:avLst>
                      <a:gd fmla="val 100000" name="adj"/>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1" name="Google Shape;1901;p74"/>
                  <p:cNvSpPr txBox="1"/>
                  <p:nvPr/>
                </p:nvSpPr>
                <p:spPr>
                  <a:xfrm>
                    <a:off x="4253210" y="7175323"/>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FFFFFF"/>
                        </a:solidFill>
                        <a:latin typeface="PT Sans Narrow"/>
                        <a:ea typeface="PT Sans Narrow"/>
                        <a:cs typeface="PT Sans Narrow"/>
                        <a:sym typeface="PT Sans Narrow"/>
                      </a:rPr>
                      <a:t>DEBUG IT!</a:t>
                    </a:r>
                    <a:endParaRPr b="1" sz="1000">
                      <a:latin typeface="PT Sans Narrow"/>
                      <a:ea typeface="PT Sans Narrow"/>
                      <a:cs typeface="PT Sans Narrow"/>
                      <a:sym typeface="PT Sans Narrow"/>
                    </a:endParaRPr>
                  </a:p>
                </p:txBody>
              </p:sp>
            </p:grpSp>
            <p:sp>
              <p:nvSpPr>
                <p:cNvPr id="1902" name="Google Shape;1902;p74"/>
                <p:cNvSpPr/>
                <p:nvPr/>
              </p:nvSpPr>
              <p:spPr>
                <a:xfrm>
                  <a:off x="4154512" y="8104929"/>
                  <a:ext cx="12309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Help!</a:t>
                  </a:r>
                  <a:endParaRPr>
                    <a:latin typeface="PT Sans Narrow"/>
                    <a:ea typeface="PT Sans Narrow"/>
                    <a:cs typeface="PT Sans Narrow"/>
                    <a:sym typeface="PT Sans Narrow"/>
                  </a:endParaRPr>
                </a:p>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Can you debug these five Scratch programs?</a:t>
                  </a:r>
                  <a:endParaRPr>
                    <a:latin typeface="PT Sans Narrow"/>
                    <a:ea typeface="PT Sans Narrow"/>
                    <a:cs typeface="PT Sans Narrow"/>
                    <a:sym typeface="PT Sans Narrow"/>
                  </a:endParaRPr>
                </a:p>
              </p:txBody>
            </p:sp>
          </p:grpSp>
        </p:grpSp>
        <p:grpSp>
          <p:nvGrpSpPr>
            <p:cNvPr id="1903" name="Google Shape;1903;p74"/>
            <p:cNvGrpSpPr/>
            <p:nvPr/>
          </p:nvGrpSpPr>
          <p:grpSpPr>
            <a:xfrm>
              <a:off x="6257226" y="7124737"/>
              <a:ext cx="1241052" cy="1867336"/>
              <a:chOff x="6257226" y="7151383"/>
              <a:chExt cx="1241052" cy="1867336"/>
            </a:xfrm>
          </p:grpSpPr>
          <p:sp>
            <p:nvSpPr>
              <p:cNvPr id="1904" name="Google Shape;1904;p74"/>
              <p:cNvSpPr/>
              <p:nvPr/>
            </p:nvSpPr>
            <p:spPr>
              <a:xfrm>
                <a:off x="6381924" y="8464619"/>
                <a:ext cx="1019100" cy="5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What can we create by building on others’ work?</a:t>
                </a:r>
                <a:endParaRPr sz="1000">
                  <a:solidFill>
                    <a:schemeClr val="dk1"/>
                  </a:solidFill>
                  <a:latin typeface="PT Sans Narrow"/>
                  <a:ea typeface="PT Sans Narrow"/>
                  <a:cs typeface="PT Sans Narrow"/>
                  <a:sym typeface="PT Sans Narrow"/>
                </a:endParaRPr>
              </a:p>
            </p:txBody>
          </p:sp>
          <p:sp>
            <p:nvSpPr>
              <p:cNvPr id="1905" name="Google Shape;1905;p74"/>
              <p:cNvSpPr/>
              <p:nvPr/>
            </p:nvSpPr>
            <p:spPr>
              <a:xfrm rot="8075815">
                <a:off x="6438964" y="7333120"/>
                <a:ext cx="877577" cy="877579"/>
              </a:xfrm>
              <a:prstGeom prst="teardrop">
                <a:avLst>
                  <a:gd fmla="val 100000" name="adj"/>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6" name="Google Shape;1906;p74"/>
              <p:cNvSpPr txBox="1"/>
              <p:nvPr/>
            </p:nvSpPr>
            <p:spPr>
              <a:xfrm>
                <a:off x="6413860" y="7627971"/>
                <a:ext cx="927786"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FFFFFF"/>
                    </a:solidFill>
                    <a:latin typeface="PT Sans Narrow"/>
                    <a:ea typeface="PT Sans Narrow"/>
                    <a:cs typeface="PT Sans Narrow"/>
                    <a:sym typeface="PT Sans Narrow"/>
                  </a:rPr>
                  <a:t>PASS IT ON</a:t>
                </a:r>
                <a:endParaRPr b="1" sz="1000">
                  <a:latin typeface="PT Sans Narrow"/>
                  <a:ea typeface="PT Sans Narrow"/>
                  <a:cs typeface="PT Sans Narrow"/>
                  <a:sym typeface="PT Sans Narrow"/>
                </a:endParaRPr>
              </a:p>
            </p:txBody>
          </p:sp>
        </p:grpSp>
      </p:grpSp>
      <p:grpSp>
        <p:nvGrpSpPr>
          <p:cNvPr id="1907" name="Google Shape;1907;p74"/>
          <p:cNvGrpSpPr/>
          <p:nvPr/>
        </p:nvGrpSpPr>
        <p:grpSpPr>
          <a:xfrm>
            <a:off x="683600" y="6311275"/>
            <a:ext cx="6203685" cy="407329"/>
            <a:chOff x="683600" y="6311276"/>
            <a:chExt cx="6203685" cy="407329"/>
          </a:xfrm>
        </p:grpSpPr>
        <p:grpSp>
          <p:nvGrpSpPr>
            <p:cNvPr id="1908" name="Google Shape;1908;p74"/>
            <p:cNvGrpSpPr/>
            <p:nvPr/>
          </p:nvGrpSpPr>
          <p:grpSpPr>
            <a:xfrm>
              <a:off x="683600" y="6311276"/>
              <a:ext cx="4260276" cy="407329"/>
              <a:chOff x="683600" y="6311276"/>
              <a:chExt cx="4260276" cy="407329"/>
            </a:xfrm>
          </p:grpSpPr>
          <p:grpSp>
            <p:nvGrpSpPr>
              <p:cNvPr id="1909" name="Google Shape;1909;p74"/>
              <p:cNvGrpSpPr/>
              <p:nvPr/>
            </p:nvGrpSpPr>
            <p:grpSpPr>
              <a:xfrm>
                <a:off x="1867348" y="6311276"/>
                <a:ext cx="726000" cy="400086"/>
                <a:chOff x="1867348" y="6311276"/>
                <a:chExt cx="726000" cy="400086"/>
              </a:xfrm>
            </p:grpSpPr>
            <p:cxnSp>
              <p:nvCxnSpPr>
                <p:cNvPr id="1910" name="Google Shape;1910;p74"/>
                <p:cNvCxnSpPr/>
                <p:nvPr/>
              </p:nvCxnSpPr>
              <p:spPr>
                <a:xfrm rot="10800000">
                  <a:off x="2175879" y="6529614"/>
                  <a:ext cx="3775" cy="181748"/>
                </a:xfrm>
                <a:prstGeom prst="straightConnector1">
                  <a:avLst/>
                </a:prstGeom>
                <a:noFill/>
                <a:ln cap="flat" cmpd="sng" w="12700">
                  <a:solidFill>
                    <a:schemeClr val="dk1"/>
                  </a:solidFill>
                  <a:prstDash val="solid"/>
                  <a:round/>
                  <a:headEnd len="med" w="med" type="triangle"/>
                  <a:tailEnd len="sm" w="sm" type="none"/>
                </a:ln>
              </p:spPr>
            </p:cxnSp>
            <p:sp>
              <p:nvSpPr>
                <p:cNvPr id="1911" name="Google Shape;1911;p74"/>
                <p:cNvSpPr/>
                <p:nvPr/>
              </p:nvSpPr>
              <p:spPr>
                <a:xfrm>
                  <a:off x="1867348" y="6311276"/>
                  <a:ext cx="7260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2</a:t>
                  </a:r>
                  <a:endParaRPr b="1" sz="1050">
                    <a:solidFill>
                      <a:schemeClr val="dk1"/>
                    </a:solidFill>
                    <a:latin typeface="PT Sans Narrow"/>
                    <a:ea typeface="PT Sans Narrow"/>
                    <a:cs typeface="PT Sans Narrow"/>
                    <a:sym typeface="PT Sans Narrow"/>
                  </a:endParaRPr>
                </a:p>
              </p:txBody>
            </p:sp>
          </p:grpSp>
          <p:grpSp>
            <p:nvGrpSpPr>
              <p:cNvPr id="1912" name="Google Shape;1912;p74"/>
              <p:cNvGrpSpPr/>
              <p:nvPr/>
            </p:nvGrpSpPr>
            <p:grpSpPr>
              <a:xfrm>
                <a:off x="3043776" y="6311276"/>
                <a:ext cx="726000" cy="405198"/>
                <a:chOff x="1867364" y="6306164"/>
                <a:chExt cx="726000" cy="405198"/>
              </a:xfrm>
            </p:grpSpPr>
            <p:cxnSp>
              <p:nvCxnSpPr>
                <p:cNvPr id="1913" name="Google Shape;1913;p74"/>
                <p:cNvCxnSpPr/>
                <p:nvPr/>
              </p:nvCxnSpPr>
              <p:spPr>
                <a:xfrm rot="10800000">
                  <a:off x="2175879" y="6529614"/>
                  <a:ext cx="3775" cy="181748"/>
                </a:xfrm>
                <a:prstGeom prst="straightConnector1">
                  <a:avLst/>
                </a:prstGeom>
                <a:noFill/>
                <a:ln cap="flat" cmpd="sng" w="12700">
                  <a:solidFill>
                    <a:schemeClr val="dk1"/>
                  </a:solidFill>
                  <a:prstDash val="solid"/>
                  <a:round/>
                  <a:headEnd len="med" w="med" type="triangle"/>
                  <a:tailEnd len="sm" w="sm" type="none"/>
                </a:ln>
              </p:spPr>
            </p:cxnSp>
            <p:sp>
              <p:nvSpPr>
                <p:cNvPr id="1914" name="Google Shape;1914;p74"/>
                <p:cNvSpPr/>
                <p:nvPr/>
              </p:nvSpPr>
              <p:spPr>
                <a:xfrm>
                  <a:off x="1867364" y="6306164"/>
                  <a:ext cx="7260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3</a:t>
                  </a:r>
                  <a:endParaRPr b="1" sz="1050">
                    <a:solidFill>
                      <a:schemeClr val="dk1"/>
                    </a:solidFill>
                    <a:latin typeface="PT Sans Narrow"/>
                    <a:ea typeface="PT Sans Narrow"/>
                    <a:cs typeface="PT Sans Narrow"/>
                    <a:sym typeface="PT Sans Narrow"/>
                  </a:endParaRPr>
                </a:p>
              </p:txBody>
            </p:sp>
          </p:grpSp>
          <p:grpSp>
            <p:nvGrpSpPr>
              <p:cNvPr id="1915" name="Google Shape;1915;p74"/>
              <p:cNvGrpSpPr/>
              <p:nvPr/>
            </p:nvGrpSpPr>
            <p:grpSpPr>
              <a:xfrm>
                <a:off x="4217875" y="6311276"/>
                <a:ext cx="726000" cy="405198"/>
                <a:chOff x="1862903" y="6306164"/>
                <a:chExt cx="726000" cy="405198"/>
              </a:xfrm>
            </p:grpSpPr>
            <p:cxnSp>
              <p:nvCxnSpPr>
                <p:cNvPr id="1916" name="Google Shape;1916;p74"/>
                <p:cNvCxnSpPr/>
                <p:nvPr/>
              </p:nvCxnSpPr>
              <p:spPr>
                <a:xfrm rot="10800000">
                  <a:off x="2175879" y="6529614"/>
                  <a:ext cx="3775" cy="181748"/>
                </a:xfrm>
                <a:prstGeom prst="straightConnector1">
                  <a:avLst/>
                </a:prstGeom>
                <a:noFill/>
                <a:ln cap="flat" cmpd="sng" w="12700">
                  <a:solidFill>
                    <a:schemeClr val="dk1"/>
                  </a:solidFill>
                  <a:prstDash val="solid"/>
                  <a:round/>
                  <a:headEnd len="med" w="med" type="triangle"/>
                  <a:tailEnd len="sm" w="sm" type="none"/>
                </a:ln>
              </p:spPr>
            </p:cxnSp>
            <p:sp>
              <p:nvSpPr>
                <p:cNvPr id="1917" name="Google Shape;1917;p74"/>
                <p:cNvSpPr/>
                <p:nvPr/>
              </p:nvSpPr>
              <p:spPr>
                <a:xfrm>
                  <a:off x="1862903" y="6306164"/>
                  <a:ext cx="7260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4</a:t>
                  </a:r>
                  <a:endParaRPr b="1" sz="1050">
                    <a:solidFill>
                      <a:schemeClr val="dk1"/>
                    </a:solidFill>
                    <a:latin typeface="PT Sans Narrow"/>
                    <a:ea typeface="PT Sans Narrow"/>
                    <a:cs typeface="PT Sans Narrow"/>
                    <a:sym typeface="PT Sans Narrow"/>
                  </a:endParaRPr>
                </a:p>
              </p:txBody>
            </p:sp>
          </p:grpSp>
          <p:grpSp>
            <p:nvGrpSpPr>
              <p:cNvPr id="1918" name="Google Shape;1918;p74"/>
              <p:cNvGrpSpPr/>
              <p:nvPr/>
            </p:nvGrpSpPr>
            <p:grpSpPr>
              <a:xfrm>
                <a:off x="683600" y="6311276"/>
                <a:ext cx="726000" cy="407329"/>
                <a:chOff x="683600" y="6311276"/>
                <a:chExt cx="726000" cy="407329"/>
              </a:xfrm>
            </p:grpSpPr>
            <p:cxnSp>
              <p:nvCxnSpPr>
                <p:cNvPr id="1919" name="Google Shape;1919;p74"/>
                <p:cNvCxnSpPr/>
                <p:nvPr/>
              </p:nvCxnSpPr>
              <p:spPr>
                <a:xfrm rot="10800000">
                  <a:off x="992120" y="6536857"/>
                  <a:ext cx="3775" cy="181748"/>
                </a:xfrm>
                <a:prstGeom prst="straightConnector1">
                  <a:avLst/>
                </a:prstGeom>
                <a:noFill/>
                <a:ln cap="flat" cmpd="sng" w="12700">
                  <a:solidFill>
                    <a:schemeClr val="dk1"/>
                  </a:solidFill>
                  <a:prstDash val="solid"/>
                  <a:round/>
                  <a:headEnd len="med" w="med" type="triangle"/>
                  <a:tailEnd len="sm" w="sm" type="none"/>
                </a:ln>
              </p:spPr>
            </p:cxnSp>
            <p:sp>
              <p:nvSpPr>
                <p:cNvPr id="1920" name="Google Shape;1920;p74"/>
                <p:cNvSpPr/>
                <p:nvPr/>
              </p:nvSpPr>
              <p:spPr>
                <a:xfrm>
                  <a:off x="683600" y="6311276"/>
                  <a:ext cx="7260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1</a:t>
                  </a:r>
                  <a:endParaRPr b="1" sz="1050">
                    <a:solidFill>
                      <a:schemeClr val="dk1"/>
                    </a:solidFill>
                    <a:latin typeface="PT Sans Narrow"/>
                    <a:ea typeface="PT Sans Narrow"/>
                    <a:cs typeface="PT Sans Narrow"/>
                    <a:sym typeface="PT Sans Narrow"/>
                  </a:endParaRPr>
                </a:p>
              </p:txBody>
            </p:sp>
          </p:grpSp>
        </p:grpSp>
        <p:grpSp>
          <p:nvGrpSpPr>
            <p:cNvPr id="1921" name="Google Shape;1921;p74"/>
            <p:cNvGrpSpPr/>
            <p:nvPr/>
          </p:nvGrpSpPr>
          <p:grpSpPr>
            <a:xfrm>
              <a:off x="5700899" y="6311276"/>
              <a:ext cx="1186386" cy="403613"/>
              <a:chOff x="5700899" y="6311276"/>
              <a:chExt cx="1186386" cy="403613"/>
            </a:xfrm>
          </p:grpSpPr>
          <p:grpSp>
            <p:nvGrpSpPr>
              <p:cNvPr id="1922" name="Google Shape;1922;p74"/>
              <p:cNvGrpSpPr/>
              <p:nvPr/>
            </p:nvGrpSpPr>
            <p:grpSpPr>
              <a:xfrm>
                <a:off x="5700899" y="6433842"/>
                <a:ext cx="1186386" cy="281047"/>
                <a:chOff x="3490350" y="7146674"/>
                <a:chExt cx="1186386" cy="281047"/>
              </a:xfrm>
            </p:grpSpPr>
            <p:cxnSp>
              <p:nvCxnSpPr>
                <p:cNvPr id="1923" name="Google Shape;1923;p74"/>
                <p:cNvCxnSpPr/>
                <p:nvPr/>
              </p:nvCxnSpPr>
              <p:spPr>
                <a:xfrm rot="10800000">
                  <a:off x="3490350" y="7146674"/>
                  <a:ext cx="3775" cy="281047"/>
                </a:xfrm>
                <a:prstGeom prst="straightConnector1">
                  <a:avLst/>
                </a:prstGeom>
                <a:noFill/>
                <a:ln cap="flat" cmpd="sng" w="12700">
                  <a:solidFill>
                    <a:schemeClr val="dk1"/>
                  </a:solidFill>
                  <a:prstDash val="solid"/>
                  <a:round/>
                  <a:headEnd len="med" w="med" type="triangle"/>
                  <a:tailEnd len="sm" w="sm" type="none"/>
                </a:ln>
              </p:spPr>
            </p:cxnSp>
            <p:cxnSp>
              <p:nvCxnSpPr>
                <p:cNvPr id="1924" name="Google Shape;1924;p74"/>
                <p:cNvCxnSpPr/>
                <p:nvPr/>
              </p:nvCxnSpPr>
              <p:spPr>
                <a:xfrm rot="10800000">
                  <a:off x="4672961" y="7146675"/>
                  <a:ext cx="3775" cy="281046"/>
                </a:xfrm>
                <a:prstGeom prst="straightConnector1">
                  <a:avLst/>
                </a:prstGeom>
                <a:noFill/>
                <a:ln cap="flat" cmpd="sng" w="12700">
                  <a:solidFill>
                    <a:schemeClr val="dk1"/>
                  </a:solidFill>
                  <a:prstDash val="solid"/>
                  <a:round/>
                  <a:headEnd len="med" w="med" type="triangle"/>
                  <a:tailEnd len="sm" w="sm" type="none"/>
                </a:ln>
              </p:spPr>
            </p:cxnSp>
            <p:cxnSp>
              <p:nvCxnSpPr>
                <p:cNvPr id="1925" name="Google Shape;1925;p74"/>
                <p:cNvCxnSpPr/>
                <p:nvPr/>
              </p:nvCxnSpPr>
              <p:spPr>
                <a:xfrm>
                  <a:off x="3490350" y="7154071"/>
                  <a:ext cx="1186386" cy="0"/>
                </a:xfrm>
                <a:prstGeom prst="straightConnector1">
                  <a:avLst/>
                </a:prstGeom>
                <a:noFill/>
                <a:ln cap="flat" cmpd="sng" w="12700">
                  <a:solidFill>
                    <a:schemeClr val="dk1"/>
                  </a:solidFill>
                  <a:prstDash val="solid"/>
                  <a:round/>
                  <a:headEnd len="sm" w="sm" type="none"/>
                  <a:tailEnd len="sm" w="sm" type="none"/>
                </a:ln>
              </p:spPr>
            </p:cxnSp>
          </p:grpSp>
          <p:sp>
            <p:nvSpPr>
              <p:cNvPr id="1926" name="Google Shape;1926;p74"/>
              <p:cNvSpPr/>
              <p:nvPr/>
            </p:nvSpPr>
            <p:spPr>
              <a:xfrm>
                <a:off x="5985575" y="6311276"/>
                <a:ext cx="726000" cy="253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5</a:t>
                </a:r>
                <a:endParaRPr b="1" sz="1050">
                  <a:solidFill>
                    <a:schemeClr val="dk1"/>
                  </a:solidFill>
                  <a:latin typeface="PT Sans Narrow"/>
                  <a:ea typeface="PT Sans Narrow"/>
                  <a:cs typeface="PT Sans Narrow"/>
                  <a:sym typeface="PT Sans Narrow"/>
                </a:endParaRPr>
              </a:p>
            </p:txBody>
          </p:sp>
        </p:grpSp>
      </p:grpSp>
      <p:pic>
        <p:nvPicPr>
          <p:cNvPr descr="Screen Shot 2014-07-25 at 1.48.31 PM.png" id="1927" name="Google Shape;1927;p74"/>
          <p:cNvPicPr preferRelativeResize="0"/>
          <p:nvPr/>
        </p:nvPicPr>
        <p:blipFill rotWithShape="1">
          <a:blip r:embed="rId3">
            <a:alphaModFix/>
          </a:blip>
          <a:srcRect b="27619" l="243" r="-952" t="3277"/>
          <a:stretch/>
        </p:blipFill>
        <p:spPr>
          <a:xfrm>
            <a:off x="467239" y="1704632"/>
            <a:ext cx="3323425" cy="2483236"/>
          </a:xfrm>
          <a:prstGeom prst="rect">
            <a:avLst/>
          </a:prstGeom>
          <a:noFill/>
          <a:ln>
            <a:noFill/>
          </a:ln>
        </p:spPr>
      </p:pic>
      <p:sp>
        <p:nvSpPr>
          <p:cNvPr id="1928" name="Google Shape;1928;p74"/>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57</a:t>
            </a:r>
            <a:endParaRPr b="0" i="0" sz="1200">
              <a:solidFill>
                <a:srgbClr val="888888"/>
              </a:solidFill>
              <a:latin typeface="Carme"/>
              <a:ea typeface="Carme"/>
              <a:cs typeface="Carme"/>
              <a:sym typeface="Carme"/>
            </a:endParaRPr>
          </a:p>
        </p:txBody>
      </p:sp>
      <p:grpSp>
        <p:nvGrpSpPr>
          <p:cNvPr id="1929" name="Google Shape;1929;p74"/>
          <p:cNvGrpSpPr/>
          <p:nvPr/>
        </p:nvGrpSpPr>
        <p:grpSpPr>
          <a:xfrm>
            <a:off x="-1" y="656089"/>
            <a:ext cx="7582143" cy="479582"/>
            <a:chOff x="-1" y="656089"/>
            <a:chExt cx="7582143" cy="479582"/>
          </a:xfrm>
        </p:grpSpPr>
        <p:sp>
          <p:nvSpPr>
            <p:cNvPr id="1930" name="Google Shape;1930;p74"/>
            <p:cNvSpPr/>
            <p:nvPr/>
          </p:nvSpPr>
          <p:spPr>
            <a:xfrm>
              <a:off x="-1" y="656089"/>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1" name="Google Shape;1931;p74"/>
            <p:cNvSpPr txBox="1"/>
            <p:nvPr/>
          </p:nvSpPr>
          <p:spPr>
            <a:xfrm>
              <a:off x="3371851" y="656100"/>
              <a:ext cx="39627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CHOOSE YOUR OWN ADVENTURE</a:t>
              </a:r>
              <a:endParaRPr b="1" sz="2400">
                <a:solidFill>
                  <a:schemeClr val="lt1"/>
                </a:solidFill>
                <a:latin typeface="PT Sans Narrow"/>
                <a:ea typeface="PT Sans Narrow"/>
                <a:cs typeface="PT Sans Narrow"/>
                <a:sym typeface="PT Sans Narrow"/>
              </a:endParaRPr>
            </a:p>
          </p:txBody>
        </p:sp>
      </p:grpSp>
      <p:grpSp>
        <p:nvGrpSpPr>
          <p:cNvPr id="1932" name="Google Shape;1932;p74"/>
          <p:cNvGrpSpPr/>
          <p:nvPr/>
        </p:nvGrpSpPr>
        <p:grpSpPr>
          <a:xfrm>
            <a:off x="-1" y="5264155"/>
            <a:ext cx="7582144" cy="479582"/>
            <a:chOff x="-1" y="5264155"/>
            <a:chExt cx="7582144" cy="479582"/>
          </a:xfrm>
        </p:grpSpPr>
        <p:sp>
          <p:nvSpPr>
            <p:cNvPr id="1933" name="Google Shape;1933;p74"/>
            <p:cNvSpPr/>
            <p:nvPr/>
          </p:nvSpPr>
          <p:spPr>
            <a:xfrm>
              <a:off x="-1" y="5264155"/>
              <a:ext cx="7582144"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4" name="Google Shape;1934;p74"/>
            <p:cNvSpPr txBox="1"/>
            <p:nvPr/>
          </p:nvSpPr>
          <p:spPr>
            <a:xfrm>
              <a:off x="5223496" y="5264155"/>
              <a:ext cx="2110950" cy="46166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POSSIBLE PATH</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9" name="Shape 1939"/>
        <p:cNvGrpSpPr/>
        <p:nvPr/>
      </p:nvGrpSpPr>
      <p:grpSpPr>
        <a:xfrm>
          <a:off x="0" y="0"/>
          <a:ext cx="0" cy="0"/>
          <a:chOff x="0" y="0"/>
          <a:chExt cx="0" cy="0"/>
        </a:xfrm>
      </p:grpSpPr>
      <p:grpSp>
        <p:nvGrpSpPr>
          <p:cNvPr id="1940" name="Google Shape;1940;p75"/>
          <p:cNvGrpSpPr/>
          <p:nvPr/>
        </p:nvGrpSpPr>
        <p:grpSpPr>
          <a:xfrm>
            <a:off x="457995" y="2830659"/>
            <a:ext cx="3324430" cy="4322041"/>
            <a:chOff x="422410" y="2830659"/>
            <a:chExt cx="3324430" cy="4322041"/>
          </a:xfrm>
        </p:grpSpPr>
        <p:sp>
          <p:nvSpPr>
            <p:cNvPr id="1941" name="Google Shape;1941;p75"/>
            <p:cNvSpPr txBox="1"/>
            <p:nvPr/>
          </p:nvSpPr>
          <p:spPr>
            <a:xfrm>
              <a:off x="515540" y="3328600"/>
              <a:ext cx="3231300" cy="38241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show example projects from the Characters studio and have the Characters handout available to guide students.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create their own Scratch blocks using the Make a Block feature found in the More Blocks category. Help them design two sprites or “characters” that each have two behaviors. Optionally, conduct a walkthrough of the Make a Block feature together as a class.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Allow students to share their characters and behaviors with one another. We suggest the design demo activity: invite a few students to present their work to the class and demonstrate how they implemented the Make a Block feature. Optionally, have students add their projects to the Characters studio or a separate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1942" name="Google Shape;1942;p75"/>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1943" name="Google Shape;1943;p75"/>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1944" name="Google Shape;1944;p75"/>
          <p:cNvSpPr txBox="1"/>
          <p:nvPr/>
        </p:nvSpPr>
        <p:spPr>
          <a:xfrm>
            <a:off x="4222219" y="795405"/>
            <a:ext cx="2999848" cy="1415772"/>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experiment with defining behaviors for characters using Scratch’s Make a Block feature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gain more familiarity with the computational concepts of events and parallelism and the practice of experimenting and iterating</a:t>
            </a:r>
            <a:endParaRPr sz="1200">
              <a:solidFill>
                <a:schemeClr val="dk1"/>
              </a:solidFill>
              <a:latin typeface="PT Sans Narrow"/>
              <a:ea typeface="PT Sans Narrow"/>
              <a:cs typeface="PT Sans Narrow"/>
              <a:sym typeface="PT Sans Narrow"/>
            </a:endParaRPr>
          </a:p>
        </p:txBody>
      </p:sp>
      <p:sp>
        <p:nvSpPr>
          <p:cNvPr id="1945" name="Google Shape;1945;p75"/>
          <p:cNvSpPr txBox="1"/>
          <p:nvPr/>
        </p:nvSpPr>
        <p:spPr>
          <a:xfrm>
            <a:off x="1181195" y="647673"/>
            <a:ext cx="2815800" cy="7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CHARACTERS</a:t>
            </a:r>
            <a:endParaRPr b="1" sz="3200">
              <a:latin typeface="PT Sans Narrow"/>
              <a:ea typeface="PT Sans Narrow"/>
              <a:cs typeface="PT Sans Narrow"/>
              <a:sym typeface="PT Sans Narrow"/>
            </a:endParaRPr>
          </a:p>
        </p:txBody>
      </p:sp>
      <p:grpSp>
        <p:nvGrpSpPr>
          <p:cNvPr id="1946" name="Google Shape;1946;p75"/>
          <p:cNvGrpSpPr/>
          <p:nvPr/>
        </p:nvGrpSpPr>
        <p:grpSpPr>
          <a:xfrm>
            <a:off x="4007796" y="2832776"/>
            <a:ext cx="3307404" cy="1142158"/>
            <a:chOff x="3992282" y="2832776"/>
            <a:chExt cx="3307404" cy="1142158"/>
          </a:xfrm>
        </p:grpSpPr>
        <p:sp>
          <p:nvSpPr>
            <p:cNvPr id="1947" name="Google Shape;1947;p75"/>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Characters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Characters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http://scratch.mit.edu/studios/475545</a:t>
              </a:r>
              <a:endParaRPr>
                <a:latin typeface="PT Sans Narrow"/>
                <a:ea typeface="PT Sans Narrow"/>
                <a:cs typeface="PT Sans Narrow"/>
                <a:sym typeface="PT Sans Narrow"/>
              </a:endParaRPr>
            </a:p>
          </p:txBody>
        </p:sp>
        <p:sp>
          <p:nvSpPr>
            <p:cNvPr id="1948" name="Google Shape;1948;p75"/>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1949" name="Google Shape;1949;p75"/>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1950" name="Google Shape;1950;p75"/>
          <p:cNvGrpSpPr/>
          <p:nvPr/>
        </p:nvGrpSpPr>
        <p:grpSpPr>
          <a:xfrm>
            <a:off x="4007796" y="4390646"/>
            <a:ext cx="3307500" cy="1173230"/>
            <a:chOff x="3992282" y="3137576"/>
            <a:chExt cx="3307500" cy="1173230"/>
          </a:xfrm>
        </p:grpSpPr>
        <p:sp>
          <p:nvSpPr>
            <p:cNvPr id="1951" name="Google Shape;1951;p75"/>
            <p:cNvSpPr txBox="1"/>
            <p:nvPr/>
          </p:nvSpPr>
          <p:spPr>
            <a:xfrm>
              <a:off x="4089411" y="3633406"/>
              <a:ext cx="3117300" cy="677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How would you explain Make a Block to someone else? </a:t>
              </a:r>
              <a:endParaRPr>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When might you use Make a Block?</a:t>
              </a:r>
              <a:endParaRPr sz="1200">
                <a:solidFill>
                  <a:srgbClr val="000000"/>
                </a:solidFill>
                <a:latin typeface="PT Sans Narrow"/>
                <a:ea typeface="PT Sans Narrow"/>
                <a:cs typeface="PT Sans Narrow"/>
                <a:sym typeface="PT Sans Narrow"/>
              </a:endParaRPr>
            </a:p>
          </p:txBody>
        </p:sp>
        <p:sp>
          <p:nvSpPr>
            <p:cNvPr id="1952" name="Google Shape;1952;p75"/>
            <p:cNvSpPr txBox="1"/>
            <p:nvPr/>
          </p:nvSpPr>
          <p:spPr>
            <a:xfrm>
              <a:off x="3992282" y="31375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1953" name="Google Shape;1953;p75"/>
            <p:cNvCxnSpPr/>
            <p:nvPr/>
          </p:nvCxnSpPr>
          <p:spPr>
            <a:xfrm flipH="1" rot="10800000">
              <a:off x="4089400" y="3468548"/>
              <a:ext cx="3117300" cy="8400"/>
            </a:xfrm>
            <a:prstGeom prst="straightConnector1">
              <a:avLst/>
            </a:prstGeom>
            <a:noFill/>
            <a:ln cap="flat" cmpd="sng" w="9525">
              <a:solidFill>
                <a:schemeClr val="dk1"/>
              </a:solidFill>
              <a:prstDash val="solid"/>
              <a:round/>
              <a:headEnd len="sm" w="sm" type="none"/>
              <a:tailEnd len="sm" w="sm" type="none"/>
            </a:ln>
          </p:spPr>
        </p:cxnSp>
      </p:grpSp>
      <p:sp>
        <p:nvSpPr>
          <p:cNvPr id="1954" name="Google Shape;1954;p75"/>
          <p:cNvSpPr txBox="1"/>
          <p:nvPr/>
        </p:nvSpPr>
        <p:spPr>
          <a:xfrm>
            <a:off x="4104914" y="6266525"/>
            <a:ext cx="3117300" cy="831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projects include two sprites that each have two behaviors using the Make a Block feature?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Can students explain how to use the Make a Block feature to each other and to you?</a:t>
            </a:r>
            <a:endParaRPr sz="1200">
              <a:solidFill>
                <a:schemeClr val="dk1"/>
              </a:solidFill>
              <a:latin typeface="PT Sans Narrow"/>
              <a:ea typeface="PT Sans Narrow"/>
              <a:cs typeface="PT Sans Narrow"/>
              <a:sym typeface="PT Sans Narrow"/>
            </a:endParaRPr>
          </a:p>
        </p:txBody>
      </p:sp>
      <p:sp>
        <p:nvSpPr>
          <p:cNvPr id="1955" name="Google Shape;1955;p75"/>
          <p:cNvSpPr txBox="1"/>
          <p:nvPr/>
        </p:nvSpPr>
        <p:spPr>
          <a:xfrm>
            <a:off x="4007796" y="5770698"/>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1956" name="Google Shape;1956;p75"/>
          <p:cNvCxnSpPr/>
          <p:nvPr/>
        </p:nvCxnSpPr>
        <p:spPr>
          <a:xfrm flipH="1" rot="10800000">
            <a:off x="4104914" y="6101670"/>
            <a:ext cx="3117300" cy="8400"/>
          </a:xfrm>
          <a:prstGeom prst="straightConnector1">
            <a:avLst/>
          </a:prstGeom>
          <a:noFill/>
          <a:ln cap="flat" cmpd="sng" w="9525">
            <a:solidFill>
              <a:schemeClr val="dk1"/>
            </a:solidFill>
            <a:prstDash val="solid"/>
            <a:round/>
            <a:headEnd len="sm" w="sm" type="none"/>
            <a:tailEnd len="sm" w="sm" type="none"/>
          </a:ln>
        </p:spPr>
      </p:cxnSp>
      <p:grpSp>
        <p:nvGrpSpPr>
          <p:cNvPr id="1957" name="Google Shape;1957;p75"/>
          <p:cNvGrpSpPr/>
          <p:nvPr/>
        </p:nvGrpSpPr>
        <p:grpSpPr>
          <a:xfrm>
            <a:off x="457995" y="7630731"/>
            <a:ext cx="6857205" cy="352518"/>
            <a:chOff x="457995" y="7630731"/>
            <a:chExt cx="6857205" cy="352518"/>
          </a:xfrm>
        </p:grpSpPr>
        <p:sp>
          <p:nvSpPr>
            <p:cNvPr id="1958" name="Google Shape;1958;p75"/>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1959" name="Google Shape;1959;p75"/>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1960" name="Google Shape;1960;p75"/>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1961" name="Google Shape;1961;p75"/>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1962" name="Google Shape;1962;p75"/>
          <p:cNvSpPr txBox="1"/>
          <p:nvPr/>
        </p:nvSpPr>
        <p:spPr>
          <a:xfrm>
            <a:off x="551129" y="8142739"/>
            <a:ext cx="3231204"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If students are struggling with figuring out how to use the Make a Block feature, invite them to explore how others implemented the feature by investigating the code of projects in the Characters studio.</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Learn more about the Make a Block feature in this video tutorial: </a:t>
            </a:r>
            <a:r>
              <a:rPr lang="en-US" sz="1200" u="sng">
                <a:solidFill>
                  <a:schemeClr val="hlink"/>
                </a:solidFill>
                <a:latin typeface="PT Sans Narrow"/>
                <a:ea typeface="PT Sans Narrow"/>
                <a:cs typeface="PT Sans Narrow"/>
                <a:sym typeface="PT Sans Narrow"/>
                <a:hlinkClick r:id="rId4"/>
              </a:rPr>
              <a:t>http://bit.ly/makeablock</a:t>
            </a:r>
            <a:endParaRPr sz="1200">
              <a:solidFill>
                <a:schemeClr val="dk1"/>
              </a:solidFill>
              <a:latin typeface="PT Sans Narrow"/>
              <a:ea typeface="PT Sans Narrow"/>
              <a:cs typeface="PT Sans Narrow"/>
              <a:sym typeface="PT Sans Narrow"/>
            </a:endParaRPr>
          </a:p>
        </p:txBody>
      </p:sp>
      <p:sp>
        <p:nvSpPr>
          <p:cNvPr id="1963" name="Google Shape;1963;p75"/>
          <p:cNvSpPr txBox="1"/>
          <p:nvPr/>
        </p:nvSpPr>
        <p:spPr>
          <a:xfrm>
            <a:off x="3012442" y="150867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1964" name="Google Shape;1964;p75"/>
          <p:cNvPicPr preferRelativeResize="0"/>
          <p:nvPr/>
        </p:nvPicPr>
        <p:blipFill rotWithShape="1">
          <a:blip r:embed="rId5">
            <a:alphaModFix/>
          </a:blip>
          <a:srcRect b="0" l="0" r="0" t="0"/>
          <a:stretch/>
        </p:blipFill>
        <p:spPr>
          <a:xfrm>
            <a:off x="2750994" y="1566820"/>
            <a:ext cx="329112" cy="329112"/>
          </a:xfrm>
          <a:prstGeom prst="rect">
            <a:avLst/>
          </a:prstGeom>
          <a:noFill/>
          <a:ln>
            <a:noFill/>
          </a:ln>
        </p:spPr>
      </p:pic>
      <p:grpSp>
        <p:nvGrpSpPr>
          <p:cNvPr id="1965" name="Google Shape;1965;p75"/>
          <p:cNvGrpSpPr/>
          <p:nvPr/>
        </p:nvGrpSpPr>
        <p:grpSpPr>
          <a:xfrm>
            <a:off x="551129" y="-5905"/>
            <a:ext cx="493616" cy="2791875"/>
            <a:chOff x="551129" y="-5905"/>
            <a:chExt cx="493616" cy="2791875"/>
          </a:xfrm>
        </p:grpSpPr>
        <p:pic>
          <p:nvPicPr>
            <p:cNvPr descr="Unit3activity.png" id="1966" name="Google Shape;1966;p75"/>
            <p:cNvPicPr preferRelativeResize="0"/>
            <p:nvPr/>
          </p:nvPicPr>
          <p:blipFill rotWithShape="1">
            <a:blip r:embed="rId6">
              <a:alphaModFix/>
            </a:blip>
            <a:srcRect b="0" l="0" r="0" t="0"/>
            <a:stretch/>
          </p:blipFill>
          <p:spPr>
            <a:xfrm>
              <a:off x="551129" y="-5905"/>
              <a:ext cx="493616" cy="2791875"/>
            </a:xfrm>
            <a:prstGeom prst="rect">
              <a:avLst/>
            </a:prstGeom>
            <a:noFill/>
            <a:ln>
              <a:noFill/>
            </a:ln>
          </p:spPr>
        </p:pic>
        <p:sp>
          <p:nvSpPr>
            <p:cNvPr id="1967" name="Google Shape;1967;p75"/>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3  ACTIVITY</a:t>
              </a:r>
              <a:endParaRPr b="1" sz="2400">
                <a:solidFill>
                  <a:schemeClr val="lt1"/>
                </a:solidFill>
                <a:latin typeface="PT Sans Narrow"/>
                <a:ea typeface="PT Sans Narrow"/>
                <a:cs typeface="PT Sans Narrow"/>
                <a:sym typeface="PT Sans Narrow"/>
              </a:endParaRPr>
            </a:p>
          </p:txBody>
        </p:sp>
      </p:grpSp>
      <p:sp>
        <p:nvSpPr>
          <p:cNvPr id="1968" name="Google Shape;1968;p75"/>
          <p:cNvSpPr/>
          <p:nvPr/>
        </p:nvSpPr>
        <p:spPr>
          <a:xfrm>
            <a:off x="551130" y="254215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9" name="Google Shape;1969;p7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58</a:t>
            </a:r>
            <a:endParaRPr b="0" i="0" sz="1200">
              <a:solidFill>
                <a:srgbClr val="888888"/>
              </a:solidFill>
              <a:latin typeface="Carme"/>
              <a:ea typeface="Carme"/>
              <a:cs typeface="Carme"/>
              <a:sym typeface="Carme"/>
            </a:endParaRPr>
          </a:p>
        </p:txBody>
      </p:sp>
      <p:sp>
        <p:nvSpPr>
          <p:cNvPr id="1970" name="Google Shape;1970;p75"/>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5" name="Shape 1975"/>
        <p:cNvGrpSpPr/>
        <p:nvPr/>
      </p:nvGrpSpPr>
      <p:grpSpPr>
        <a:xfrm>
          <a:off x="0" y="0"/>
          <a:ext cx="0" cy="0"/>
          <a:chOff x="0" y="0"/>
          <a:chExt cx="0" cy="0"/>
        </a:xfrm>
      </p:grpSpPr>
      <p:pic>
        <p:nvPicPr>
          <p:cNvPr id="1976" name="Google Shape;1976;p76"/>
          <p:cNvPicPr preferRelativeResize="0"/>
          <p:nvPr/>
        </p:nvPicPr>
        <p:blipFill>
          <a:blip r:embed="rId3">
            <a:alphaModFix/>
          </a:blip>
          <a:stretch>
            <a:fillRect/>
          </a:stretch>
        </p:blipFill>
        <p:spPr>
          <a:xfrm>
            <a:off x="3557725" y="773051"/>
            <a:ext cx="3720925" cy="2785475"/>
          </a:xfrm>
          <a:prstGeom prst="rect">
            <a:avLst/>
          </a:prstGeom>
          <a:noFill/>
          <a:ln>
            <a:noFill/>
          </a:ln>
        </p:spPr>
      </p:pic>
      <p:sp>
        <p:nvSpPr>
          <p:cNvPr id="1977" name="Google Shape;1977;p76"/>
          <p:cNvSpPr txBox="1"/>
          <p:nvPr/>
        </p:nvSpPr>
        <p:spPr>
          <a:xfrm>
            <a:off x="457994" y="8477726"/>
            <a:ext cx="3571312" cy="1384995"/>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Feeling stuck? That’s okay! Check out this video to get started with the Make a Block feature: </a:t>
            </a:r>
            <a:r>
              <a:rPr lang="en-US" sz="1100" u="sng">
                <a:solidFill>
                  <a:schemeClr val="hlink"/>
                </a:solidFill>
                <a:latin typeface="PT Sans Narrow"/>
                <a:ea typeface="PT Sans Narrow"/>
                <a:cs typeface="PT Sans Narrow"/>
                <a:sym typeface="PT Sans Narrow"/>
                <a:hlinkClick r:id="rId4"/>
              </a:rPr>
              <a:t>http://bit.ly/makeablock</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Explore other projects in the Characters Studio to see what new blocks others have created.</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Sometimes there can be more than one way of defining the same behavior. Experiment with different block combinations to try out multiple options and outcomes.</a:t>
            </a:r>
            <a:endParaRPr sz="1100">
              <a:latin typeface="PT Sans Narrow"/>
              <a:ea typeface="PT Sans Narrow"/>
              <a:cs typeface="PT Sans Narrow"/>
              <a:sym typeface="PT Sans Narrow"/>
            </a:endParaRPr>
          </a:p>
        </p:txBody>
      </p:sp>
      <p:sp>
        <p:nvSpPr>
          <p:cNvPr id="1978" name="Google Shape;1978;p76"/>
          <p:cNvSpPr txBox="1"/>
          <p:nvPr/>
        </p:nvSpPr>
        <p:spPr>
          <a:xfrm>
            <a:off x="4756357" y="8477726"/>
            <a:ext cx="2512195" cy="1200329"/>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Add your project to the Characters Studio: </a:t>
            </a:r>
            <a:br>
              <a:rPr lang="en-US" sz="1100">
                <a:solidFill>
                  <a:schemeClr val="dk1"/>
                </a:solidFill>
                <a:latin typeface="PT Sans Narrow"/>
                <a:ea typeface="PT Sans Narrow"/>
                <a:cs typeface="PT Sans Narrow"/>
                <a:sym typeface="PT Sans Narrow"/>
              </a:rPr>
            </a:br>
            <a:r>
              <a:rPr lang="en-US" sz="1100" u="sng">
                <a:solidFill>
                  <a:schemeClr val="hlink"/>
                </a:solidFill>
                <a:latin typeface="PT Sans Narrow"/>
                <a:ea typeface="PT Sans Narrow"/>
                <a:cs typeface="PT Sans Narrow"/>
                <a:sym typeface="PT Sans Narrow"/>
                <a:hlinkClick r:id="rId5"/>
              </a:rPr>
              <a:t>http://scratch.mit.edu/studios/475545</a:t>
            </a:r>
            <a:endParaRPr sz="1100">
              <a:solidFill>
                <a:schemeClr val="dk1"/>
              </a:solidFill>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Challenge yourself to do more! Experiment with adding different characters and behaviors using the Make a Block feature.</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Help a neighbor!</a:t>
            </a:r>
            <a:endParaRPr sz="1100">
              <a:latin typeface="PT Sans Narrow"/>
              <a:ea typeface="PT Sans Narrow"/>
              <a:cs typeface="PT Sans Narrow"/>
              <a:sym typeface="PT Sans Narrow"/>
            </a:endParaRPr>
          </a:p>
        </p:txBody>
      </p:sp>
      <p:grpSp>
        <p:nvGrpSpPr>
          <p:cNvPr id="1979" name="Google Shape;1979;p76"/>
          <p:cNvGrpSpPr/>
          <p:nvPr/>
        </p:nvGrpSpPr>
        <p:grpSpPr>
          <a:xfrm>
            <a:off x="441220" y="1518602"/>
            <a:ext cx="2350269" cy="1413925"/>
            <a:chOff x="412426" y="1185794"/>
            <a:chExt cx="2350269" cy="1413925"/>
          </a:xfrm>
        </p:grpSpPr>
        <p:sp>
          <p:nvSpPr>
            <p:cNvPr id="1980" name="Google Shape;1980;p76"/>
            <p:cNvSpPr txBox="1"/>
            <p:nvPr/>
          </p:nvSpPr>
          <p:spPr>
            <a:xfrm>
              <a:off x="507079" y="1185794"/>
              <a:ext cx="2160358" cy="553998"/>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spcBef>
                  <a:spcPts val="0"/>
                </a:spcBef>
                <a:spcAft>
                  <a:spcPts val="0"/>
                </a:spcAft>
                <a:buNone/>
              </a:pPr>
              <a:r>
                <a:rPr b="1" lang="en-US" sz="1200">
                  <a:solidFill>
                    <a:schemeClr val="dk1"/>
                  </a:solidFill>
                  <a:latin typeface="PT Sans Narrow"/>
                  <a:ea typeface="PT Sans Narrow"/>
                  <a:cs typeface="PT Sans Narrow"/>
                  <a:sym typeface="PT Sans Narrow"/>
                </a:rPr>
                <a:t>DO YOU WANT TO CREATE YOUR OWN SCRATCH BLOCKS?</a:t>
              </a:r>
              <a:endParaRPr b="1" sz="1200">
                <a:solidFill>
                  <a:schemeClr val="dk1"/>
                </a:solidFill>
                <a:latin typeface="PT Sans Narrow"/>
                <a:ea typeface="PT Sans Narrow"/>
                <a:cs typeface="PT Sans Narrow"/>
                <a:sym typeface="PT Sans Narrow"/>
              </a:endParaRPr>
            </a:p>
          </p:txBody>
        </p:sp>
        <p:sp>
          <p:nvSpPr>
            <p:cNvPr id="1981" name="Google Shape;1981;p76"/>
            <p:cNvSpPr txBox="1"/>
            <p:nvPr/>
          </p:nvSpPr>
          <p:spPr>
            <a:xfrm>
              <a:off x="412426" y="1830278"/>
              <a:ext cx="2350269" cy="76944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chemeClr val="dk1"/>
                  </a:solidFill>
                  <a:latin typeface="PT Sans Narrow"/>
                  <a:ea typeface="PT Sans Narrow"/>
                  <a:cs typeface="PT Sans Narrow"/>
                  <a:sym typeface="PT Sans Narrow"/>
                </a:rPr>
                <a:t>Experiment with the Make a Block feature in Scratch! In this project, you will create your own blocks that define two behaviors for two different characters. </a:t>
              </a:r>
              <a:endParaRPr sz="1100">
                <a:solidFill>
                  <a:srgbClr val="000000"/>
                </a:solidFill>
                <a:latin typeface="PT Sans Narrow"/>
                <a:ea typeface="PT Sans Narrow"/>
                <a:cs typeface="PT Sans Narrow"/>
                <a:sym typeface="PT Sans Narrow"/>
              </a:endParaRPr>
            </a:p>
          </p:txBody>
        </p:sp>
      </p:grpSp>
      <p:grpSp>
        <p:nvGrpSpPr>
          <p:cNvPr id="1982" name="Google Shape;1982;p76"/>
          <p:cNvGrpSpPr/>
          <p:nvPr/>
        </p:nvGrpSpPr>
        <p:grpSpPr>
          <a:xfrm>
            <a:off x="428968" y="3095808"/>
            <a:ext cx="2970138" cy="2618744"/>
            <a:chOff x="416269" y="3857808"/>
            <a:chExt cx="2970138" cy="2618744"/>
          </a:xfrm>
        </p:grpSpPr>
        <p:cxnSp>
          <p:nvCxnSpPr>
            <p:cNvPr id="1983" name="Google Shape;1983;p76"/>
            <p:cNvCxnSpPr/>
            <p:nvPr/>
          </p:nvCxnSpPr>
          <p:spPr>
            <a:xfrm flipH="1" rot="10800000">
              <a:off x="525548" y="4194252"/>
              <a:ext cx="2717679" cy="2"/>
            </a:xfrm>
            <a:prstGeom prst="straightConnector1">
              <a:avLst/>
            </a:prstGeom>
            <a:solidFill>
              <a:srgbClr val="FF0000"/>
            </a:solidFill>
            <a:ln cap="flat" cmpd="sng" w="9525">
              <a:solidFill>
                <a:schemeClr val="dk1"/>
              </a:solidFill>
              <a:prstDash val="solid"/>
              <a:round/>
              <a:headEnd len="sm" w="sm" type="none"/>
              <a:tailEnd len="sm" w="sm" type="none"/>
            </a:ln>
          </p:spPr>
        </p:cxnSp>
        <p:sp>
          <p:nvSpPr>
            <p:cNvPr id="1984" name="Google Shape;1984;p76"/>
            <p:cNvSpPr txBox="1"/>
            <p:nvPr/>
          </p:nvSpPr>
          <p:spPr>
            <a:xfrm>
              <a:off x="416269" y="4232861"/>
              <a:ext cx="2885167" cy="2243691"/>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Choose from the library, paint, or upload two sprite characters.</a:t>
              </a:r>
              <a:endParaRPr sz="1200">
                <a:solidFill>
                  <a:schemeClr val="dk1"/>
                </a:solidFill>
                <a:latin typeface="PT Sans Narrow"/>
                <a:ea typeface="PT Sans Narrow"/>
                <a:cs typeface="PT Sans Narrow"/>
                <a:sym typeface="PT Sans Narrow"/>
              </a:endParaRPr>
            </a:p>
            <a:p>
              <a:pPr indent="0" lvl="0" marL="171450" marR="0" rtl="0" algn="l">
                <a:lnSpc>
                  <a:spcPct val="100000"/>
                </a:lnSpc>
                <a:spcBef>
                  <a:spcPts val="0"/>
                </a:spcBef>
                <a:spcAft>
                  <a:spcPts val="0"/>
                </a:spcAft>
                <a:buNone/>
              </a:pPr>
              <a:r>
                <a:t/>
              </a:r>
              <a:endParaRPr sz="800">
                <a:solidFill>
                  <a:schemeClr val="dk1"/>
                </a:solidFill>
                <a:latin typeface="PT Sans Narrow"/>
                <a:ea typeface="PT Sans Narrow"/>
                <a:cs typeface="PT Sans Narrow"/>
                <a:sym typeface="PT Sans Narrow"/>
              </a:endParaRPr>
            </a:p>
            <a:p>
              <a:pPr indent="-171450" lvl="0" marL="171450" marR="0" rtl="0" algn="l">
                <a:lnSpc>
                  <a:spcPct val="10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Click on the Make a Block button in the My Blocks category to create and name your block.</a:t>
              </a:r>
              <a:endParaRPr sz="1200">
                <a:solidFill>
                  <a:schemeClr val="dk1"/>
                </a:solidFill>
                <a:latin typeface="PT Sans Narrow"/>
                <a:ea typeface="PT Sans Narrow"/>
                <a:cs typeface="PT Sans Narrow"/>
                <a:sym typeface="PT Sans Narrow"/>
              </a:endParaRPr>
            </a:p>
            <a:p>
              <a:pPr indent="0" lvl="0" marL="171450" marR="0" rtl="0" algn="l">
                <a:lnSpc>
                  <a:spcPct val="100000"/>
                </a:lnSpc>
                <a:spcBef>
                  <a:spcPts val="0"/>
                </a:spcBef>
                <a:spcAft>
                  <a:spcPts val="0"/>
                </a:spcAft>
                <a:buNone/>
              </a:pPr>
              <a:r>
                <a:t/>
              </a:r>
              <a:endParaRPr sz="800">
                <a:solidFill>
                  <a:schemeClr val="dk1"/>
                </a:solidFill>
                <a:latin typeface="PT Sans Narrow"/>
                <a:ea typeface="PT Sans Narrow"/>
                <a:cs typeface="PT Sans Narrow"/>
                <a:sym typeface="PT Sans Narrow"/>
              </a:endParaRPr>
            </a:p>
            <a:p>
              <a:pPr indent="-171450" lvl="0" marL="171450" marR="0" rtl="0" algn="l">
                <a:lnSpc>
                  <a:spcPct val="10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blocks under the Define block to control</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what your custom block will do.</a:t>
              </a:r>
              <a:endParaRPr sz="1200">
                <a:solidFill>
                  <a:schemeClr val="dk1"/>
                </a:solidFill>
                <a:latin typeface="PT Sans Narrow"/>
                <a:ea typeface="PT Sans Narrow"/>
                <a:cs typeface="PT Sans Narrow"/>
                <a:sym typeface="PT Sans Narrow"/>
              </a:endParaRPr>
            </a:p>
            <a:p>
              <a:pPr indent="0" lvl="0" marL="171450" marR="0" rtl="0" algn="l">
                <a:lnSpc>
                  <a:spcPct val="100000"/>
                </a:lnSpc>
                <a:spcBef>
                  <a:spcPts val="0"/>
                </a:spcBef>
                <a:spcAft>
                  <a:spcPts val="0"/>
                </a:spcAft>
                <a:buNone/>
              </a:pPr>
              <a:r>
                <a:t/>
              </a:r>
              <a:endParaRPr sz="800">
                <a:solidFill>
                  <a:schemeClr val="dk1"/>
                </a:solidFill>
                <a:latin typeface="PT Sans Narrow"/>
                <a:ea typeface="PT Sans Narrow"/>
                <a:cs typeface="PT Sans Narrow"/>
                <a:sym typeface="PT Sans Narrow"/>
              </a:endParaRPr>
            </a:p>
            <a:p>
              <a:pPr indent="-171450" lvl="0" marL="171450" marR="0" rtl="0" algn="l">
                <a:lnSpc>
                  <a:spcPct val="10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using your block to program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your characters’ behaviors.</a:t>
              </a:r>
              <a:endParaRPr sz="1200">
                <a:solidFill>
                  <a:schemeClr val="dk1"/>
                </a:solidFill>
                <a:latin typeface="PT Sans Narrow"/>
                <a:ea typeface="PT Sans Narrow"/>
                <a:cs typeface="PT Sans Narrow"/>
                <a:sym typeface="PT Sans Narrow"/>
              </a:endParaRPr>
            </a:p>
            <a:p>
              <a:pPr indent="0" lvl="0" marL="171450" marR="0" rtl="0" algn="l">
                <a:lnSpc>
                  <a:spcPct val="100000"/>
                </a:lnSpc>
                <a:spcBef>
                  <a:spcPts val="0"/>
                </a:spcBef>
                <a:spcAft>
                  <a:spcPts val="0"/>
                </a:spcAft>
                <a:buNone/>
              </a:pPr>
              <a:r>
                <a:t/>
              </a:r>
              <a:endParaRPr sz="800">
                <a:solidFill>
                  <a:schemeClr val="dk1"/>
                </a:solidFill>
                <a:latin typeface="PT Sans Narrow"/>
                <a:ea typeface="PT Sans Narrow"/>
                <a:cs typeface="PT Sans Narrow"/>
                <a:sym typeface="PT Sans Narrow"/>
              </a:endParaRPr>
            </a:p>
            <a:p>
              <a:pPr indent="-171450" lvl="0" marL="171450" marR="0" rtl="0" algn="l">
                <a:lnSpc>
                  <a:spcPct val="10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Repeat!</a:t>
              </a:r>
              <a:endParaRPr>
                <a:latin typeface="PT Sans Narrow"/>
                <a:ea typeface="PT Sans Narrow"/>
                <a:cs typeface="PT Sans Narrow"/>
                <a:sym typeface="PT Sans Narrow"/>
              </a:endParaRPr>
            </a:p>
          </p:txBody>
        </p:sp>
        <p:sp>
          <p:nvSpPr>
            <p:cNvPr id="1985" name="Google Shape;1985;p76"/>
            <p:cNvSpPr txBox="1"/>
            <p:nvPr/>
          </p:nvSpPr>
          <p:spPr>
            <a:xfrm>
              <a:off x="433201"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grpSp>
        <p:nvGrpSpPr>
          <p:cNvPr id="1986" name="Google Shape;1986;p76"/>
          <p:cNvGrpSpPr/>
          <p:nvPr/>
        </p:nvGrpSpPr>
        <p:grpSpPr>
          <a:xfrm>
            <a:off x="0" y="7871074"/>
            <a:ext cx="7772401" cy="532604"/>
            <a:chOff x="0" y="7871074"/>
            <a:chExt cx="7772401" cy="532604"/>
          </a:xfrm>
        </p:grpSpPr>
        <p:sp>
          <p:nvSpPr>
            <p:cNvPr id="1987" name="Google Shape;1987;p76"/>
            <p:cNvSpPr/>
            <p:nvPr/>
          </p:nvSpPr>
          <p:spPr>
            <a:xfrm>
              <a:off x="0" y="7871074"/>
              <a:ext cx="7772400" cy="410457"/>
            </a:xfrm>
            <a:prstGeom prst="rect">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Google Shape;1988;p76"/>
            <p:cNvSpPr/>
            <p:nvPr/>
          </p:nvSpPr>
          <p:spPr>
            <a:xfrm>
              <a:off x="2031256" y="8077594"/>
              <a:ext cx="381000" cy="326084"/>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9" name="Google Shape;1989;p76"/>
            <p:cNvSpPr txBox="1"/>
            <p:nvPr/>
          </p:nvSpPr>
          <p:spPr>
            <a:xfrm>
              <a:off x="16139" y="7879206"/>
              <a:ext cx="441123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1990" name="Google Shape;1990;p76"/>
            <p:cNvSpPr/>
            <p:nvPr/>
          </p:nvSpPr>
          <p:spPr>
            <a:xfrm>
              <a:off x="5909387" y="8077594"/>
              <a:ext cx="381000" cy="326084"/>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1" name="Google Shape;1991;p76"/>
            <p:cNvSpPr txBox="1"/>
            <p:nvPr/>
          </p:nvSpPr>
          <p:spPr>
            <a:xfrm>
              <a:off x="4427373" y="7878155"/>
              <a:ext cx="334502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cxnSp>
        <p:nvCxnSpPr>
          <p:cNvPr id="1992" name="Google Shape;1992;p76"/>
          <p:cNvCxnSpPr/>
          <p:nvPr/>
        </p:nvCxnSpPr>
        <p:spPr>
          <a:xfrm>
            <a:off x="4427373" y="8403678"/>
            <a:ext cx="0" cy="1527722"/>
          </a:xfrm>
          <a:prstGeom prst="straightConnector1">
            <a:avLst/>
          </a:prstGeom>
          <a:noFill/>
          <a:ln cap="flat" cmpd="sng" w="9525">
            <a:solidFill>
              <a:srgbClr val="7F7F7F"/>
            </a:solidFill>
            <a:prstDash val="dash"/>
            <a:round/>
            <a:headEnd len="sm" w="sm" type="none"/>
            <a:tailEnd len="sm" w="sm" type="none"/>
          </a:ln>
        </p:spPr>
      </p:cxnSp>
      <p:sp>
        <p:nvSpPr>
          <p:cNvPr id="1993" name="Google Shape;1993;p76"/>
          <p:cNvSpPr txBox="1"/>
          <p:nvPr/>
        </p:nvSpPr>
        <p:spPr>
          <a:xfrm>
            <a:off x="457995" y="647673"/>
            <a:ext cx="2815942" cy="7848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dk1"/>
                </a:solidFill>
                <a:latin typeface="PT Sans Narrow"/>
                <a:ea typeface="PT Sans Narrow"/>
                <a:cs typeface="PT Sans Narrow"/>
                <a:sym typeface="PT Sans Narrow"/>
              </a:rPr>
              <a:t>CHARACTERS</a:t>
            </a:r>
            <a:endParaRPr b="1" sz="4000">
              <a:latin typeface="PT Sans Narrow"/>
              <a:ea typeface="PT Sans Narrow"/>
              <a:cs typeface="PT Sans Narrow"/>
              <a:sym typeface="PT Sans Narrow"/>
            </a:endParaRPr>
          </a:p>
        </p:txBody>
      </p:sp>
      <p:pic>
        <p:nvPicPr>
          <p:cNvPr id="1994" name="Google Shape;1994;p76"/>
          <p:cNvPicPr preferRelativeResize="0"/>
          <p:nvPr/>
        </p:nvPicPr>
        <p:blipFill>
          <a:blip r:embed="rId6">
            <a:alphaModFix/>
          </a:blip>
          <a:stretch>
            <a:fillRect/>
          </a:stretch>
        </p:blipFill>
        <p:spPr>
          <a:xfrm>
            <a:off x="5808587" y="4033237"/>
            <a:ext cx="1455875" cy="743875"/>
          </a:xfrm>
          <a:prstGeom prst="rect">
            <a:avLst/>
          </a:prstGeom>
          <a:noFill/>
          <a:ln>
            <a:noFill/>
          </a:ln>
        </p:spPr>
      </p:pic>
      <p:pic>
        <p:nvPicPr>
          <p:cNvPr id="1995" name="Google Shape;1995;p76"/>
          <p:cNvPicPr preferRelativeResize="0"/>
          <p:nvPr/>
        </p:nvPicPr>
        <p:blipFill rotWithShape="1">
          <a:blip r:embed="rId7">
            <a:alphaModFix/>
          </a:blip>
          <a:srcRect b="0" l="0" r="0" t="88061"/>
          <a:stretch/>
        </p:blipFill>
        <p:spPr>
          <a:xfrm>
            <a:off x="4322850" y="4033225"/>
            <a:ext cx="561975" cy="475325"/>
          </a:xfrm>
          <a:prstGeom prst="rect">
            <a:avLst/>
          </a:prstGeom>
          <a:noFill/>
          <a:ln>
            <a:noFill/>
          </a:ln>
        </p:spPr>
      </p:pic>
      <p:pic>
        <p:nvPicPr>
          <p:cNvPr id="1996" name="Google Shape;1996;p76"/>
          <p:cNvPicPr preferRelativeResize="0"/>
          <p:nvPr/>
        </p:nvPicPr>
        <p:blipFill>
          <a:blip r:embed="rId8">
            <a:alphaModFix/>
          </a:blip>
          <a:stretch>
            <a:fillRect/>
          </a:stretch>
        </p:blipFill>
        <p:spPr>
          <a:xfrm>
            <a:off x="4322850" y="5143101"/>
            <a:ext cx="2970125" cy="1011941"/>
          </a:xfrm>
          <a:prstGeom prst="rect">
            <a:avLst/>
          </a:prstGeom>
          <a:noFill/>
          <a:ln>
            <a:noFill/>
          </a:ln>
        </p:spPr>
      </p:pic>
      <p:pic>
        <p:nvPicPr>
          <p:cNvPr id="1997" name="Google Shape;1997;p76"/>
          <p:cNvPicPr preferRelativeResize="0"/>
          <p:nvPr/>
        </p:nvPicPr>
        <p:blipFill>
          <a:blip r:embed="rId9">
            <a:alphaModFix/>
          </a:blip>
          <a:stretch>
            <a:fillRect/>
          </a:stretch>
        </p:blipFill>
        <p:spPr>
          <a:xfrm>
            <a:off x="2427176" y="5514975"/>
            <a:ext cx="1372764" cy="2148700"/>
          </a:xfrm>
          <a:prstGeom prst="rect">
            <a:avLst/>
          </a:prstGeom>
          <a:noFill/>
          <a:ln>
            <a:noFill/>
          </a:ln>
        </p:spPr>
      </p:pic>
      <p:pic>
        <p:nvPicPr>
          <p:cNvPr id="1998" name="Google Shape;1998;p76"/>
          <p:cNvPicPr preferRelativeResize="0"/>
          <p:nvPr/>
        </p:nvPicPr>
        <p:blipFill>
          <a:blip r:embed="rId10">
            <a:alphaModFix/>
          </a:blip>
          <a:stretch>
            <a:fillRect/>
          </a:stretch>
        </p:blipFill>
        <p:spPr>
          <a:xfrm>
            <a:off x="448400" y="5817029"/>
            <a:ext cx="1455875" cy="1445796"/>
          </a:xfrm>
          <a:prstGeom prst="rect">
            <a:avLst/>
          </a:prstGeom>
          <a:noFill/>
          <a:ln>
            <a:noFill/>
          </a:ln>
        </p:spPr>
      </p:pic>
      <p:pic>
        <p:nvPicPr>
          <p:cNvPr id="1999" name="Google Shape;1999;p76"/>
          <p:cNvPicPr preferRelativeResize="0"/>
          <p:nvPr/>
        </p:nvPicPr>
        <p:blipFill>
          <a:blip r:embed="rId11">
            <a:alphaModFix/>
          </a:blip>
          <a:stretch>
            <a:fillRect/>
          </a:stretch>
        </p:blipFill>
        <p:spPr>
          <a:xfrm>
            <a:off x="4322849" y="6521049"/>
            <a:ext cx="2970125" cy="91265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4" name="Shape 2004"/>
        <p:cNvGrpSpPr/>
        <p:nvPr/>
      </p:nvGrpSpPr>
      <p:grpSpPr>
        <a:xfrm>
          <a:off x="0" y="0"/>
          <a:ext cx="0" cy="0"/>
          <a:chOff x="0" y="0"/>
          <a:chExt cx="0" cy="0"/>
        </a:xfrm>
      </p:grpSpPr>
      <p:grpSp>
        <p:nvGrpSpPr>
          <p:cNvPr id="2005" name="Google Shape;2005;p77"/>
          <p:cNvGrpSpPr/>
          <p:nvPr/>
        </p:nvGrpSpPr>
        <p:grpSpPr>
          <a:xfrm>
            <a:off x="457995" y="2983059"/>
            <a:ext cx="3324338" cy="4191262"/>
            <a:chOff x="457995" y="2830659"/>
            <a:chExt cx="3324338" cy="4191262"/>
          </a:xfrm>
        </p:grpSpPr>
        <p:sp>
          <p:nvSpPr>
            <p:cNvPr id="2006" name="Google Shape;2006;p77"/>
            <p:cNvSpPr txBox="1"/>
            <p:nvPr/>
          </p:nvSpPr>
          <p:spPr>
            <a:xfrm>
              <a:off x="551129" y="3328603"/>
              <a:ext cx="3231204" cy="3693318"/>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explore the Penguin Joke starter project as a group and have the Conversations handout available to guide students.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Invite students to see inside the Penguin Joke starter project to observe how the conversation is animated using wait blocks. Have students use the remix function and redesign the Penguin Joke project to coordinate the conversation using the broadcast, broadcast and wait, and when I receive blocks.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share their joke projects with one another. We suggest the design demo activity: invite a few students to present their work to the class and demonstrate how they implemented broadcast. Optionally, have students add their projects to the Conversations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2007" name="Google Shape;2007;p77"/>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2008" name="Google Shape;2008;p77"/>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2009" name="Google Shape;2009;p77"/>
          <p:cNvSpPr txBox="1"/>
          <p:nvPr/>
        </p:nvSpPr>
        <p:spPr>
          <a:xfrm>
            <a:off x="4214625" y="795405"/>
            <a:ext cx="2999848" cy="1600438"/>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two different strategies for synchronizing interactions between sprites (timing and broadcasting) by remixing a joke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develop greater familiarity with the computational concept of events and parallelism and the practice of reusing and remixing</a:t>
            </a:r>
            <a:endParaRPr>
              <a:latin typeface="PT Sans Narrow"/>
              <a:ea typeface="PT Sans Narrow"/>
              <a:cs typeface="PT Sans Narrow"/>
              <a:sym typeface="PT Sans Narrow"/>
            </a:endParaRPr>
          </a:p>
        </p:txBody>
      </p:sp>
      <p:sp>
        <p:nvSpPr>
          <p:cNvPr id="2010" name="Google Shape;2010;p77"/>
          <p:cNvSpPr txBox="1"/>
          <p:nvPr/>
        </p:nvSpPr>
        <p:spPr>
          <a:xfrm>
            <a:off x="1181200" y="647675"/>
            <a:ext cx="2999700" cy="63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CONVERSATIONS</a:t>
            </a:r>
            <a:endParaRPr b="1" sz="3200">
              <a:latin typeface="PT Sans Narrow"/>
              <a:ea typeface="PT Sans Narrow"/>
              <a:cs typeface="PT Sans Narrow"/>
              <a:sym typeface="PT Sans Narrow"/>
            </a:endParaRPr>
          </a:p>
        </p:txBody>
      </p:sp>
      <p:grpSp>
        <p:nvGrpSpPr>
          <p:cNvPr id="2011" name="Google Shape;2011;p77"/>
          <p:cNvGrpSpPr/>
          <p:nvPr/>
        </p:nvGrpSpPr>
        <p:grpSpPr>
          <a:xfrm>
            <a:off x="4007796" y="2985176"/>
            <a:ext cx="3307500" cy="1511627"/>
            <a:chOff x="4007796" y="2985176"/>
            <a:chExt cx="3307500" cy="1511627"/>
          </a:xfrm>
        </p:grpSpPr>
        <p:sp>
          <p:nvSpPr>
            <p:cNvPr id="2012" name="Google Shape;2012;p77"/>
            <p:cNvSpPr txBox="1"/>
            <p:nvPr/>
          </p:nvSpPr>
          <p:spPr>
            <a:xfrm>
              <a:off x="4104914" y="3481003"/>
              <a:ext cx="3117300" cy="1015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Conversations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Penguin Joke starter project</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http://scratch.mit.edu/projects/10015800</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Conversations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http://scratch.mit.edu/studios/475547</a:t>
              </a:r>
              <a:endParaRPr>
                <a:latin typeface="PT Sans Narrow"/>
                <a:ea typeface="PT Sans Narrow"/>
                <a:cs typeface="PT Sans Narrow"/>
                <a:sym typeface="PT Sans Narrow"/>
              </a:endParaRPr>
            </a:p>
          </p:txBody>
        </p:sp>
        <p:sp>
          <p:nvSpPr>
            <p:cNvPr id="2013" name="Google Shape;2013;p77"/>
            <p:cNvSpPr txBox="1"/>
            <p:nvPr/>
          </p:nvSpPr>
          <p:spPr>
            <a:xfrm>
              <a:off x="4007796" y="29851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014" name="Google Shape;2014;p77"/>
            <p:cNvCxnSpPr/>
            <p:nvPr/>
          </p:nvCxnSpPr>
          <p:spPr>
            <a:xfrm flipH="1" rot="10800000">
              <a:off x="4104914" y="3316148"/>
              <a:ext cx="3117300" cy="8400"/>
            </a:xfrm>
            <a:prstGeom prst="straightConnector1">
              <a:avLst/>
            </a:prstGeom>
            <a:noFill/>
            <a:ln cap="flat" cmpd="sng" w="9525">
              <a:solidFill>
                <a:schemeClr val="dk1"/>
              </a:solidFill>
              <a:prstDash val="solid"/>
              <a:round/>
              <a:headEnd len="sm" w="sm" type="none"/>
              <a:tailEnd len="sm" w="sm" type="none"/>
            </a:ln>
          </p:spPr>
        </p:cxnSp>
      </p:grpSp>
      <p:sp>
        <p:nvSpPr>
          <p:cNvPr id="2015" name="Google Shape;2015;p77"/>
          <p:cNvSpPr txBox="1"/>
          <p:nvPr/>
        </p:nvSpPr>
        <p:spPr>
          <a:xfrm>
            <a:off x="4104925" y="5030426"/>
            <a:ext cx="3117300" cy="831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would you describe broadcast to someone else?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When would you use timing in a project? When would you use broadcasting?</a:t>
            </a:r>
            <a:endParaRPr>
              <a:latin typeface="PT Sans Narrow"/>
              <a:ea typeface="PT Sans Narrow"/>
              <a:cs typeface="PT Sans Narrow"/>
              <a:sym typeface="PT Sans Narrow"/>
            </a:endParaRPr>
          </a:p>
        </p:txBody>
      </p:sp>
      <p:sp>
        <p:nvSpPr>
          <p:cNvPr id="2016" name="Google Shape;2016;p77"/>
          <p:cNvSpPr txBox="1"/>
          <p:nvPr/>
        </p:nvSpPr>
        <p:spPr>
          <a:xfrm>
            <a:off x="4007796" y="4610794"/>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017" name="Google Shape;2017;p77"/>
          <p:cNvCxnSpPr/>
          <p:nvPr/>
        </p:nvCxnSpPr>
        <p:spPr>
          <a:xfrm flipH="1" rot="10800000">
            <a:off x="4104914" y="4941766"/>
            <a:ext cx="3117300" cy="8400"/>
          </a:xfrm>
          <a:prstGeom prst="straightConnector1">
            <a:avLst/>
          </a:prstGeom>
          <a:noFill/>
          <a:ln cap="flat" cmpd="sng" w="9525">
            <a:solidFill>
              <a:schemeClr val="dk1"/>
            </a:solidFill>
            <a:prstDash val="solid"/>
            <a:round/>
            <a:headEnd len="sm" w="sm" type="none"/>
            <a:tailEnd len="sm" w="sm" type="none"/>
          </a:ln>
        </p:spPr>
      </p:cxnSp>
      <p:sp>
        <p:nvSpPr>
          <p:cNvPr id="2018" name="Google Shape;2018;p77"/>
          <p:cNvSpPr txBox="1"/>
          <p:nvPr/>
        </p:nvSpPr>
        <p:spPr>
          <a:xfrm>
            <a:off x="4104925" y="6359676"/>
            <a:ext cx="3117300" cy="831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projects use the broadcast and when I receive blocks?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Can students explain how to use the broadcast, broadcast and wait, and when I receive blocks?</a:t>
            </a:r>
            <a:endParaRPr sz="1200">
              <a:solidFill>
                <a:schemeClr val="dk1"/>
              </a:solidFill>
              <a:latin typeface="PT Sans Narrow"/>
              <a:ea typeface="PT Sans Narrow"/>
              <a:cs typeface="PT Sans Narrow"/>
              <a:sym typeface="PT Sans Narrow"/>
            </a:endParaRPr>
          </a:p>
        </p:txBody>
      </p:sp>
      <p:sp>
        <p:nvSpPr>
          <p:cNvPr id="2019" name="Google Shape;2019;p77"/>
          <p:cNvSpPr txBox="1"/>
          <p:nvPr/>
        </p:nvSpPr>
        <p:spPr>
          <a:xfrm>
            <a:off x="4007796" y="5940044"/>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020" name="Google Shape;2020;p77"/>
          <p:cNvCxnSpPr/>
          <p:nvPr/>
        </p:nvCxnSpPr>
        <p:spPr>
          <a:xfrm flipH="1" rot="10800000">
            <a:off x="4104914" y="6271016"/>
            <a:ext cx="3117300" cy="8400"/>
          </a:xfrm>
          <a:prstGeom prst="straightConnector1">
            <a:avLst/>
          </a:prstGeom>
          <a:noFill/>
          <a:ln cap="flat" cmpd="sng" w="9525">
            <a:solidFill>
              <a:schemeClr val="dk1"/>
            </a:solidFill>
            <a:prstDash val="solid"/>
            <a:round/>
            <a:headEnd len="sm" w="sm" type="none"/>
            <a:tailEnd len="sm" w="sm" type="none"/>
          </a:ln>
        </p:spPr>
      </p:cxnSp>
      <p:grpSp>
        <p:nvGrpSpPr>
          <p:cNvPr id="2021" name="Google Shape;2021;p77"/>
          <p:cNvGrpSpPr/>
          <p:nvPr/>
        </p:nvGrpSpPr>
        <p:grpSpPr>
          <a:xfrm>
            <a:off x="457995" y="7630731"/>
            <a:ext cx="6857205" cy="352518"/>
            <a:chOff x="457995" y="7630731"/>
            <a:chExt cx="6857205" cy="352518"/>
          </a:xfrm>
        </p:grpSpPr>
        <p:sp>
          <p:nvSpPr>
            <p:cNvPr id="2022" name="Google Shape;2022;p77"/>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PT Sans Narrow"/>
                  <a:ea typeface="PT Sans Narrow"/>
                  <a:cs typeface="PT Sans Narrow"/>
                  <a:sym typeface="PT Sans Narrow"/>
                </a:rPr>
                <a:t>NOTES</a:t>
              </a:r>
              <a:endParaRPr sz="1600">
                <a:solidFill>
                  <a:schemeClr val="dk1"/>
                </a:solidFill>
                <a:latin typeface="PT Sans Narrow"/>
                <a:ea typeface="PT Sans Narrow"/>
                <a:cs typeface="PT Sans Narrow"/>
                <a:sym typeface="PT Sans Narrow"/>
              </a:endParaRPr>
            </a:p>
          </p:txBody>
        </p:sp>
        <p:cxnSp>
          <p:nvCxnSpPr>
            <p:cNvPr id="2023" name="Google Shape;2023;p77"/>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024" name="Google Shape;2024;p77"/>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025" name="Google Shape;2025;p77"/>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026" name="Google Shape;2026;p77"/>
          <p:cNvSpPr txBox="1"/>
          <p:nvPr/>
        </p:nvSpPr>
        <p:spPr>
          <a:xfrm>
            <a:off x="551125" y="8142754"/>
            <a:ext cx="3231300" cy="1180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If students are having trouble understanding how to use the broadcast and when I receive block pair, invite them to explore the code of example projects in the Broadcast Examples studio: </a:t>
            </a:r>
            <a:r>
              <a:rPr lang="en-US" sz="1200" u="sng">
                <a:solidFill>
                  <a:schemeClr val="hlink"/>
                </a:solidFill>
                <a:latin typeface="PT Sans Narrow"/>
                <a:ea typeface="PT Sans Narrow"/>
                <a:cs typeface="PT Sans Narrow"/>
                <a:sym typeface="PT Sans Narrow"/>
                <a:hlinkClick r:id="rId5"/>
              </a:rPr>
              <a:t>http://scratch.mit.edu/studios/202853</a:t>
            </a:r>
            <a:endParaRPr sz="1200">
              <a:solidFill>
                <a:schemeClr val="dk1"/>
              </a:solidFill>
              <a:latin typeface="PT Sans Narrow"/>
              <a:ea typeface="PT Sans Narrow"/>
              <a:cs typeface="PT Sans Narrow"/>
              <a:sym typeface="PT Sans Narrow"/>
            </a:endParaRPr>
          </a:p>
        </p:txBody>
      </p:sp>
      <p:sp>
        <p:nvSpPr>
          <p:cNvPr id="2027" name="Google Shape;2027;p77"/>
          <p:cNvSpPr txBox="1"/>
          <p:nvPr/>
        </p:nvSpPr>
        <p:spPr>
          <a:xfrm>
            <a:off x="3012473" y="148614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2028" name="Google Shape;2028;p77"/>
          <p:cNvPicPr preferRelativeResize="0"/>
          <p:nvPr/>
        </p:nvPicPr>
        <p:blipFill rotWithShape="1">
          <a:blip r:embed="rId6">
            <a:alphaModFix/>
          </a:blip>
          <a:srcRect b="0" l="0" r="0" t="0"/>
          <a:stretch/>
        </p:blipFill>
        <p:spPr>
          <a:xfrm>
            <a:off x="2751025" y="1544295"/>
            <a:ext cx="329112" cy="329112"/>
          </a:xfrm>
          <a:prstGeom prst="rect">
            <a:avLst/>
          </a:prstGeom>
          <a:noFill/>
          <a:ln>
            <a:noFill/>
          </a:ln>
        </p:spPr>
      </p:pic>
      <p:sp>
        <p:nvSpPr>
          <p:cNvPr id="2029" name="Google Shape;2029;p7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60</a:t>
            </a:r>
            <a:endParaRPr b="0" i="0" sz="1200">
              <a:solidFill>
                <a:srgbClr val="888888"/>
              </a:solidFill>
              <a:latin typeface="Carme"/>
              <a:ea typeface="Carme"/>
              <a:cs typeface="Carme"/>
              <a:sym typeface="Carme"/>
            </a:endParaRPr>
          </a:p>
        </p:txBody>
      </p:sp>
      <p:sp>
        <p:nvSpPr>
          <p:cNvPr id="2030" name="Google Shape;2030;p77"/>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031" name="Google Shape;2031;p77"/>
          <p:cNvGrpSpPr/>
          <p:nvPr/>
        </p:nvGrpSpPr>
        <p:grpSpPr>
          <a:xfrm>
            <a:off x="551129" y="-5905"/>
            <a:ext cx="493616" cy="2791875"/>
            <a:chOff x="551129" y="-5905"/>
            <a:chExt cx="493616" cy="2791875"/>
          </a:xfrm>
        </p:grpSpPr>
        <p:pic>
          <p:nvPicPr>
            <p:cNvPr descr="Unit3activity.png" id="2032" name="Google Shape;2032;p77"/>
            <p:cNvPicPr preferRelativeResize="0"/>
            <p:nvPr/>
          </p:nvPicPr>
          <p:blipFill rotWithShape="1">
            <a:blip r:embed="rId7">
              <a:alphaModFix/>
            </a:blip>
            <a:srcRect b="0" l="0" r="0" t="0"/>
            <a:stretch/>
          </p:blipFill>
          <p:spPr>
            <a:xfrm>
              <a:off x="551129" y="-5905"/>
              <a:ext cx="493616" cy="2791875"/>
            </a:xfrm>
            <a:prstGeom prst="rect">
              <a:avLst/>
            </a:prstGeom>
            <a:noFill/>
            <a:ln>
              <a:noFill/>
            </a:ln>
          </p:spPr>
        </p:pic>
        <p:sp>
          <p:nvSpPr>
            <p:cNvPr id="2033" name="Google Shape;2033;p77"/>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3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8" name="Shape 2038"/>
        <p:cNvGrpSpPr/>
        <p:nvPr/>
      </p:nvGrpSpPr>
      <p:grpSpPr>
        <a:xfrm>
          <a:off x="0" y="0"/>
          <a:ext cx="0" cy="0"/>
          <a:chOff x="0" y="0"/>
          <a:chExt cx="0" cy="0"/>
        </a:xfrm>
      </p:grpSpPr>
      <p:pic>
        <p:nvPicPr>
          <p:cNvPr id="2039" name="Google Shape;2039;p78"/>
          <p:cNvPicPr preferRelativeResize="0"/>
          <p:nvPr/>
        </p:nvPicPr>
        <p:blipFill rotWithShape="1">
          <a:blip r:embed="rId3">
            <a:alphaModFix/>
          </a:blip>
          <a:srcRect b="24451" l="16311" r="15781" t="9231"/>
          <a:stretch/>
        </p:blipFill>
        <p:spPr>
          <a:xfrm>
            <a:off x="3962550" y="647675"/>
            <a:ext cx="3227325" cy="2352774"/>
          </a:xfrm>
          <a:prstGeom prst="rect">
            <a:avLst/>
          </a:prstGeom>
          <a:noFill/>
          <a:ln>
            <a:noFill/>
          </a:ln>
        </p:spPr>
      </p:pic>
      <p:pic>
        <p:nvPicPr>
          <p:cNvPr id="2040" name="Google Shape;2040;p78"/>
          <p:cNvPicPr preferRelativeResize="0"/>
          <p:nvPr/>
        </p:nvPicPr>
        <p:blipFill>
          <a:blip r:embed="rId4">
            <a:alphaModFix/>
          </a:blip>
          <a:stretch>
            <a:fillRect/>
          </a:stretch>
        </p:blipFill>
        <p:spPr>
          <a:xfrm>
            <a:off x="4887451" y="4531489"/>
            <a:ext cx="1450337" cy="485794"/>
          </a:xfrm>
          <a:prstGeom prst="rect">
            <a:avLst/>
          </a:prstGeom>
          <a:noFill/>
          <a:ln>
            <a:noFill/>
          </a:ln>
        </p:spPr>
      </p:pic>
      <p:sp>
        <p:nvSpPr>
          <p:cNvPr id="2041" name="Google Shape;2041;p78"/>
          <p:cNvSpPr txBox="1"/>
          <p:nvPr/>
        </p:nvSpPr>
        <p:spPr>
          <a:xfrm>
            <a:off x="535875" y="1485850"/>
            <a:ext cx="2885100" cy="6198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WHAT ARE DIFFERENT WAYS TO COORDINATE INTERACTIONS BETWEEN SPRITES?</a:t>
            </a:r>
            <a:endParaRPr b="1" sz="1200">
              <a:solidFill>
                <a:schemeClr val="dk1"/>
              </a:solidFill>
              <a:latin typeface="PT Sans Narrow"/>
              <a:ea typeface="PT Sans Narrow"/>
              <a:cs typeface="PT Sans Narrow"/>
              <a:sym typeface="PT Sans Narrow"/>
            </a:endParaRPr>
          </a:p>
        </p:txBody>
      </p:sp>
      <p:sp>
        <p:nvSpPr>
          <p:cNvPr id="2042" name="Google Shape;2042;p78"/>
          <p:cNvSpPr txBox="1"/>
          <p:nvPr/>
        </p:nvSpPr>
        <p:spPr>
          <a:xfrm>
            <a:off x="442751" y="2314875"/>
            <a:ext cx="25386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you'll explore different ways to program sprites to have conversations! Experiment with timing and explore using broadcast by remixing a joke project.</a:t>
            </a:r>
            <a:endParaRPr sz="1200">
              <a:solidFill>
                <a:srgbClr val="000000"/>
              </a:solidFill>
              <a:latin typeface="PT Sans Narrow"/>
              <a:ea typeface="PT Sans Narrow"/>
              <a:cs typeface="PT Sans Narrow"/>
              <a:sym typeface="PT Sans Narrow"/>
            </a:endParaRPr>
          </a:p>
        </p:txBody>
      </p:sp>
      <p:cxnSp>
        <p:nvCxnSpPr>
          <p:cNvPr id="2043" name="Google Shape;2043;p78"/>
          <p:cNvCxnSpPr/>
          <p:nvPr/>
        </p:nvCxnSpPr>
        <p:spPr>
          <a:xfrm flipH="1" rot="10800000">
            <a:off x="538247" y="4194252"/>
            <a:ext cx="2717679" cy="2"/>
          </a:xfrm>
          <a:prstGeom prst="straightConnector1">
            <a:avLst/>
          </a:prstGeom>
          <a:solidFill>
            <a:srgbClr val="FF0000"/>
          </a:solidFill>
          <a:ln cap="flat" cmpd="sng" w="9525">
            <a:solidFill>
              <a:schemeClr val="dk1"/>
            </a:solidFill>
            <a:prstDash val="solid"/>
            <a:round/>
            <a:headEnd len="sm" w="sm" type="none"/>
            <a:tailEnd len="sm" w="sm" type="none"/>
          </a:ln>
        </p:spPr>
      </p:cxnSp>
      <p:sp>
        <p:nvSpPr>
          <p:cNvPr id="2044" name="Google Shape;2044;p78"/>
          <p:cNvSpPr txBox="1"/>
          <p:nvPr/>
        </p:nvSpPr>
        <p:spPr>
          <a:xfrm>
            <a:off x="428975" y="4232848"/>
            <a:ext cx="2885100" cy="17655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Look inside the Penguin Jokes project: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5"/>
              </a:rPr>
              <a:t>http://scratch.mit.edu/projects/10015800</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Investigate the code to see how the wait and say blocks are used to coordinate the conversation.</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Remix the project to use the broadcast and when I receive blocks instead of wait blocks. </a:t>
            </a:r>
            <a:endParaRPr>
              <a:latin typeface="PT Sans Narrow"/>
              <a:ea typeface="PT Sans Narrow"/>
              <a:cs typeface="PT Sans Narrow"/>
              <a:sym typeface="PT Sans Narrow"/>
            </a:endParaRPr>
          </a:p>
        </p:txBody>
      </p:sp>
      <p:sp>
        <p:nvSpPr>
          <p:cNvPr id="2045" name="Google Shape;2045;p78"/>
          <p:cNvSpPr txBox="1"/>
          <p:nvPr/>
        </p:nvSpPr>
        <p:spPr>
          <a:xfrm>
            <a:off x="445900"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nvGrpSpPr>
          <p:cNvPr id="2046" name="Google Shape;2046;p78"/>
          <p:cNvGrpSpPr/>
          <p:nvPr/>
        </p:nvGrpSpPr>
        <p:grpSpPr>
          <a:xfrm>
            <a:off x="3831" y="6120584"/>
            <a:ext cx="7772400" cy="2615579"/>
            <a:chOff x="0" y="6120584"/>
            <a:chExt cx="7772400" cy="2615579"/>
          </a:xfrm>
        </p:grpSpPr>
        <p:sp>
          <p:nvSpPr>
            <p:cNvPr id="2047" name="Google Shape;2047;p78"/>
            <p:cNvSpPr/>
            <p:nvPr/>
          </p:nvSpPr>
          <p:spPr>
            <a:xfrm>
              <a:off x="0" y="7858307"/>
              <a:ext cx="7772400" cy="410457"/>
            </a:xfrm>
            <a:prstGeom prst="rect">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48" name="Google Shape;2048;p78"/>
            <p:cNvGrpSpPr/>
            <p:nvPr/>
          </p:nvGrpSpPr>
          <p:grpSpPr>
            <a:xfrm>
              <a:off x="3962555" y="7871867"/>
              <a:ext cx="3809845" cy="507475"/>
              <a:chOff x="3962555" y="7871867"/>
              <a:chExt cx="3809845" cy="507475"/>
            </a:xfrm>
          </p:grpSpPr>
          <p:sp>
            <p:nvSpPr>
              <p:cNvPr id="2049" name="Google Shape;2049;p78"/>
              <p:cNvSpPr/>
              <p:nvPr/>
            </p:nvSpPr>
            <p:spPr>
              <a:xfrm>
                <a:off x="5676977" y="8053258"/>
                <a:ext cx="381000" cy="326084"/>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Google Shape;2050;p78"/>
              <p:cNvSpPr txBox="1"/>
              <p:nvPr/>
            </p:nvSpPr>
            <p:spPr>
              <a:xfrm>
                <a:off x="3962555" y="7871867"/>
                <a:ext cx="38098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2051" name="Google Shape;2051;p78"/>
            <p:cNvSpPr/>
            <p:nvPr/>
          </p:nvSpPr>
          <p:spPr>
            <a:xfrm flipH="1" rot="4662013">
              <a:off x="413018" y="6228851"/>
              <a:ext cx="2153959" cy="2399046"/>
            </a:xfrm>
            <a:prstGeom prst="wedgeEllipseCallout">
              <a:avLst>
                <a:gd fmla="val -36970" name="adj1"/>
                <a:gd fmla="val 48187" name="adj2"/>
              </a:avLst>
            </a:prstGeom>
            <a:solidFill>
              <a:srgbClr val="F2DADA"/>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8"/>
            <p:cNvSpPr txBox="1"/>
            <p:nvPr/>
          </p:nvSpPr>
          <p:spPr>
            <a:xfrm flipH="1" rot="-737987">
              <a:off x="641789" y="6666833"/>
              <a:ext cx="1696382" cy="152307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AA28BA"/>
                  </a:solidFill>
                  <a:latin typeface="PT Sans Narrow"/>
                  <a:ea typeface="PT Sans Narrow"/>
                  <a:cs typeface="PT Sans Narrow"/>
                  <a:sym typeface="PT Sans Narrow"/>
                </a:rPr>
                <a:t>FEELING STUCK?</a:t>
              </a:r>
              <a:endParaRPr b="1">
                <a:latin typeface="PT Sans Narrow"/>
                <a:ea typeface="PT Sans Narrow"/>
                <a:cs typeface="PT Sans Narrow"/>
                <a:sym typeface="PT Sans Narrow"/>
              </a:endParaRPr>
            </a:p>
            <a:p>
              <a:pPr indent="0" lvl="0" marL="0" marR="0" rtl="0" algn="ctr">
                <a:spcBef>
                  <a:spcPts val="0"/>
                </a:spcBef>
                <a:spcAft>
                  <a:spcPts val="0"/>
                </a:spcAft>
                <a:buNone/>
              </a:pPr>
              <a:r>
                <a:rPr baseline="-25000" lang="en-US" sz="1600">
                  <a:solidFill>
                    <a:srgbClr val="AA28BA"/>
                  </a:solidFill>
                  <a:latin typeface="PT Sans Narrow"/>
                  <a:ea typeface="PT Sans Narrow"/>
                  <a:cs typeface="PT Sans Narrow"/>
                  <a:sym typeface="PT Sans Narrow"/>
                </a:rPr>
                <a:t>THAT’S OKAY! TRY THESE THINGS…</a:t>
              </a:r>
              <a:endParaRPr>
                <a:latin typeface="PT Sans Narrow"/>
                <a:ea typeface="PT Sans Narrow"/>
                <a:cs typeface="PT Sans Narrow"/>
                <a:sym typeface="PT Sans Narrow"/>
              </a:endParaRPr>
            </a:p>
          </p:txBody>
        </p:sp>
      </p:grpSp>
      <p:sp>
        <p:nvSpPr>
          <p:cNvPr id="2053" name="Google Shape;2053;p78"/>
          <p:cNvSpPr txBox="1"/>
          <p:nvPr/>
        </p:nvSpPr>
        <p:spPr>
          <a:xfrm>
            <a:off x="4170500" y="8517982"/>
            <a:ext cx="3330967"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Conversations studio: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6"/>
              </a:rPr>
              <a:t>http://scratch.mit.edu/studios/475547</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Add other characters and conversations.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Share your project with a neighbor and walk them through your process of exploration and design.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sz="1200">
              <a:solidFill>
                <a:schemeClr val="dk1"/>
              </a:solidFill>
              <a:latin typeface="PT Sans Narrow"/>
              <a:ea typeface="PT Sans Narrow"/>
              <a:cs typeface="PT Sans Narrow"/>
              <a:sym typeface="PT Sans Narrow"/>
            </a:endParaRPr>
          </a:p>
        </p:txBody>
      </p:sp>
      <p:sp>
        <p:nvSpPr>
          <p:cNvPr id="2054" name="Google Shape;2054;p78"/>
          <p:cNvSpPr txBox="1"/>
          <p:nvPr/>
        </p:nvSpPr>
        <p:spPr>
          <a:xfrm>
            <a:off x="457995" y="8517982"/>
            <a:ext cx="3227327"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Brainstorm ideas with a neighbor! Generate a list of possible solutions and test them out together.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Try using the broadcast and when I receive blocks in different parts of your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projects in the Conversations studio to get inspiration for different ways to coordinate conversations between sprites.</a:t>
            </a:r>
            <a:endParaRPr sz="1200">
              <a:solidFill>
                <a:schemeClr val="dk1"/>
              </a:solidFill>
              <a:latin typeface="PT Sans Narrow"/>
              <a:ea typeface="PT Sans Narrow"/>
              <a:cs typeface="PT Sans Narrow"/>
              <a:sym typeface="PT Sans Narrow"/>
            </a:endParaRPr>
          </a:p>
        </p:txBody>
      </p:sp>
      <p:cxnSp>
        <p:nvCxnSpPr>
          <p:cNvPr id="2055" name="Google Shape;2055;p78"/>
          <p:cNvCxnSpPr/>
          <p:nvPr/>
        </p:nvCxnSpPr>
        <p:spPr>
          <a:xfrm>
            <a:off x="3962555" y="8403678"/>
            <a:ext cx="0" cy="1527722"/>
          </a:xfrm>
          <a:prstGeom prst="straightConnector1">
            <a:avLst/>
          </a:prstGeom>
          <a:noFill/>
          <a:ln cap="flat" cmpd="sng" w="9525">
            <a:solidFill>
              <a:srgbClr val="7F7F7F"/>
            </a:solidFill>
            <a:prstDash val="dash"/>
            <a:round/>
            <a:headEnd len="sm" w="sm" type="none"/>
            <a:tailEnd len="sm" w="sm" type="none"/>
          </a:ln>
        </p:spPr>
      </p:cxnSp>
      <p:sp>
        <p:nvSpPr>
          <p:cNvPr id="2056" name="Google Shape;2056;p78"/>
          <p:cNvSpPr txBox="1"/>
          <p:nvPr/>
        </p:nvSpPr>
        <p:spPr>
          <a:xfrm>
            <a:off x="458000" y="647675"/>
            <a:ext cx="2970000" cy="63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500">
                <a:solidFill>
                  <a:schemeClr val="dk1"/>
                </a:solidFill>
                <a:latin typeface="PT Sans Narrow"/>
                <a:ea typeface="PT Sans Narrow"/>
                <a:cs typeface="PT Sans Narrow"/>
                <a:sym typeface="PT Sans Narrow"/>
              </a:rPr>
              <a:t>CONVERSATIONS</a:t>
            </a:r>
            <a:endParaRPr b="1">
              <a:latin typeface="PT Sans Narrow"/>
              <a:ea typeface="PT Sans Narrow"/>
              <a:cs typeface="PT Sans Narrow"/>
              <a:sym typeface="PT Sans Narrow"/>
            </a:endParaRPr>
          </a:p>
        </p:txBody>
      </p:sp>
      <p:grpSp>
        <p:nvGrpSpPr>
          <p:cNvPr id="2057" name="Google Shape;2057;p78"/>
          <p:cNvGrpSpPr/>
          <p:nvPr/>
        </p:nvGrpSpPr>
        <p:grpSpPr>
          <a:xfrm>
            <a:off x="4887453" y="3571875"/>
            <a:ext cx="1276301" cy="619819"/>
            <a:chOff x="136250" y="235644"/>
            <a:chExt cx="2409025" cy="1169912"/>
          </a:xfrm>
        </p:grpSpPr>
        <p:grpSp>
          <p:nvGrpSpPr>
            <p:cNvPr id="2058" name="Google Shape;2058;p78"/>
            <p:cNvGrpSpPr/>
            <p:nvPr/>
          </p:nvGrpSpPr>
          <p:grpSpPr>
            <a:xfrm>
              <a:off x="136250" y="235644"/>
              <a:ext cx="2409025" cy="1169912"/>
              <a:chOff x="534975" y="353475"/>
              <a:chExt cx="2409025" cy="1169912"/>
            </a:xfrm>
          </p:grpSpPr>
          <p:sp>
            <p:nvSpPr>
              <p:cNvPr id="2059" name="Google Shape;2059;p78"/>
              <p:cNvSpPr/>
              <p:nvPr/>
            </p:nvSpPr>
            <p:spPr>
              <a:xfrm rot="5400000">
                <a:off x="2015650" y="462406"/>
                <a:ext cx="768000" cy="1088700"/>
              </a:xfrm>
              <a:prstGeom prst="round2SameRect">
                <a:avLst>
                  <a:gd fmla="val 8089" name="adj1"/>
                  <a:gd fmla="val 0" name="adj2"/>
                </a:avLst>
              </a:prstGeom>
              <a:solidFill>
                <a:srgbClr val="FFBF00"/>
              </a:solidFill>
              <a:ln cap="flat" cmpd="sng" w="19050">
                <a:solidFill>
                  <a:srgbClr val="CF8B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8"/>
              <p:cNvSpPr/>
              <p:nvPr/>
            </p:nvSpPr>
            <p:spPr>
              <a:xfrm>
                <a:off x="534975" y="353475"/>
                <a:ext cx="1790990" cy="1169912"/>
              </a:xfrm>
              <a:custGeom>
                <a:rect b="b" l="l" r="r" t="t"/>
                <a:pathLst>
                  <a:path extrusionOk="0" h="185774" w="284397">
                    <a:moveTo>
                      <a:pt x="122211" y="1"/>
                    </a:moveTo>
                    <a:lnTo>
                      <a:pt x="116652" y="72"/>
                    </a:lnTo>
                    <a:lnTo>
                      <a:pt x="112519" y="214"/>
                    </a:lnTo>
                    <a:lnTo>
                      <a:pt x="108315" y="428"/>
                    </a:lnTo>
                    <a:lnTo>
                      <a:pt x="104111" y="785"/>
                    </a:lnTo>
                    <a:lnTo>
                      <a:pt x="99764" y="1212"/>
                    </a:lnTo>
                    <a:lnTo>
                      <a:pt x="95132" y="1782"/>
                    </a:lnTo>
                    <a:lnTo>
                      <a:pt x="90287" y="2566"/>
                    </a:lnTo>
                    <a:lnTo>
                      <a:pt x="85085" y="3421"/>
                    </a:lnTo>
                    <a:lnTo>
                      <a:pt x="79384" y="4490"/>
                    </a:lnTo>
                    <a:lnTo>
                      <a:pt x="73612" y="5844"/>
                    </a:lnTo>
                    <a:lnTo>
                      <a:pt x="68054" y="7198"/>
                    </a:lnTo>
                    <a:lnTo>
                      <a:pt x="62709" y="8694"/>
                    </a:lnTo>
                    <a:lnTo>
                      <a:pt x="57436" y="10262"/>
                    </a:lnTo>
                    <a:lnTo>
                      <a:pt x="54871" y="11117"/>
                    </a:lnTo>
                    <a:lnTo>
                      <a:pt x="52234" y="11972"/>
                    </a:lnTo>
                    <a:lnTo>
                      <a:pt x="49597" y="12970"/>
                    </a:lnTo>
                    <a:lnTo>
                      <a:pt x="46961" y="13967"/>
                    </a:lnTo>
                    <a:lnTo>
                      <a:pt x="44324" y="15036"/>
                    </a:lnTo>
                    <a:lnTo>
                      <a:pt x="41688" y="16176"/>
                    </a:lnTo>
                    <a:lnTo>
                      <a:pt x="38980" y="17388"/>
                    </a:lnTo>
                    <a:lnTo>
                      <a:pt x="36201" y="18671"/>
                    </a:lnTo>
                    <a:lnTo>
                      <a:pt x="27365" y="23302"/>
                    </a:lnTo>
                    <a:lnTo>
                      <a:pt x="23802" y="25226"/>
                    </a:lnTo>
                    <a:lnTo>
                      <a:pt x="20381" y="27293"/>
                    </a:lnTo>
                    <a:lnTo>
                      <a:pt x="16818" y="29502"/>
                    </a:lnTo>
                    <a:lnTo>
                      <a:pt x="12828" y="32281"/>
                    </a:lnTo>
                    <a:lnTo>
                      <a:pt x="8196" y="35630"/>
                    </a:lnTo>
                    <a:lnTo>
                      <a:pt x="2566" y="39835"/>
                    </a:lnTo>
                    <a:lnTo>
                      <a:pt x="1" y="42115"/>
                    </a:lnTo>
                    <a:lnTo>
                      <a:pt x="1" y="107958"/>
                    </a:lnTo>
                    <a:lnTo>
                      <a:pt x="1" y="153992"/>
                    </a:lnTo>
                    <a:lnTo>
                      <a:pt x="1" y="154989"/>
                    </a:lnTo>
                    <a:lnTo>
                      <a:pt x="1" y="156058"/>
                    </a:lnTo>
                    <a:lnTo>
                      <a:pt x="143" y="157056"/>
                    </a:lnTo>
                    <a:lnTo>
                      <a:pt x="286" y="158054"/>
                    </a:lnTo>
                    <a:lnTo>
                      <a:pt x="571" y="158980"/>
                    </a:lnTo>
                    <a:lnTo>
                      <a:pt x="927" y="159906"/>
                    </a:lnTo>
                    <a:lnTo>
                      <a:pt x="1355" y="160690"/>
                    </a:lnTo>
                    <a:lnTo>
                      <a:pt x="1925" y="161545"/>
                    </a:lnTo>
                    <a:lnTo>
                      <a:pt x="2566" y="162258"/>
                    </a:lnTo>
                    <a:lnTo>
                      <a:pt x="3279" y="162899"/>
                    </a:lnTo>
                    <a:lnTo>
                      <a:pt x="4134" y="163469"/>
                    </a:lnTo>
                    <a:lnTo>
                      <a:pt x="5132" y="163968"/>
                    </a:lnTo>
                    <a:lnTo>
                      <a:pt x="6200" y="164324"/>
                    </a:lnTo>
                    <a:lnTo>
                      <a:pt x="7412" y="164681"/>
                    </a:lnTo>
                    <a:lnTo>
                      <a:pt x="8766" y="164823"/>
                    </a:lnTo>
                    <a:lnTo>
                      <a:pt x="10262" y="164894"/>
                    </a:lnTo>
                    <a:lnTo>
                      <a:pt x="25797" y="164894"/>
                    </a:lnTo>
                    <a:lnTo>
                      <a:pt x="30927" y="164966"/>
                    </a:lnTo>
                    <a:lnTo>
                      <a:pt x="32281" y="165037"/>
                    </a:lnTo>
                    <a:lnTo>
                      <a:pt x="33564" y="165251"/>
                    </a:lnTo>
                    <a:lnTo>
                      <a:pt x="34775" y="165607"/>
                    </a:lnTo>
                    <a:lnTo>
                      <a:pt x="35773" y="166035"/>
                    </a:lnTo>
                    <a:lnTo>
                      <a:pt x="36699" y="166533"/>
                    </a:lnTo>
                    <a:lnTo>
                      <a:pt x="37483" y="167032"/>
                    </a:lnTo>
                    <a:lnTo>
                      <a:pt x="38196" y="167531"/>
                    </a:lnTo>
                    <a:lnTo>
                      <a:pt x="38695" y="167959"/>
                    </a:lnTo>
                    <a:lnTo>
                      <a:pt x="41118" y="170239"/>
                    </a:lnTo>
                    <a:lnTo>
                      <a:pt x="44538" y="173659"/>
                    </a:lnTo>
                    <a:lnTo>
                      <a:pt x="48529" y="177721"/>
                    </a:lnTo>
                    <a:lnTo>
                      <a:pt x="52448" y="181712"/>
                    </a:lnTo>
                    <a:lnTo>
                      <a:pt x="53517" y="182709"/>
                    </a:lnTo>
                    <a:lnTo>
                      <a:pt x="54586" y="183564"/>
                    </a:lnTo>
                    <a:lnTo>
                      <a:pt x="55797" y="184277"/>
                    </a:lnTo>
                    <a:lnTo>
                      <a:pt x="57080" y="184918"/>
                    </a:lnTo>
                    <a:lnTo>
                      <a:pt x="58077" y="185275"/>
                    </a:lnTo>
                    <a:lnTo>
                      <a:pt x="59217" y="185560"/>
                    </a:lnTo>
                    <a:lnTo>
                      <a:pt x="60358" y="185702"/>
                    </a:lnTo>
                    <a:lnTo>
                      <a:pt x="61426" y="185773"/>
                    </a:lnTo>
                    <a:lnTo>
                      <a:pt x="76747" y="185702"/>
                    </a:lnTo>
                    <a:lnTo>
                      <a:pt x="91854" y="185702"/>
                    </a:lnTo>
                    <a:lnTo>
                      <a:pt x="93279" y="185631"/>
                    </a:lnTo>
                    <a:lnTo>
                      <a:pt x="94491" y="185488"/>
                    </a:lnTo>
                    <a:lnTo>
                      <a:pt x="95631" y="185275"/>
                    </a:lnTo>
                    <a:lnTo>
                      <a:pt x="96700" y="184989"/>
                    </a:lnTo>
                    <a:lnTo>
                      <a:pt x="97698" y="184419"/>
                    </a:lnTo>
                    <a:lnTo>
                      <a:pt x="98838" y="183636"/>
                    </a:lnTo>
                    <a:lnTo>
                      <a:pt x="100120" y="182638"/>
                    </a:lnTo>
                    <a:lnTo>
                      <a:pt x="101546" y="181284"/>
                    </a:lnTo>
                    <a:lnTo>
                      <a:pt x="105821" y="177151"/>
                    </a:lnTo>
                    <a:lnTo>
                      <a:pt x="110025" y="173018"/>
                    </a:lnTo>
                    <a:lnTo>
                      <a:pt x="112377" y="170666"/>
                    </a:lnTo>
                    <a:lnTo>
                      <a:pt x="114728" y="168386"/>
                    </a:lnTo>
                    <a:lnTo>
                      <a:pt x="115299" y="167887"/>
                    </a:lnTo>
                    <a:lnTo>
                      <a:pt x="115940" y="167388"/>
                    </a:lnTo>
                    <a:lnTo>
                      <a:pt x="116652" y="166890"/>
                    </a:lnTo>
                    <a:lnTo>
                      <a:pt x="117436" y="166462"/>
                    </a:lnTo>
                    <a:lnTo>
                      <a:pt x="118220" y="166035"/>
                    </a:lnTo>
                    <a:lnTo>
                      <a:pt x="119004" y="165678"/>
                    </a:lnTo>
                    <a:lnTo>
                      <a:pt x="119788" y="165464"/>
                    </a:lnTo>
                    <a:lnTo>
                      <a:pt x="120572" y="165251"/>
                    </a:lnTo>
                    <a:lnTo>
                      <a:pt x="121498" y="165108"/>
                    </a:lnTo>
                    <a:lnTo>
                      <a:pt x="122282" y="165037"/>
                    </a:lnTo>
                    <a:lnTo>
                      <a:pt x="123707" y="164966"/>
                    </a:lnTo>
                    <a:lnTo>
                      <a:pt x="181641" y="164894"/>
                    </a:lnTo>
                    <a:lnTo>
                      <a:pt x="239504" y="164823"/>
                    </a:lnTo>
                    <a:lnTo>
                      <a:pt x="284397" y="164681"/>
                    </a:lnTo>
                    <a:lnTo>
                      <a:pt x="284397" y="42827"/>
                    </a:lnTo>
                    <a:lnTo>
                      <a:pt x="248554" y="42827"/>
                    </a:lnTo>
                    <a:lnTo>
                      <a:pt x="244207" y="39193"/>
                    </a:lnTo>
                    <a:lnTo>
                      <a:pt x="241000" y="36557"/>
                    </a:lnTo>
                    <a:lnTo>
                      <a:pt x="239219" y="35131"/>
                    </a:lnTo>
                    <a:lnTo>
                      <a:pt x="234587" y="32067"/>
                    </a:lnTo>
                    <a:lnTo>
                      <a:pt x="230240" y="29288"/>
                    </a:lnTo>
                    <a:lnTo>
                      <a:pt x="226178" y="26723"/>
                    </a:lnTo>
                    <a:lnTo>
                      <a:pt x="222188" y="24371"/>
                    </a:lnTo>
                    <a:lnTo>
                      <a:pt x="218055" y="22091"/>
                    </a:lnTo>
                    <a:lnTo>
                      <a:pt x="213708" y="19882"/>
                    </a:lnTo>
                    <a:lnTo>
                      <a:pt x="208933" y="17673"/>
                    </a:lnTo>
                    <a:lnTo>
                      <a:pt x="203589" y="15321"/>
                    </a:lnTo>
                    <a:lnTo>
                      <a:pt x="199883" y="13825"/>
                    </a:lnTo>
                    <a:lnTo>
                      <a:pt x="196107" y="12329"/>
                    </a:lnTo>
                    <a:lnTo>
                      <a:pt x="192259" y="10975"/>
                    </a:lnTo>
                    <a:lnTo>
                      <a:pt x="188411" y="9692"/>
                    </a:lnTo>
                    <a:lnTo>
                      <a:pt x="184491" y="8552"/>
                    </a:lnTo>
                    <a:lnTo>
                      <a:pt x="180572" y="7412"/>
                    </a:lnTo>
                    <a:lnTo>
                      <a:pt x="176582" y="6414"/>
                    </a:lnTo>
                    <a:lnTo>
                      <a:pt x="172591" y="5416"/>
                    </a:lnTo>
                    <a:lnTo>
                      <a:pt x="168601" y="4561"/>
                    </a:lnTo>
                    <a:lnTo>
                      <a:pt x="164610" y="3777"/>
                    </a:lnTo>
                    <a:lnTo>
                      <a:pt x="160548" y="3065"/>
                    </a:lnTo>
                    <a:lnTo>
                      <a:pt x="156558" y="2423"/>
                    </a:lnTo>
                    <a:lnTo>
                      <a:pt x="152496" y="1853"/>
                    </a:lnTo>
                    <a:lnTo>
                      <a:pt x="148505" y="1355"/>
                    </a:lnTo>
                    <a:lnTo>
                      <a:pt x="144444" y="998"/>
                    </a:lnTo>
                    <a:lnTo>
                      <a:pt x="140453" y="642"/>
                    </a:lnTo>
                    <a:lnTo>
                      <a:pt x="134895" y="357"/>
                    </a:lnTo>
                    <a:lnTo>
                      <a:pt x="128553" y="143"/>
                    </a:lnTo>
                    <a:lnTo>
                      <a:pt x="122211" y="1"/>
                    </a:lnTo>
                    <a:close/>
                  </a:path>
                </a:pathLst>
              </a:custGeom>
              <a:solidFill>
                <a:srgbClr val="FFBF00"/>
              </a:solidFill>
              <a:ln cap="flat" cmpd="sng" w="19050">
                <a:solidFill>
                  <a:srgbClr val="CF8B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8"/>
              <p:cNvSpPr/>
              <p:nvPr/>
            </p:nvSpPr>
            <p:spPr>
              <a:xfrm>
                <a:off x="2205775" y="632375"/>
                <a:ext cx="242400" cy="749400"/>
              </a:xfrm>
              <a:prstGeom prst="rect">
                <a:avLst/>
              </a:prstGeom>
              <a:solidFill>
                <a:srgbClr val="FFB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78"/>
            <p:cNvGrpSpPr/>
            <p:nvPr/>
          </p:nvGrpSpPr>
          <p:grpSpPr>
            <a:xfrm>
              <a:off x="273090" y="723066"/>
              <a:ext cx="2126268" cy="337157"/>
              <a:chOff x="273090" y="723066"/>
              <a:chExt cx="2126268" cy="337157"/>
            </a:xfrm>
          </p:grpSpPr>
          <p:sp>
            <p:nvSpPr>
              <p:cNvPr id="2063" name="Google Shape;2063;p78"/>
              <p:cNvSpPr/>
              <p:nvPr/>
            </p:nvSpPr>
            <p:spPr>
              <a:xfrm>
                <a:off x="1579715" y="808406"/>
                <a:ext cx="819643" cy="189626"/>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FFFFFF"/>
                    </a:solidFill>
                    <a:latin typeface="Helvetica Neue"/>
                  </a:rPr>
                  <a:t>clicked</a:t>
                </a:r>
              </a:p>
            </p:txBody>
          </p:sp>
          <p:sp>
            <p:nvSpPr>
              <p:cNvPr id="2064" name="Google Shape;2064;p78"/>
              <p:cNvSpPr/>
              <p:nvPr/>
            </p:nvSpPr>
            <p:spPr>
              <a:xfrm>
                <a:off x="273090" y="805991"/>
                <a:ext cx="622222" cy="189626"/>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FFFFFF"/>
                    </a:solidFill>
                    <a:latin typeface="Helvetica Neue"/>
                  </a:rPr>
                  <a:t>when</a:t>
                </a:r>
              </a:p>
            </p:txBody>
          </p:sp>
          <p:grpSp>
            <p:nvGrpSpPr>
              <p:cNvPr id="2065" name="Google Shape;2065;p78"/>
              <p:cNvGrpSpPr/>
              <p:nvPr/>
            </p:nvGrpSpPr>
            <p:grpSpPr>
              <a:xfrm>
                <a:off x="1084779" y="723066"/>
                <a:ext cx="310113" cy="337157"/>
                <a:chOff x="1084779" y="723066"/>
                <a:chExt cx="310113" cy="337157"/>
              </a:xfrm>
            </p:grpSpPr>
            <p:sp>
              <p:nvSpPr>
                <p:cNvPr id="2066" name="Google Shape;2066;p78"/>
                <p:cNvSpPr/>
                <p:nvPr/>
              </p:nvSpPr>
              <p:spPr>
                <a:xfrm rot="10800000">
                  <a:off x="1084779" y="723066"/>
                  <a:ext cx="310113" cy="337157"/>
                </a:xfrm>
                <a:custGeom>
                  <a:rect b="b" l="l" r="r" t="t"/>
                  <a:pathLst>
                    <a:path extrusionOk="0" h="178863" w="164516">
                      <a:moveTo>
                        <a:pt x="154712" y="0"/>
                      </a:moveTo>
                      <a:lnTo>
                        <a:pt x="153038" y="240"/>
                      </a:lnTo>
                      <a:lnTo>
                        <a:pt x="151604" y="957"/>
                      </a:lnTo>
                      <a:lnTo>
                        <a:pt x="150169" y="1674"/>
                      </a:lnTo>
                      <a:lnTo>
                        <a:pt x="148973" y="2870"/>
                      </a:lnTo>
                      <a:lnTo>
                        <a:pt x="148017" y="4065"/>
                      </a:lnTo>
                      <a:lnTo>
                        <a:pt x="147299" y="5500"/>
                      </a:lnTo>
                      <a:lnTo>
                        <a:pt x="146582" y="7174"/>
                      </a:lnTo>
                      <a:lnTo>
                        <a:pt x="146343" y="9087"/>
                      </a:lnTo>
                      <a:lnTo>
                        <a:pt x="146343" y="12435"/>
                      </a:lnTo>
                      <a:lnTo>
                        <a:pt x="146343" y="33956"/>
                      </a:lnTo>
                      <a:lnTo>
                        <a:pt x="146582" y="55716"/>
                      </a:lnTo>
                      <a:lnTo>
                        <a:pt x="146343" y="63367"/>
                      </a:lnTo>
                      <a:lnTo>
                        <a:pt x="143713" y="65280"/>
                      </a:lnTo>
                      <a:lnTo>
                        <a:pt x="140126" y="67672"/>
                      </a:lnTo>
                      <a:lnTo>
                        <a:pt x="137017" y="69345"/>
                      </a:lnTo>
                      <a:lnTo>
                        <a:pt x="134148" y="70541"/>
                      </a:lnTo>
                      <a:lnTo>
                        <a:pt x="131278" y="71737"/>
                      </a:lnTo>
                      <a:lnTo>
                        <a:pt x="127931" y="72932"/>
                      </a:lnTo>
                      <a:lnTo>
                        <a:pt x="125539" y="73410"/>
                      </a:lnTo>
                      <a:lnTo>
                        <a:pt x="122909" y="73889"/>
                      </a:lnTo>
                      <a:lnTo>
                        <a:pt x="116453" y="74367"/>
                      </a:lnTo>
                      <a:lnTo>
                        <a:pt x="110475" y="74367"/>
                      </a:lnTo>
                      <a:lnTo>
                        <a:pt x="107844" y="74128"/>
                      </a:lnTo>
                      <a:lnTo>
                        <a:pt x="105931" y="73650"/>
                      </a:lnTo>
                      <a:lnTo>
                        <a:pt x="103301" y="72932"/>
                      </a:lnTo>
                      <a:lnTo>
                        <a:pt x="100671" y="71976"/>
                      </a:lnTo>
                      <a:lnTo>
                        <a:pt x="98279" y="70780"/>
                      </a:lnTo>
                      <a:lnTo>
                        <a:pt x="95888" y="69585"/>
                      </a:lnTo>
                      <a:lnTo>
                        <a:pt x="91106" y="66954"/>
                      </a:lnTo>
                      <a:lnTo>
                        <a:pt x="86562" y="63607"/>
                      </a:lnTo>
                      <a:lnTo>
                        <a:pt x="81780" y="60498"/>
                      </a:lnTo>
                      <a:lnTo>
                        <a:pt x="76758" y="57629"/>
                      </a:lnTo>
                      <a:lnTo>
                        <a:pt x="71737" y="55237"/>
                      </a:lnTo>
                      <a:lnTo>
                        <a:pt x="66476" y="53085"/>
                      </a:lnTo>
                      <a:lnTo>
                        <a:pt x="61215" y="51650"/>
                      </a:lnTo>
                      <a:lnTo>
                        <a:pt x="55716" y="50694"/>
                      </a:lnTo>
                      <a:lnTo>
                        <a:pt x="50455" y="49977"/>
                      </a:lnTo>
                      <a:lnTo>
                        <a:pt x="44955" y="49738"/>
                      </a:lnTo>
                      <a:lnTo>
                        <a:pt x="39695" y="49977"/>
                      </a:lnTo>
                      <a:lnTo>
                        <a:pt x="34195" y="50694"/>
                      </a:lnTo>
                      <a:lnTo>
                        <a:pt x="28934" y="51650"/>
                      </a:lnTo>
                      <a:lnTo>
                        <a:pt x="23913" y="53324"/>
                      </a:lnTo>
                      <a:lnTo>
                        <a:pt x="18652" y="55237"/>
                      </a:lnTo>
                      <a:lnTo>
                        <a:pt x="13869" y="57629"/>
                      </a:lnTo>
                      <a:lnTo>
                        <a:pt x="9087" y="60498"/>
                      </a:lnTo>
                      <a:lnTo>
                        <a:pt x="4305" y="63846"/>
                      </a:lnTo>
                      <a:lnTo>
                        <a:pt x="2870" y="64802"/>
                      </a:lnTo>
                      <a:lnTo>
                        <a:pt x="1913" y="65759"/>
                      </a:lnTo>
                      <a:lnTo>
                        <a:pt x="1196" y="66954"/>
                      </a:lnTo>
                      <a:lnTo>
                        <a:pt x="479" y="67911"/>
                      </a:lnTo>
                      <a:lnTo>
                        <a:pt x="240" y="68867"/>
                      </a:lnTo>
                      <a:lnTo>
                        <a:pt x="0" y="70063"/>
                      </a:lnTo>
                      <a:lnTo>
                        <a:pt x="0" y="72693"/>
                      </a:lnTo>
                      <a:lnTo>
                        <a:pt x="0" y="150646"/>
                      </a:lnTo>
                      <a:lnTo>
                        <a:pt x="240" y="152799"/>
                      </a:lnTo>
                      <a:lnTo>
                        <a:pt x="718" y="154472"/>
                      </a:lnTo>
                      <a:lnTo>
                        <a:pt x="1196" y="156146"/>
                      </a:lnTo>
                      <a:lnTo>
                        <a:pt x="2153" y="157581"/>
                      </a:lnTo>
                      <a:lnTo>
                        <a:pt x="3348" y="158777"/>
                      </a:lnTo>
                      <a:lnTo>
                        <a:pt x="5022" y="159494"/>
                      </a:lnTo>
                      <a:lnTo>
                        <a:pt x="6696" y="160211"/>
                      </a:lnTo>
                      <a:lnTo>
                        <a:pt x="8609" y="160690"/>
                      </a:lnTo>
                      <a:lnTo>
                        <a:pt x="11239" y="160929"/>
                      </a:lnTo>
                      <a:lnTo>
                        <a:pt x="13391" y="160450"/>
                      </a:lnTo>
                      <a:lnTo>
                        <a:pt x="15543" y="159494"/>
                      </a:lnTo>
                      <a:lnTo>
                        <a:pt x="17695" y="158298"/>
                      </a:lnTo>
                      <a:lnTo>
                        <a:pt x="20565" y="156146"/>
                      </a:lnTo>
                      <a:lnTo>
                        <a:pt x="23434" y="154233"/>
                      </a:lnTo>
                      <a:lnTo>
                        <a:pt x="26543" y="152559"/>
                      </a:lnTo>
                      <a:lnTo>
                        <a:pt x="29651" y="151125"/>
                      </a:lnTo>
                      <a:lnTo>
                        <a:pt x="32999" y="150168"/>
                      </a:lnTo>
                      <a:lnTo>
                        <a:pt x="36347" y="149212"/>
                      </a:lnTo>
                      <a:lnTo>
                        <a:pt x="39934" y="148494"/>
                      </a:lnTo>
                      <a:lnTo>
                        <a:pt x="43521" y="148255"/>
                      </a:lnTo>
                      <a:lnTo>
                        <a:pt x="48064" y="148255"/>
                      </a:lnTo>
                      <a:lnTo>
                        <a:pt x="52607" y="148494"/>
                      </a:lnTo>
                      <a:lnTo>
                        <a:pt x="56911" y="149451"/>
                      </a:lnTo>
                      <a:lnTo>
                        <a:pt x="60976" y="150646"/>
                      </a:lnTo>
                      <a:lnTo>
                        <a:pt x="65041" y="152081"/>
                      </a:lnTo>
                      <a:lnTo>
                        <a:pt x="69106" y="153994"/>
                      </a:lnTo>
                      <a:lnTo>
                        <a:pt x="72932" y="156385"/>
                      </a:lnTo>
                      <a:lnTo>
                        <a:pt x="76758" y="159255"/>
                      </a:lnTo>
                      <a:lnTo>
                        <a:pt x="79628" y="161407"/>
                      </a:lnTo>
                      <a:lnTo>
                        <a:pt x="82736" y="163559"/>
                      </a:lnTo>
                      <a:lnTo>
                        <a:pt x="85845" y="165233"/>
                      </a:lnTo>
                      <a:lnTo>
                        <a:pt x="88954" y="166907"/>
                      </a:lnTo>
                      <a:lnTo>
                        <a:pt x="92301" y="168341"/>
                      </a:lnTo>
                      <a:lnTo>
                        <a:pt x="95649" y="169776"/>
                      </a:lnTo>
                      <a:lnTo>
                        <a:pt x="98758" y="170733"/>
                      </a:lnTo>
                      <a:lnTo>
                        <a:pt x="102105" y="171689"/>
                      </a:lnTo>
                      <a:lnTo>
                        <a:pt x="105692" y="172406"/>
                      </a:lnTo>
                      <a:lnTo>
                        <a:pt x="109040" y="172885"/>
                      </a:lnTo>
                      <a:lnTo>
                        <a:pt x="112627" y="173124"/>
                      </a:lnTo>
                      <a:lnTo>
                        <a:pt x="116214" y="173363"/>
                      </a:lnTo>
                      <a:lnTo>
                        <a:pt x="119561" y="173363"/>
                      </a:lnTo>
                      <a:lnTo>
                        <a:pt x="123387" y="173124"/>
                      </a:lnTo>
                      <a:lnTo>
                        <a:pt x="126974" y="172885"/>
                      </a:lnTo>
                      <a:lnTo>
                        <a:pt x="130561" y="172406"/>
                      </a:lnTo>
                      <a:lnTo>
                        <a:pt x="134865" y="171450"/>
                      </a:lnTo>
                      <a:lnTo>
                        <a:pt x="138691" y="170254"/>
                      </a:lnTo>
                      <a:lnTo>
                        <a:pt x="147060" y="167385"/>
                      </a:lnTo>
                      <a:lnTo>
                        <a:pt x="147299" y="170972"/>
                      </a:lnTo>
                      <a:lnTo>
                        <a:pt x="147539" y="172646"/>
                      </a:lnTo>
                      <a:lnTo>
                        <a:pt x="148017" y="174080"/>
                      </a:lnTo>
                      <a:lnTo>
                        <a:pt x="148734" y="175515"/>
                      </a:lnTo>
                      <a:lnTo>
                        <a:pt x="149691" y="176472"/>
                      </a:lnTo>
                      <a:lnTo>
                        <a:pt x="150886" y="177428"/>
                      </a:lnTo>
                      <a:lnTo>
                        <a:pt x="152082" y="178145"/>
                      </a:lnTo>
                      <a:lnTo>
                        <a:pt x="153517" y="178624"/>
                      </a:lnTo>
                      <a:lnTo>
                        <a:pt x="155190" y="178863"/>
                      </a:lnTo>
                      <a:lnTo>
                        <a:pt x="156864" y="178863"/>
                      </a:lnTo>
                      <a:lnTo>
                        <a:pt x="158538" y="178624"/>
                      </a:lnTo>
                      <a:lnTo>
                        <a:pt x="159973" y="177906"/>
                      </a:lnTo>
                      <a:lnTo>
                        <a:pt x="161168" y="177189"/>
                      </a:lnTo>
                      <a:lnTo>
                        <a:pt x="162364" y="175993"/>
                      </a:lnTo>
                      <a:lnTo>
                        <a:pt x="163321" y="174798"/>
                      </a:lnTo>
                      <a:lnTo>
                        <a:pt x="163799" y="173363"/>
                      </a:lnTo>
                      <a:lnTo>
                        <a:pt x="164277" y="171689"/>
                      </a:lnTo>
                      <a:lnTo>
                        <a:pt x="164516" y="169537"/>
                      </a:lnTo>
                      <a:lnTo>
                        <a:pt x="164516" y="167385"/>
                      </a:lnTo>
                      <a:lnTo>
                        <a:pt x="164516" y="11956"/>
                      </a:lnTo>
                      <a:lnTo>
                        <a:pt x="164516" y="10043"/>
                      </a:lnTo>
                      <a:lnTo>
                        <a:pt x="164516" y="8131"/>
                      </a:lnTo>
                      <a:lnTo>
                        <a:pt x="164038" y="6457"/>
                      </a:lnTo>
                      <a:lnTo>
                        <a:pt x="163321" y="4783"/>
                      </a:lnTo>
                      <a:lnTo>
                        <a:pt x="162364" y="3348"/>
                      </a:lnTo>
                      <a:lnTo>
                        <a:pt x="160929" y="2152"/>
                      </a:lnTo>
                      <a:lnTo>
                        <a:pt x="159495" y="1196"/>
                      </a:lnTo>
                      <a:lnTo>
                        <a:pt x="158060" y="479"/>
                      </a:lnTo>
                      <a:lnTo>
                        <a:pt x="156386" y="0"/>
                      </a:lnTo>
                      <a:close/>
                    </a:path>
                  </a:pathLst>
                </a:custGeom>
                <a:solidFill>
                  <a:srgbClr val="449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8"/>
                <p:cNvSpPr/>
                <p:nvPr/>
              </p:nvSpPr>
              <p:spPr>
                <a:xfrm rot="10800000">
                  <a:off x="1117233" y="749209"/>
                  <a:ext cx="261431" cy="200130"/>
                </a:xfrm>
                <a:custGeom>
                  <a:rect b="b" l="l" r="r" t="t"/>
                  <a:pathLst>
                    <a:path extrusionOk="0" h="106170" w="138690">
                      <a:moveTo>
                        <a:pt x="36107" y="0"/>
                      </a:moveTo>
                      <a:lnTo>
                        <a:pt x="32759" y="239"/>
                      </a:lnTo>
                      <a:lnTo>
                        <a:pt x="29651" y="717"/>
                      </a:lnTo>
                      <a:lnTo>
                        <a:pt x="25825" y="1435"/>
                      </a:lnTo>
                      <a:lnTo>
                        <a:pt x="21999" y="2391"/>
                      </a:lnTo>
                      <a:lnTo>
                        <a:pt x="18173" y="3587"/>
                      </a:lnTo>
                      <a:lnTo>
                        <a:pt x="14586" y="5022"/>
                      </a:lnTo>
                      <a:lnTo>
                        <a:pt x="10999" y="6695"/>
                      </a:lnTo>
                      <a:lnTo>
                        <a:pt x="7413" y="8608"/>
                      </a:lnTo>
                      <a:lnTo>
                        <a:pt x="4065" y="10521"/>
                      </a:lnTo>
                      <a:lnTo>
                        <a:pt x="956" y="12913"/>
                      </a:lnTo>
                      <a:lnTo>
                        <a:pt x="717" y="19847"/>
                      </a:lnTo>
                      <a:lnTo>
                        <a:pt x="717" y="36825"/>
                      </a:lnTo>
                      <a:lnTo>
                        <a:pt x="717" y="53085"/>
                      </a:lnTo>
                      <a:lnTo>
                        <a:pt x="239" y="77714"/>
                      </a:lnTo>
                      <a:lnTo>
                        <a:pt x="0" y="91822"/>
                      </a:lnTo>
                      <a:lnTo>
                        <a:pt x="0" y="92540"/>
                      </a:lnTo>
                      <a:lnTo>
                        <a:pt x="239" y="93018"/>
                      </a:lnTo>
                      <a:lnTo>
                        <a:pt x="717" y="93496"/>
                      </a:lnTo>
                      <a:lnTo>
                        <a:pt x="1195" y="93735"/>
                      </a:lnTo>
                      <a:lnTo>
                        <a:pt x="1674" y="93735"/>
                      </a:lnTo>
                      <a:lnTo>
                        <a:pt x="2391" y="93496"/>
                      </a:lnTo>
                      <a:lnTo>
                        <a:pt x="3826" y="92779"/>
                      </a:lnTo>
                      <a:lnTo>
                        <a:pt x="5500" y="91822"/>
                      </a:lnTo>
                      <a:lnTo>
                        <a:pt x="9326" y="89431"/>
                      </a:lnTo>
                      <a:lnTo>
                        <a:pt x="13151" y="87518"/>
                      </a:lnTo>
                      <a:lnTo>
                        <a:pt x="16977" y="85844"/>
                      </a:lnTo>
                      <a:lnTo>
                        <a:pt x="21042" y="84410"/>
                      </a:lnTo>
                      <a:lnTo>
                        <a:pt x="25108" y="83214"/>
                      </a:lnTo>
                      <a:lnTo>
                        <a:pt x="29412" y="82497"/>
                      </a:lnTo>
                      <a:lnTo>
                        <a:pt x="33716" y="82019"/>
                      </a:lnTo>
                      <a:lnTo>
                        <a:pt x="38259" y="82019"/>
                      </a:lnTo>
                      <a:lnTo>
                        <a:pt x="42803" y="82258"/>
                      </a:lnTo>
                      <a:lnTo>
                        <a:pt x="47346" y="82736"/>
                      </a:lnTo>
                      <a:lnTo>
                        <a:pt x="51650" y="83692"/>
                      </a:lnTo>
                      <a:lnTo>
                        <a:pt x="55954" y="84888"/>
                      </a:lnTo>
                      <a:lnTo>
                        <a:pt x="60258" y="86323"/>
                      </a:lnTo>
                      <a:lnTo>
                        <a:pt x="64323" y="88236"/>
                      </a:lnTo>
                      <a:lnTo>
                        <a:pt x="68149" y="90388"/>
                      </a:lnTo>
                      <a:lnTo>
                        <a:pt x="71975" y="93018"/>
                      </a:lnTo>
                      <a:lnTo>
                        <a:pt x="76040" y="96127"/>
                      </a:lnTo>
                      <a:lnTo>
                        <a:pt x="80345" y="98757"/>
                      </a:lnTo>
                      <a:lnTo>
                        <a:pt x="84410" y="101148"/>
                      </a:lnTo>
                      <a:lnTo>
                        <a:pt x="88953" y="103061"/>
                      </a:lnTo>
                      <a:lnTo>
                        <a:pt x="93496" y="104496"/>
                      </a:lnTo>
                      <a:lnTo>
                        <a:pt x="98518" y="105452"/>
                      </a:lnTo>
                      <a:lnTo>
                        <a:pt x="104257" y="105931"/>
                      </a:lnTo>
                      <a:lnTo>
                        <a:pt x="110713" y="106170"/>
                      </a:lnTo>
                      <a:lnTo>
                        <a:pt x="116213" y="106170"/>
                      </a:lnTo>
                      <a:lnTo>
                        <a:pt x="118843" y="105691"/>
                      </a:lnTo>
                      <a:lnTo>
                        <a:pt x="121474" y="105213"/>
                      </a:lnTo>
                      <a:lnTo>
                        <a:pt x="126256" y="104018"/>
                      </a:lnTo>
                      <a:lnTo>
                        <a:pt x="130321" y="102583"/>
                      </a:lnTo>
                      <a:lnTo>
                        <a:pt x="133908" y="101148"/>
                      </a:lnTo>
                      <a:lnTo>
                        <a:pt x="136299" y="99953"/>
                      </a:lnTo>
                      <a:lnTo>
                        <a:pt x="138690" y="98757"/>
                      </a:lnTo>
                      <a:lnTo>
                        <a:pt x="138690" y="89670"/>
                      </a:lnTo>
                      <a:lnTo>
                        <a:pt x="138690" y="29173"/>
                      </a:lnTo>
                      <a:lnTo>
                        <a:pt x="138690" y="15543"/>
                      </a:lnTo>
                      <a:lnTo>
                        <a:pt x="134147" y="17695"/>
                      </a:lnTo>
                      <a:lnTo>
                        <a:pt x="129365" y="19847"/>
                      </a:lnTo>
                      <a:lnTo>
                        <a:pt x="122908" y="22238"/>
                      </a:lnTo>
                      <a:lnTo>
                        <a:pt x="119561" y="23195"/>
                      </a:lnTo>
                      <a:lnTo>
                        <a:pt x="116452" y="23912"/>
                      </a:lnTo>
                      <a:lnTo>
                        <a:pt x="113104" y="24390"/>
                      </a:lnTo>
                      <a:lnTo>
                        <a:pt x="109757" y="24630"/>
                      </a:lnTo>
                      <a:lnTo>
                        <a:pt x="106648" y="24869"/>
                      </a:lnTo>
                      <a:lnTo>
                        <a:pt x="103540" y="24630"/>
                      </a:lnTo>
                      <a:lnTo>
                        <a:pt x="100431" y="24390"/>
                      </a:lnTo>
                      <a:lnTo>
                        <a:pt x="97322" y="23912"/>
                      </a:lnTo>
                      <a:lnTo>
                        <a:pt x="94453" y="23195"/>
                      </a:lnTo>
                      <a:lnTo>
                        <a:pt x="91344" y="22238"/>
                      </a:lnTo>
                      <a:lnTo>
                        <a:pt x="88475" y="21043"/>
                      </a:lnTo>
                      <a:lnTo>
                        <a:pt x="85605" y="19847"/>
                      </a:lnTo>
                      <a:lnTo>
                        <a:pt x="82736" y="18412"/>
                      </a:lnTo>
                      <a:lnTo>
                        <a:pt x="79866" y="16499"/>
                      </a:lnTo>
                      <a:lnTo>
                        <a:pt x="76997" y="14826"/>
                      </a:lnTo>
                      <a:lnTo>
                        <a:pt x="74367" y="12674"/>
                      </a:lnTo>
                      <a:lnTo>
                        <a:pt x="69823" y="9565"/>
                      </a:lnTo>
                      <a:lnTo>
                        <a:pt x="65041" y="6695"/>
                      </a:lnTo>
                      <a:lnTo>
                        <a:pt x="62650" y="5500"/>
                      </a:lnTo>
                      <a:lnTo>
                        <a:pt x="60258" y="4304"/>
                      </a:lnTo>
                      <a:lnTo>
                        <a:pt x="57628" y="3587"/>
                      </a:lnTo>
                      <a:lnTo>
                        <a:pt x="54998" y="2630"/>
                      </a:lnTo>
                      <a:lnTo>
                        <a:pt x="48781" y="1196"/>
                      </a:lnTo>
                      <a:lnTo>
                        <a:pt x="45672" y="717"/>
                      </a:lnTo>
                      <a:lnTo>
                        <a:pt x="42324" y="239"/>
                      </a:lnTo>
                      <a:lnTo>
                        <a:pt x="39216" y="0"/>
                      </a:lnTo>
                      <a:close/>
                    </a:path>
                  </a:pathLst>
                </a:custGeom>
                <a:solidFill>
                  <a:srgbClr val="4DBF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2068" name="Google Shape;2068;p78"/>
          <p:cNvPicPr preferRelativeResize="0"/>
          <p:nvPr/>
        </p:nvPicPr>
        <p:blipFill>
          <a:blip r:embed="rId7">
            <a:alphaModFix/>
          </a:blip>
          <a:stretch>
            <a:fillRect/>
          </a:stretch>
        </p:blipFill>
        <p:spPr>
          <a:xfrm>
            <a:off x="4887451" y="4119555"/>
            <a:ext cx="2297553" cy="484523"/>
          </a:xfrm>
          <a:prstGeom prst="rect">
            <a:avLst/>
          </a:prstGeom>
          <a:noFill/>
          <a:ln>
            <a:noFill/>
          </a:ln>
        </p:spPr>
      </p:pic>
      <p:pic>
        <p:nvPicPr>
          <p:cNvPr id="2069" name="Google Shape;2069;p78"/>
          <p:cNvPicPr preferRelativeResize="0"/>
          <p:nvPr/>
        </p:nvPicPr>
        <p:blipFill rotWithShape="1">
          <a:blip r:embed="rId8">
            <a:alphaModFix/>
          </a:blip>
          <a:srcRect b="38856" l="75037" r="9067" t="26194"/>
          <a:stretch/>
        </p:blipFill>
        <p:spPr>
          <a:xfrm>
            <a:off x="5349907" y="4650175"/>
            <a:ext cx="245403" cy="171423"/>
          </a:xfrm>
          <a:prstGeom prst="rect">
            <a:avLst/>
          </a:prstGeom>
          <a:noFill/>
          <a:ln>
            <a:noFill/>
          </a:ln>
        </p:spPr>
      </p:pic>
      <p:pic>
        <p:nvPicPr>
          <p:cNvPr id="2070" name="Google Shape;2070;p78"/>
          <p:cNvPicPr preferRelativeResize="0"/>
          <p:nvPr/>
        </p:nvPicPr>
        <p:blipFill>
          <a:blip r:embed="rId4">
            <a:alphaModFix/>
          </a:blip>
          <a:stretch>
            <a:fillRect/>
          </a:stretch>
        </p:blipFill>
        <p:spPr>
          <a:xfrm>
            <a:off x="4887451" y="5346332"/>
            <a:ext cx="1450337" cy="485794"/>
          </a:xfrm>
          <a:prstGeom prst="rect">
            <a:avLst/>
          </a:prstGeom>
          <a:noFill/>
          <a:ln>
            <a:noFill/>
          </a:ln>
        </p:spPr>
      </p:pic>
      <p:pic>
        <p:nvPicPr>
          <p:cNvPr id="2071" name="Google Shape;2071;p78"/>
          <p:cNvPicPr preferRelativeResize="0"/>
          <p:nvPr/>
        </p:nvPicPr>
        <p:blipFill>
          <a:blip r:embed="rId7">
            <a:alphaModFix/>
          </a:blip>
          <a:stretch>
            <a:fillRect/>
          </a:stretch>
        </p:blipFill>
        <p:spPr>
          <a:xfrm>
            <a:off x="4887451" y="4934399"/>
            <a:ext cx="2297553" cy="484523"/>
          </a:xfrm>
          <a:prstGeom prst="rect">
            <a:avLst/>
          </a:prstGeom>
          <a:noFill/>
          <a:ln>
            <a:noFill/>
          </a:ln>
        </p:spPr>
      </p:pic>
      <p:pic>
        <p:nvPicPr>
          <p:cNvPr id="2072" name="Google Shape;2072;p78"/>
          <p:cNvPicPr preferRelativeResize="0"/>
          <p:nvPr/>
        </p:nvPicPr>
        <p:blipFill rotWithShape="1">
          <a:blip r:embed="rId8">
            <a:alphaModFix/>
          </a:blip>
          <a:srcRect b="38856" l="75037" r="9067" t="26194"/>
          <a:stretch/>
        </p:blipFill>
        <p:spPr>
          <a:xfrm>
            <a:off x="5349900" y="5483217"/>
            <a:ext cx="245403" cy="171420"/>
          </a:xfrm>
          <a:prstGeom prst="rect">
            <a:avLst/>
          </a:prstGeom>
          <a:noFill/>
          <a:ln>
            <a:noFill/>
          </a:ln>
        </p:spPr>
      </p:pic>
      <p:pic>
        <p:nvPicPr>
          <p:cNvPr id="2073" name="Google Shape;2073;p78"/>
          <p:cNvPicPr preferRelativeResize="0"/>
          <p:nvPr/>
        </p:nvPicPr>
        <p:blipFill>
          <a:blip r:embed="rId9">
            <a:alphaModFix/>
          </a:blip>
          <a:stretch>
            <a:fillRect/>
          </a:stretch>
        </p:blipFill>
        <p:spPr>
          <a:xfrm>
            <a:off x="3432900" y="6185432"/>
            <a:ext cx="1748500" cy="521912"/>
          </a:xfrm>
          <a:prstGeom prst="rect">
            <a:avLst/>
          </a:prstGeom>
          <a:noFill/>
          <a:ln>
            <a:noFill/>
          </a:ln>
        </p:spPr>
      </p:pic>
      <p:pic>
        <p:nvPicPr>
          <p:cNvPr id="2074" name="Google Shape;2074;p78"/>
          <p:cNvPicPr preferRelativeResize="0"/>
          <p:nvPr/>
        </p:nvPicPr>
        <p:blipFill>
          <a:blip r:embed="rId10">
            <a:alphaModFix/>
          </a:blip>
          <a:stretch>
            <a:fillRect/>
          </a:stretch>
        </p:blipFill>
        <p:spPr>
          <a:xfrm>
            <a:off x="3428000" y="7214681"/>
            <a:ext cx="2160358" cy="422505"/>
          </a:xfrm>
          <a:prstGeom prst="rect">
            <a:avLst/>
          </a:prstGeom>
          <a:noFill/>
          <a:ln>
            <a:noFill/>
          </a:ln>
        </p:spPr>
      </p:pic>
      <p:pic>
        <p:nvPicPr>
          <p:cNvPr id="2075" name="Google Shape;2075;p78"/>
          <p:cNvPicPr preferRelativeResize="0"/>
          <p:nvPr/>
        </p:nvPicPr>
        <p:blipFill>
          <a:blip r:embed="rId11">
            <a:alphaModFix/>
          </a:blip>
          <a:stretch>
            <a:fillRect/>
          </a:stretch>
        </p:blipFill>
        <p:spPr>
          <a:xfrm>
            <a:off x="3432904" y="6749758"/>
            <a:ext cx="1630637" cy="42251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0" name="Shape 2080"/>
        <p:cNvGrpSpPr/>
        <p:nvPr/>
      </p:nvGrpSpPr>
      <p:grpSpPr>
        <a:xfrm>
          <a:off x="0" y="0"/>
          <a:ext cx="0" cy="0"/>
          <a:chOff x="0" y="0"/>
          <a:chExt cx="0" cy="0"/>
        </a:xfrm>
      </p:grpSpPr>
      <p:sp>
        <p:nvSpPr>
          <p:cNvPr id="2081" name="Google Shape;2081;p79"/>
          <p:cNvSpPr txBox="1"/>
          <p:nvPr/>
        </p:nvSpPr>
        <p:spPr>
          <a:xfrm>
            <a:off x="551125" y="3328600"/>
            <a:ext cx="3231300" cy="3558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show example projects from the Scenes studio and have the Scenes handout available to guide students.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develop a project that includes multiple scene changes using different backdrops, such as in a slideshow. Challenge students to explore and manipulate scripts in the Stage to initiate backdrop changes.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Allow students to share their projects with one another. We suggest the design demo activity: invite a few students to present their work to the class and demonstrate how they implemented switching backdrops. Optionally, have students add their projects to the Scenes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2082" name="Google Shape;2082;p79"/>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2083" name="Google Shape;2083;p79"/>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2084" name="Google Shape;2084;p79"/>
          <p:cNvSpPr txBox="1"/>
          <p:nvPr/>
        </p:nvSpPr>
        <p:spPr>
          <a:xfrm>
            <a:off x="4222218" y="795405"/>
            <a:ext cx="2999848" cy="1600438"/>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create a project that experiments with changing backdrops, like a story with multiple scenes or a slideshow</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gain more familiarity with the computational concepts of events and parallelism and the practice of experimenting and iterating</a:t>
            </a:r>
            <a:endParaRPr sz="1200">
              <a:solidFill>
                <a:schemeClr val="dk1"/>
              </a:solidFill>
              <a:latin typeface="PT Sans Narrow"/>
              <a:ea typeface="PT Sans Narrow"/>
              <a:cs typeface="PT Sans Narrow"/>
              <a:sym typeface="PT Sans Narrow"/>
            </a:endParaRPr>
          </a:p>
        </p:txBody>
      </p:sp>
      <p:grpSp>
        <p:nvGrpSpPr>
          <p:cNvPr id="2085" name="Google Shape;2085;p79"/>
          <p:cNvGrpSpPr/>
          <p:nvPr/>
        </p:nvGrpSpPr>
        <p:grpSpPr>
          <a:xfrm>
            <a:off x="4007796" y="2832776"/>
            <a:ext cx="3307404" cy="1142158"/>
            <a:chOff x="3992282" y="2832776"/>
            <a:chExt cx="3307404" cy="1142158"/>
          </a:xfrm>
        </p:grpSpPr>
        <p:sp>
          <p:nvSpPr>
            <p:cNvPr id="2086" name="Google Shape;2086;p79"/>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Scenes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Scenes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http://scratch.mit.edu/studios/475550</a:t>
              </a:r>
              <a:endParaRPr>
                <a:latin typeface="PT Sans Narrow"/>
                <a:ea typeface="PT Sans Narrow"/>
                <a:cs typeface="PT Sans Narrow"/>
                <a:sym typeface="PT Sans Narrow"/>
              </a:endParaRPr>
            </a:p>
          </p:txBody>
        </p:sp>
        <p:sp>
          <p:nvSpPr>
            <p:cNvPr id="2087" name="Google Shape;2087;p7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088" name="Google Shape;2088;p7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089" name="Google Shape;2089;p79"/>
          <p:cNvGrpSpPr/>
          <p:nvPr/>
        </p:nvGrpSpPr>
        <p:grpSpPr>
          <a:xfrm>
            <a:off x="4007796" y="4085846"/>
            <a:ext cx="3307404" cy="1511490"/>
            <a:chOff x="3992282" y="2832776"/>
            <a:chExt cx="3307404" cy="1511490"/>
          </a:xfrm>
        </p:grpSpPr>
        <p:sp>
          <p:nvSpPr>
            <p:cNvPr id="2090" name="Google Shape;2090;p79"/>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does the Stage have in common with sprites?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is the Stage different from sprites?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do you initiate a sprite’s actions in a scene?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other types of projects (beyond animations) use scene changes?</a:t>
              </a:r>
              <a:endParaRPr sz="1200">
                <a:solidFill>
                  <a:schemeClr val="dk1"/>
                </a:solidFill>
                <a:latin typeface="PT Sans Narrow"/>
                <a:ea typeface="PT Sans Narrow"/>
                <a:cs typeface="PT Sans Narrow"/>
                <a:sym typeface="PT Sans Narrow"/>
              </a:endParaRPr>
            </a:p>
          </p:txBody>
        </p:sp>
        <p:sp>
          <p:nvSpPr>
            <p:cNvPr id="2091" name="Google Shape;2091;p7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092" name="Google Shape;2092;p7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093" name="Google Shape;2093;p79"/>
          <p:cNvGrpSpPr/>
          <p:nvPr/>
        </p:nvGrpSpPr>
        <p:grpSpPr>
          <a:xfrm>
            <a:off x="4007796" y="5711444"/>
            <a:ext cx="3307404" cy="957492"/>
            <a:chOff x="3992282" y="2832776"/>
            <a:chExt cx="3307404" cy="957492"/>
          </a:xfrm>
        </p:grpSpPr>
        <p:sp>
          <p:nvSpPr>
            <p:cNvPr id="2094" name="Google Shape;2094;p79"/>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projects successfully coordinate multiple scenes using changing backdrops?</a:t>
              </a:r>
              <a:endParaRPr sz="1200">
                <a:solidFill>
                  <a:schemeClr val="dk1"/>
                </a:solidFill>
                <a:latin typeface="PT Sans Narrow"/>
                <a:ea typeface="PT Sans Narrow"/>
                <a:cs typeface="PT Sans Narrow"/>
                <a:sym typeface="PT Sans Narrow"/>
              </a:endParaRPr>
            </a:p>
          </p:txBody>
        </p:sp>
        <p:sp>
          <p:nvSpPr>
            <p:cNvPr id="2095" name="Google Shape;2095;p7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096" name="Google Shape;2096;p7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2097" name="Google Shape;2097;p79"/>
          <p:cNvSpPr txBox="1"/>
          <p:nvPr/>
        </p:nvSpPr>
        <p:spPr>
          <a:xfrm>
            <a:off x="1181194" y="647664"/>
            <a:ext cx="281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SCENES</a:t>
            </a:r>
            <a:endParaRPr b="1" sz="3200">
              <a:latin typeface="PT Sans Narrow"/>
              <a:ea typeface="PT Sans Narrow"/>
              <a:cs typeface="PT Sans Narrow"/>
              <a:sym typeface="PT Sans Narrow"/>
            </a:endParaRPr>
          </a:p>
        </p:txBody>
      </p:sp>
      <p:grpSp>
        <p:nvGrpSpPr>
          <p:cNvPr id="2098" name="Google Shape;2098;p79"/>
          <p:cNvGrpSpPr/>
          <p:nvPr/>
        </p:nvGrpSpPr>
        <p:grpSpPr>
          <a:xfrm>
            <a:off x="457995" y="7630731"/>
            <a:ext cx="6857205" cy="352518"/>
            <a:chOff x="457995" y="7630731"/>
            <a:chExt cx="6857205" cy="352518"/>
          </a:xfrm>
        </p:grpSpPr>
        <p:sp>
          <p:nvSpPr>
            <p:cNvPr id="2099" name="Google Shape;2099;p79"/>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100" name="Google Shape;2100;p79"/>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101" name="Google Shape;2101;p79"/>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102" name="Google Shape;2102;p79"/>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103" name="Google Shape;2103;p79"/>
          <p:cNvSpPr txBox="1"/>
          <p:nvPr/>
        </p:nvSpPr>
        <p:spPr>
          <a:xfrm>
            <a:off x="551125" y="8142754"/>
            <a:ext cx="3231300" cy="11589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If students are having trouble figuring out how to switch backdrops, encourage them to tinker with blocks under the Looks category, especially the switch backdrop to, switch backdrop to and wait, and next backdrop blocks.</a:t>
            </a:r>
            <a:endParaRPr sz="1200">
              <a:solidFill>
                <a:schemeClr val="dk1"/>
              </a:solidFill>
              <a:latin typeface="PT Sans Narrow"/>
              <a:ea typeface="PT Sans Narrow"/>
              <a:cs typeface="PT Sans Narrow"/>
              <a:sym typeface="PT Sans Narrow"/>
            </a:endParaRPr>
          </a:p>
        </p:txBody>
      </p:sp>
      <p:sp>
        <p:nvSpPr>
          <p:cNvPr id="2104" name="Google Shape;2104;p79"/>
          <p:cNvSpPr txBox="1"/>
          <p:nvPr/>
        </p:nvSpPr>
        <p:spPr>
          <a:xfrm>
            <a:off x="3012441" y="137887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2105" name="Google Shape;2105;p79"/>
          <p:cNvPicPr preferRelativeResize="0"/>
          <p:nvPr/>
        </p:nvPicPr>
        <p:blipFill rotWithShape="1">
          <a:blip r:embed="rId4">
            <a:alphaModFix/>
          </a:blip>
          <a:srcRect b="0" l="0" r="0" t="0"/>
          <a:stretch/>
        </p:blipFill>
        <p:spPr>
          <a:xfrm>
            <a:off x="2750993" y="1437020"/>
            <a:ext cx="329112" cy="329112"/>
          </a:xfrm>
          <a:prstGeom prst="rect">
            <a:avLst/>
          </a:prstGeom>
          <a:noFill/>
          <a:ln>
            <a:noFill/>
          </a:ln>
        </p:spPr>
      </p:pic>
      <p:sp>
        <p:nvSpPr>
          <p:cNvPr id="2106" name="Google Shape;2106;p7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62</a:t>
            </a:r>
            <a:endParaRPr b="0" i="0" sz="1200">
              <a:solidFill>
                <a:srgbClr val="888888"/>
              </a:solidFill>
              <a:latin typeface="Carme"/>
              <a:ea typeface="Carme"/>
              <a:cs typeface="Carme"/>
              <a:sym typeface="Carme"/>
            </a:endParaRPr>
          </a:p>
        </p:txBody>
      </p:sp>
      <p:sp>
        <p:nvSpPr>
          <p:cNvPr id="2107" name="Google Shape;2107;p79"/>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108" name="Google Shape;2108;p79"/>
          <p:cNvGrpSpPr/>
          <p:nvPr/>
        </p:nvGrpSpPr>
        <p:grpSpPr>
          <a:xfrm>
            <a:off x="551129" y="-5905"/>
            <a:ext cx="493616" cy="2791875"/>
            <a:chOff x="551129" y="-5905"/>
            <a:chExt cx="493616" cy="2791875"/>
          </a:xfrm>
        </p:grpSpPr>
        <p:pic>
          <p:nvPicPr>
            <p:cNvPr descr="Unit3activity.png" id="2109" name="Google Shape;2109;p79"/>
            <p:cNvPicPr preferRelativeResize="0"/>
            <p:nvPr/>
          </p:nvPicPr>
          <p:blipFill rotWithShape="1">
            <a:blip r:embed="rId5">
              <a:alphaModFix/>
            </a:blip>
            <a:srcRect b="0" l="0" r="0" t="0"/>
            <a:stretch/>
          </p:blipFill>
          <p:spPr>
            <a:xfrm>
              <a:off x="551129" y="-5905"/>
              <a:ext cx="493616" cy="2791875"/>
            </a:xfrm>
            <a:prstGeom prst="rect">
              <a:avLst/>
            </a:prstGeom>
            <a:noFill/>
            <a:ln>
              <a:noFill/>
            </a:ln>
          </p:spPr>
        </p:pic>
        <p:sp>
          <p:nvSpPr>
            <p:cNvPr id="2110" name="Google Shape;2110;p79"/>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3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5" name="Shape 2115"/>
        <p:cNvGrpSpPr/>
        <p:nvPr/>
      </p:nvGrpSpPr>
      <p:grpSpPr>
        <a:xfrm>
          <a:off x="0" y="0"/>
          <a:ext cx="0" cy="0"/>
          <a:chOff x="0" y="0"/>
          <a:chExt cx="0" cy="0"/>
        </a:xfrm>
      </p:grpSpPr>
      <p:pic>
        <p:nvPicPr>
          <p:cNvPr descr="Screen Shot 2014-07-28 at 9.49.03 AM.png" id="2116" name="Google Shape;2116;p80"/>
          <p:cNvPicPr preferRelativeResize="0"/>
          <p:nvPr/>
        </p:nvPicPr>
        <p:blipFill rotWithShape="1">
          <a:blip r:embed="rId3">
            <a:alphaModFix/>
          </a:blip>
          <a:srcRect b="0" l="0" r="0" t="0"/>
          <a:stretch/>
        </p:blipFill>
        <p:spPr>
          <a:xfrm>
            <a:off x="3608554" y="755849"/>
            <a:ext cx="3640299" cy="2739408"/>
          </a:xfrm>
          <a:prstGeom prst="rect">
            <a:avLst/>
          </a:prstGeom>
          <a:noFill/>
          <a:ln>
            <a:noFill/>
          </a:ln>
        </p:spPr>
      </p:pic>
      <p:grpSp>
        <p:nvGrpSpPr>
          <p:cNvPr id="2117" name="Google Shape;2117;p80"/>
          <p:cNvGrpSpPr/>
          <p:nvPr/>
        </p:nvGrpSpPr>
        <p:grpSpPr>
          <a:xfrm>
            <a:off x="445044" y="1520705"/>
            <a:ext cx="2464658" cy="1336959"/>
            <a:chOff x="422410" y="1482630"/>
            <a:chExt cx="2357171" cy="1336959"/>
          </a:xfrm>
        </p:grpSpPr>
        <p:sp>
          <p:nvSpPr>
            <p:cNvPr id="2118" name="Google Shape;2118;p80"/>
            <p:cNvSpPr txBox="1"/>
            <p:nvPr/>
          </p:nvSpPr>
          <p:spPr>
            <a:xfrm>
              <a:off x="515544" y="1482630"/>
              <a:ext cx="2159129" cy="553998"/>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WHAT IS THE DIFFERENCE BETWEEN THE STAGE AND SPRITES?</a:t>
              </a:r>
              <a:endParaRPr b="1" sz="1200">
                <a:solidFill>
                  <a:schemeClr val="dk1"/>
                </a:solidFill>
                <a:latin typeface="PT Sans Narrow"/>
                <a:ea typeface="PT Sans Narrow"/>
                <a:cs typeface="PT Sans Narrow"/>
                <a:sym typeface="PT Sans Narrow"/>
              </a:endParaRPr>
            </a:p>
          </p:txBody>
        </p:sp>
        <p:sp>
          <p:nvSpPr>
            <p:cNvPr id="2119" name="Google Shape;2119;p80"/>
            <p:cNvSpPr txBox="1"/>
            <p:nvPr/>
          </p:nvSpPr>
          <p:spPr>
            <a:xfrm>
              <a:off x="422410" y="2173258"/>
              <a:ext cx="235717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create a project that experiments with backdrops, like a story with multiple scenes or a slideshow.</a:t>
              </a:r>
              <a:endParaRPr sz="1200">
                <a:solidFill>
                  <a:srgbClr val="000000"/>
                </a:solidFill>
                <a:latin typeface="PT Sans Narrow"/>
                <a:ea typeface="PT Sans Narrow"/>
                <a:cs typeface="PT Sans Narrow"/>
                <a:sym typeface="PT Sans Narrow"/>
              </a:endParaRPr>
            </a:p>
          </p:txBody>
        </p:sp>
      </p:grpSp>
      <p:sp>
        <p:nvSpPr>
          <p:cNvPr id="2120" name="Google Shape;2120;p80"/>
          <p:cNvSpPr txBox="1"/>
          <p:nvPr/>
        </p:nvSpPr>
        <p:spPr>
          <a:xfrm>
            <a:off x="426672" y="4228628"/>
            <a:ext cx="2885167" cy="176356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Choose from the library, paint, or upload multiple backdrops into your project.</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blocks from the Looks and Events categories to initiate switching backdrops.</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scripts to the stage and sprites to coordinate what happens when the backdrop changes in your project!</a:t>
            </a:r>
            <a:endParaRPr>
              <a:latin typeface="PT Sans Narrow"/>
              <a:ea typeface="PT Sans Narrow"/>
              <a:cs typeface="PT Sans Narrow"/>
              <a:sym typeface="PT Sans Narrow"/>
            </a:endParaRPr>
          </a:p>
        </p:txBody>
      </p:sp>
      <p:sp>
        <p:nvSpPr>
          <p:cNvPr id="2121" name="Google Shape;2121;p80"/>
          <p:cNvSpPr txBox="1"/>
          <p:nvPr/>
        </p:nvSpPr>
        <p:spPr>
          <a:xfrm>
            <a:off x="436830" y="8580156"/>
            <a:ext cx="2464723"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Look for blocks under the sprites and the stage related to backdrop and test them out to see what they do!</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Need more inspiration? Explore the Scratch online community to discover projects that use multiple backdrops.</a:t>
            </a:r>
            <a:endParaRPr sz="1200">
              <a:solidFill>
                <a:schemeClr val="dk1"/>
              </a:solidFill>
              <a:latin typeface="PT Sans Narrow"/>
              <a:ea typeface="PT Sans Narrow"/>
              <a:cs typeface="PT Sans Narrow"/>
              <a:sym typeface="PT Sans Narrow"/>
            </a:endParaRPr>
          </a:p>
        </p:txBody>
      </p:sp>
      <p:grpSp>
        <p:nvGrpSpPr>
          <p:cNvPr id="2122" name="Google Shape;2122;p80"/>
          <p:cNvGrpSpPr/>
          <p:nvPr/>
        </p:nvGrpSpPr>
        <p:grpSpPr>
          <a:xfrm>
            <a:off x="0" y="7871074"/>
            <a:ext cx="7772400" cy="532604"/>
            <a:chOff x="0" y="7871074"/>
            <a:chExt cx="7772400" cy="532604"/>
          </a:xfrm>
        </p:grpSpPr>
        <p:sp>
          <p:nvSpPr>
            <p:cNvPr id="2123" name="Google Shape;2123;p80"/>
            <p:cNvSpPr/>
            <p:nvPr/>
          </p:nvSpPr>
          <p:spPr>
            <a:xfrm>
              <a:off x="0" y="7871074"/>
              <a:ext cx="7772400" cy="410457"/>
            </a:xfrm>
            <a:prstGeom prst="rect">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4" name="Google Shape;2124;p80"/>
            <p:cNvSpPr/>
            <p:nvPr/>
          </p:nvSpPr>
          <p:spPr>
            <a:xfrm>
              <a:off x="1398022" y="8077594"/>
              <a:ext cx="381000" cy="326084"/>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Google Shape;2125;p80"/>
            <p:cNvSpPr/>
            <p:nvPr/>
          </p:nvSpPr>
          <p:spPr>
            <a:xfrm>
              <a:off x="5277046" y="8066025"/>
              <a:ext cx="381000" cy="326084"/>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Google Shape;2126;p80"/>
            <p:cNvSpPr txBox="1"/>
            <p:nvPr/>
          </p:nvSpPr>
          <p:spPr>
            <a:xfrm>
              <a:off x="0" y="7879206"/>
              <a:ext cx="318551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2127" name="Google Shape;2127;p80"/>
            <p:cNvSpPr txBox="1"/>
            <p:nvPr/>
          </p:nvSpPr>
          <p:spPr>
            <a:xfrm>
              <a:off x="3185510" y="7884634"/>
              <a:ext cx="458689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2128" name="Google Shape;2128;p80"/>
          <p:cNvSpPr txBox="1"/>
          <p:nvPr/>
        </p:nvSpPr>
        <p:spPr>
          <a:xfrm>
            <a:off x="3411200" y="8580148"/>
            <a:ext cx="4073400" cy="1336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Scenes Studio: </a:t>
            </a:r>
            <a:r>
              <a:rPr lang="en-US" sz="1200" u="sng">
                <a:solidFill>
                  <a:schemeClr val="hlink"/>
                </a:solidFill>
                <a:latin typeface="PT Sans Narrow"/>
                <a:ea typeface="PT Sans Narrow"/>
                <a:cs typeface="PT Sans Narrow"/>
                <a:sym typeface="PT Sans Narrow"/>
                <a:hlinkClick r:id="rId4"/>
              </a:rPr>
              <a:t>http://scratch.mit.edu/studios/475550</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Add more backdrop changes to your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Return to one of your previous projects or find a project you are inspired by and remix it by adding switching backdrops.</a:t>
            </a:r>
            <a:endParaRPr>
              <a:latin typeface="PT Sans Narrow"/>
              <a:ea typeface="PT Sans Narrow"/>
              <a:cs typeface="PT Sans Narrow"/>
              <a:sym typeface="PT Sans Narrow"/>
            </a:endParaRPr>
          </a:p>
        </p:txBody>
      </p:sp>
      <p:cxnSp>
        <p:nvCxnSpPr>
          <p:cNvPr id="2129" name="Google Shape;2129;p80"/>
          <p:cNvCxnSpPr/>
          <p:nvPr/>
        </p:nvCxnSpPr>
        <p:spPr>
          <a:xfrm>
            <a:off x="3185510" y="8392109"/>
            <a:ext cx="0" cy="1527722"/>
          </a:xfrm>
          <a:prstGeom prst="straightConnector1">
            <a:avLst/>
          </a:prstGeom>
          <a:noFill/>
          <a:ln cap="flat" cmpd="sng" w="9525">
            <a:solidFill>
              <a:srgbClr val="7F7F7F"/>
            </a:solidFill>
            <a:prstDash val="dash"/>
            <a:round/>
            <a:headEnd len="sm" w="sm" type="none"/>
            <a:tailEnd len="sm" w="sm" type="none"/>
          </a:ln>
        </p:spPr>
      </p:cxnSp>
      <p:sp>
        <p:nvSpPr>
          <p:cNvPr id="2130" name="Google Shape;2130;p80"/>
          <p:cNvSpPr txBox="1"/>
          <p:nvPr/>
        </p:nvSpPr>
        <p:spPr>
          <a:xfrm>
            <a:off x="444691"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2131" name="Google Shape;2131;p80"/>
          <p:cNvCxnSpPr/>
          <p:nvPr/>
        </p:nvCxnSpPr>
        <p:spPr>
          <a:xfrm flipH="1" rot="10800000">
            <a:off x="535219" y="4194252"/>
            <a:ext cx="2717679" cy="2"/>
          </a:xfrm>
          <a:prstGeom prst="straightConnector1">
            <a:avLst/>
          </a:prstGeom>
          <a:noFill/>
          <a:ln cap="flat" cmpd="sng" w="9525">
            <a:solidFill>
              <a:schemeClr val="dk1"/>
            </a:solidFill>
            <a:prstDash val="solid"/>
            <a:round/>
            <a:headEnd len="sm" w="sm" type="none"/>
            <a:tailEnd len="sm" w="sm" type="none"/>
          </a:ln>
        </p:spPr>
      </p:cxnSp>
      <p:sp>
        <p:nvSpPr>
          <p:cNvPr id="2132" name="Google Shape;2132;p80"/>
          <p:cNvSpPr txBox="1"/>
          <p:nvPr/>
        </p:nvSpPr>
        <p:spPr>
          <a:xfrm>
            <a:off x="457995" y="595839"/>
            <a:ext cx="281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600">
                <a:solidFill>
                  <a:schemeClr val="dk1"/>
                </a:solidFill>
                <a:latin typeface="PT Sans Narrow"/>
                <a:ea typeface="PT Sans Narrow"/>
                <a:cs typeface="PT Sans Narrow"/>
                <a:sym typeface="PT Sans Narrow"/>
              </a:rPr>
              <a:t>SCENES</a:t>
            </a:r>
            <a:endParaRPr b="1">
              <a:latin typeface="PT Sans Narrow"/>
              <a:ea typeface="PT Sans Narrow"/>
              <a:cs typeface="PT Sans Narrow"/>
              <a:sym typeface="PT Sans Narrow"/>
            </a:endParaRPr>
          </a:p>
        </p:txBody>
      </p:sp>
      <p:pic>
        <p:nvPicPr>
          <p:cNvPr id="2133" name="Google Shape;2133;p80"/>
          <p:cNvPicPr preferRelativeResize="0"/>
          <p:nvPr/>
        </p:nvPicPr>
        <p:blipFill>
          <a:blip r:embed="rId5">
            <a:alphaModFix/>
          </a:blip>
          <a:stretch>
            <a:fillRect/>
          </a:stretch>
        </p:blipFill>
        <p:spPr>
          <a:xfrm>
            <a:off x="2137828" y="6408163"/>
            <a:ext cx="1984820" cy="385224"/>
          </a:xfrm>
          <a:prstGeom prst="rect">
            <a:avLst/>
          </a:prstGeom>
          <a:noFill/>
          <a:ln>
            <a:noFill/>
          </a:ln>
        </p:spPr>
      </p:pic>
      <p:pic>
        <p:nvPicPr>
          <p:cNvPr id="2134" name="Google Shape;2134;p80"/>
          <p:cNvPicPr preferRelativeResize="0"/>
          <p:nvPr/>
        </p:nvPicPr>
        <p:blipFill>
          <a:blip r:embed="rId6">
            <a:alphaModFix/>
          </a:blip>
          <a:stretch>
            <a:fillRect/>
          </a:stretch>
        </p:blipFill>
        <p:spPr>
          <a:xfrm>
            <a:off x="2137824" y="6878646"/>
            <a:ext cx="2464716" cy="516581"/>
          </a:xfrm>
          <a:prstGeom prst="rect">
            <a:avLst/>
          </a:prstGeom>
          <a:noFill/>
          <a:ln>
            <a:noFill/>
          </a:ln>
        </p:spPr>
      </p:pic>
      <p:pic>
        <p:nvPicPr>
          <p:cNvPr id="2135" name="Google Shape;2135;p80"/>
          <p:cNvPicPr preferRelativeResize="0"/>
          <p:nvPr/>
        </p:nvPicPr>
        <p:blipFill>
          <a:blip r:embed="rId7">
            <a:alphaModFix/>
          </a:blip>
          <a:stretch>
            <a:fillRect/>
          </a:stretch>
        </p:blipFill>
        <p:spPr>
          <a:xfrm>
            <a:off x="2137827" y="7480487"/>
            <a:ext cx="1379530" cy="280888"/>
          </a:xfrm>
          <a:prstGeom prst="rect">
            <a:avLst/>
          </a:prstGeom>
          <a:noFill/>
          <a:ln>
            <a:noFill/>
          </a:ln>
        </p:spPr>
      </p:pic>
      <p:pic>
        <p:nvPicPr>
          <p:cNvPr id="2136" name="Google Shape;2136;p80"/>
          <p:cNvPicPr preferRelativeResize="0"/>
          <p:nvPr/>
        </p:nvPicPr>
        <p:blipFill rotWithShape="1">
          <a:blip r:embed="rId8">
            <a:alphaModFix/>
          </a:blip>
          <a:srcRect b="2647" l="0" r="3725" t="0"/>
          <a:stretch/>
        </p:blipFill>
        <p:spPr>
          <a:xfrm>
            <a:off x="5712100" y="4081025"/>
            <a:ext cx="1778275" cy="1843636"/>
          </a:xfrm>
          <a:prstGeom prst="rect">
            <a:avLst/>
          </a:prstGeom>
          <a:noFill/>
          <a:ln>
            <a:noFill/>
          </a:ln>
        </p:spPr>
      </p:pic>
      <p:pic>
        <p:nvPicPr>
          <p:cNvPr id="2137" name="Google Shape;2137;p80"/>
          <p:cNvPicPr preferRelativeResize="0"/>
          <p:nvPr/>
        </p:nvPicPr>
        <p:blipFill rotWithShape="1">
          <a:blip r:embed="rId9">
            <a:alphaModFix/>
          </a:blip>
          <a:srcRect b="2467" l="1418" r="15628" t="0"/>
          <a:stretch/>
        </p:blipFill>
        <p:spPr>
          <a:xfrm>
            <a:off x="3608550" y="4101850"/>
            <a:ext cx="1778275" cy="1805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2" name="Shape 2142"/>
        <p:cNvGrpSpPr/>
        <p:nvPr/>
      </p:nvGrpSpPr>
      <p:grpSpPr>
        <a:xfrm>
          <a:off x="0" y="0"/>
          <a:ext cx="0" cy="0"/>
          <a:chOff x="0" y="0"/>
          <a:chExt cx="0" cy="0"/>
        </a:xfrm>
      </p:grpSpPr>
      <p:sp>
        <p:nvSpPr>
          <p:cNvPr id="2143" name="Google Shape;2143;p81"/>
          <p:cNvSpPr txBox="1"/>
          <p:nvPr/>
        </p:nvSpPr>
        <p:spPr>
          <a:xfrm>
            <a:off x="4222218" y="795405"/>
            <a:ext cx="2999848" cy="1415772"/>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investigate the problem and find a solution to five debugging challenges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a range of concepts (including</a:t>
            </a:r>
            <a:r>
              <a:rPr lang="en-US" sz="1200">
                <a:solidFill>
                  <a:srgbClr val="FF0000"/>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events and parallelism) through the practices of testing and debugging</a:t>
            </a:r>
            <a:endParaRPr>
              <a:latin typeface="PT Sans Narrow"/>
              <a:ea typeface="PT Sans Narrow"/>
              <a:cs typeface="PT Sans Narrow"/>
              <a:sym typeface="PT Sans Narrow"/>
            </a:endParaRPr>
          </a:p>
        </p:txBody>
      </p:sp>
      <p:sp>
        <p:nvSpPr>
          <p:cNvPr id="2144" name="Google Shape;2144;p81"/>
          <p:cNvSpPr txBox="1"/>
          <p:nvPr/>
        </p:nvSpPr>
        <p:spPr>
          <a:xfrm>
            <a:off x="1181194" y="647664"/>
            <a:ext cx="281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DEBUG IT!</a:t>
            </a:r>
            <a:endParaRPr b="1" sz="3200">
              <a:latin typeface="PT Sans Narrow"/>
              <a:ea typeface="PT Sans Narrow"/>
              <a:cs typeface="PT Sans Narrow"/>
              <a:sym typeface="PT Sans Narrow"/>
            </a:endParaRPr>
          </a:p>
        </p:txBody>
      </p:sp>
      <p:grpSp>
        <p:nvGrpSpPr>
          <p:cNvPr id="2145" name="Google Shape;2145;p81"/>
          <p:cNvGrpSpPr/>
          <p:nvPr/>
        </p:nvGrpSpPr>
        <p:grpSpPr>
          <a:xfrm>
            <a:off x="4007796" y="2830659"/>
            <a:ext cx="3307404" cy="1144275"/>
            <a:chOff x="3992282" y="2830659"/>
            <a:chExt cx="3307404" cy="1144275"/>
          </a:xfrm>
        </p:grpSpPr>
        <p:sp>
          <p:nvSpPr>
            <p:cNvPr id="2146" name="Google Shape;2146;p81"/>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Unit 3 Debug It!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Unit 3 Debug It!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http://scratch.mit.edu/studios/475554</a:t>
              </a:r>
              <a:endParaRPr>
                <a:latin typeface="PT Sans Narrow"/>
                <a:ea typeface="PT Sans Narrow"/>
                <a:cs typeface="PT Sans Narrow"/>
                <a:sym typeface="PT Sans Narrow"/>
              </a:endParaRPr>
            </a:p>
          </p:txBody>
        </p:sp>
        <p:sp>
          <p:nvSpPr>
            <p:cNvPr id="2147" name="Google Shape;2147;p81"/>
            <p:cNvSpPr txBox="1"/>
            <p:nvPr/>
          </p:nvSpPr>
          <p:spPr>
            <a:xfrm>
              <a:off x="3992282"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148" name="Google Shape;2148;p8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2149" name="Google Shape;2149;p81"/>
          <p:cNvSpPr txBox="1"/>
          <p:nvPr/>
        </p:nvSpPr>
        <p:spPr>
          <a:xfrm>
            <a:off x="551125" y="3328600"/>
            <a:ext cx="3231300" cy="3939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have the Unit 3 Debug It! handout available to guide students during the activity.</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open the Debug It! programs from the Unit 3 Debug It! studio or by following the project links listed on the Unit 3 Debug It! handout. Encourage students to click on the “Look Inside” button to investigate the buggy program, tinker with problematic code, and test possible solutions.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Give students time to test and debug each Debug It! challenge. Optionally, have students use the remix function in Scratch to fix the bugs and save corrected programs.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reflect back on their testing and debugging experiences by responding to the reflection prompts in their design journals or in a group discussion.</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class list of debugging strategies by collecting students’ problem finding and problem solving approaches.</a:t>
            </a:r>
            <a:endParaRPr sz="1200">
              <a:solidFill>
                <a:schemeClr val="dk1"/>
              </a:solidFill>
              <a:latin typeface="PT Sans Narrow"/>
              <a:ea typeface="PT Sans Narrow"/>
              <a:cs typeface="PT Sans Narrow"/>
              <a:sym typeface="PT Sans Narrow"/>
            </a:endParaRPr>
          </a:p>
        </p:txBody>
      </p:sp>
      <p:sp>
        <p:nvSpPr>
          <p:cNvPr id="2150" name="Google Shape;2150;p81"/>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2151" name="Google Shape;2151;p81"/>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grpSp>
        <p:nvGrpSpPr>
          <p:cNvPr id="2152" name="Google Shape;2152;p81"/>
          <p:cNvGrpSpPr/>
          <p:nvPr/>
        </p:nvGrpSpPr>
        <p:grpSpPr>
          <a:xfrm>
            <a:off x="4007796" y="4090130"/>
            <a:ext cx="3307404" cy="1513483"/>
            <a:chOff x="3992282" y="4098597"/>
            <a:chExt cx="3307404" cy="1513483"/>
          </a:xfrm>
        </p:grpSpPr>
        <p:sp>
          <p:nvSpPr>
            <p:cNvPr id="2153" name="Google Shape;2153;p81"/>
            <p:cNvSpPr txBox="1"/>
            <p:nvPr/>
          </p:nvSpPr>
          <p:spPr>
            <a:xfrm>
              <a:off x="4089400" y="4596417"/>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identify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fix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others have alternative approaches to fixing the problem?</a:t>
              </a:r>
              <a:endParaRPr>
                <a:latin typeface="PT Sans Narrow"/>
                <a:ea typeface="PT Sans Narrow"/>
                <a:cs typeface="PT Sans Narrow"/>
                <a:sym typeface="PT Sans Narrow"/>
              </a:endParaRPr>
            </a:p>
          </p:txBody>
        </p:sp>
        <p:sp>
          <p:nvSpPr>
            <p:cNvPr id="2154" name="Google Shape;2154;p81"/>
            <p:cNvSpPr txBox="1"/>
            <p:nvPr/>
          </p:nvSpPr>
          <p:spPr>
            <a:xfrm>
              <a:off x="3992282" y="4098597"/>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155" name="Google Shape;2155;p81"/>
            <p:cNvCxnSpPr/>
            <p:nvPr/>
          </p:nvCxnSpPr>
          <p:spPr>
            <a:xfrm flipH="1" rot="10800000">
              <a:off x="4089400" y="4437151"/>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156" name="Google Shape;2156;p81"/>
          <p:cNvGrpSpPr/>
          <p:nvPr/>
        </p:nvGrpSpPr>
        <p:grpSpPr>
          <a:xfrm>
            <a:off x="4007796" y="5718834"/>
            <a:ext cx="3307404" cy="1511490"/>
            <a:chOff x="3992282" y="2832776"/>
            <a:chExt cx="3307404" cy="1511490"/>
          </a:xfrm>
        </p:grpSpPr>
        <p:sp>
          <p:nvSpPr>
            <p:cNvPr id="2157" name="Google Shape;2157;p81"/>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solve all five bugs? If not, how might you clarify the concepts expressed in the unsolved programs?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different testing and debugging strategies did students employ?</a:t>
              </a:r>
              <a:endParaRPr>
                <a:latin typeface="PT Sans Narrow"/>
                <a:ea typeface="PT Sans Narrow"/>
                <a:cs typeface="PT Sans Narrow"/>
                <a:sym typeface="PT Sans Narrow"/>
              </a:endParaRPr>
            </a:p>
          </p:txBody>
        </p:sp>
        <p:sp>
          <p:nvSpPr>
            <p:cNvPr id="2158" name="Google Shape;2158;p81"/>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159" name="Google Shape;2159;p8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160" name="Google Shape;2160;p81"/>
          <p:cNvGrpSpPr/>
          <p:nvPr/>
        </p:nvGrpSpPr>
        <p:grpSpPr>
          <a:xfrm>
            <a:off x="457995" y="7630731"/>
            <a:ext cx="6857205" cy="352518"/>
            <a:chOff x="457995" y="7630731"/>
            <a:chExt cx="6857205" cy="352518"/>
          </a:xfrm>
        </p:grpSpPr>
        <p:sp>
          <p:nvSpPr>
            <p:cNvPr id="2161" name="Google Shape;2161;p81"/>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162" name="Google Shape;2162;p81"/>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163" name="Google Shape;2163;p81"/>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164" name="Google Shape;2164;p81"/>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165" name="Google Shape;2165;p81"/>
          <p:cNvSpPr txBox="1"/>
          <p:nvPr/>
        </p:nvSpPr>
        <p:spPr>
          <a:xfrm>
            <a:off x="551129" y="8142739"/>
            <a:ext cx="3231204" cy="156966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Being able to read others’ code is a valuable skill and is critical for being able to engage in the practices of reusing and remixing.</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This activity is a great opportunity for pair programming. Divide students into pairs to work on the debugging challenges.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Students can explain their code revisions by right-clicking on Scratch blocks to insert code comments</a:t>
            </a:r>
            <a:r>
              <a:rPr i="1" lang="en-US" sz="1200">
                <a:solidFill>
                  <a:schemeClr val="dk1"/>
                </a:solidFill>
                <a:latin typeface="PT Sans Narrow"/>
                <a:ea typeface="PT Sans Narrow"/>
                <a:cs typeface="PT Sans Narrow"/>
                <a:sym typeface="PT Sans Narrow"/>
              </a:rPr>
              <a:t>.</a:t>
            </a:r>
            <a:endParaRPr sz="1200">
              <a:solidFill>
                <a:schemeClr val="dk1"/>
              </a:solidFill>
              <a:latin typeface="PT Sans Narrow"/>
              <a:ea typeface="PT Sans Narrow"/>
              <a:cs typeface="PT Sans Narrow"/>
              <a:sym typeface="PT Sans Narrow"/>
            </a:endParaRPr>
          </a:p>
        </p:txBody>
      </p:sp>
      <p:sp>
        <p:nvSpPr>
          <p:cNvPr id="2166" name="Google Shape;2166;p81"/>
          <p:cNvSpPr txBox="1"/>
          <p:nvPr/>
        </p:nvSpPr>
        <p:spPr>
          <a:xfrm>
            <a:off x="3012566" y="154995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2167" name="Google Shape;2167;p81"/>
          <p:cNvPicPr preferRelativeResize="0"/>
          <p:nvPr/>
        </p:nvPicPr>
        <p:blipFill rotWithShape="1">
          <a:blip r:embed="rId4">
            <a:alphaModFix/>
          </a:blip>
          <a:srcRect b="0" l="0" r="0" t="0"/>
          <a:stretch/>
        </p:blipFill>
        <p:spPr>
          <a:xfrm>
            <a:off x="2756051" y="1610126"/>
            <a:ext cx="323952" cy="323952"/>
          </a:xfrm>
          <a:prstGeom prst="rect">
            <a:avLst/>
          </a:prstGeom>
          <a:noFill/>
          <a:ln>
            <a:noFill/>
          </a:ln>
        </p:spPr>
      </p:pic>
      <p:grpSp>
        <p:nvGrpSpPr>
          <p:cNvPr id="2168" name="Google Shape;2168;p81"/>
          <p:cNvGrpSpPr/>
          <p:nvPr/>
        </p:nvGrpSpPr>
        <p:grpSpPr>
          <a:xfrm>
            <a:off x="551130" y="325647"/>
            <a:ext cx="479582" cy="2460416"/>
            <a:chOff x="6742485" y="325647"/>
            <a:chExt cx="479582" cy="2460416"/>
          </a:xfrm>
        </p:grpSpPr>
        <p:sp>
          <p:nvSpPr>
            <p:cNvPr id="2169" name="Google Shape;2169;p81"/>
            <p:cNvSpPr txBox="1"/>
            <p:nvPr/>
          </p:nvSpPr>
          <p:spPr>
            <a:xfrm rot="5400000">
              <a:off x="5931227" y="1150289"/>
              <a:ext cx="2110950" cy="46166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400">
                  <a:solidFill>
                    <a:schemeClr val="lt1"/>
                  </a:solidFill>
                  <a:latin typeface="Carme"/>
                  <a:ea typeface="Carme"/>
                  <a:cs typeface="Carme"/>
                  <a:sym typeface="Carme"/>
                </a:rPr>
                <a:t> UNIT3  ACTIVITY</a:t>
              </a:r>
              <a:endParaRPr sz="2400">
                <a:solidFill>
                  <a:schemeClr val="lt1"/>
                </a:solidFill>
                <a:latin typeface="Carme"/>
                <a:ea typeface="Carme"/>
                <a:cs typeface="Carme"/>
                <a:sym typeface="Carme"/>
              </a:endParaRPr>
            </a:p>
          </p:txBody>
        </p:sp>
        <p:sp>
          <p:nvSpPr>
            <p:cNvPr id="2170" name="Google Shape;2170;p81"/>
            <p:cNvSpPr/>
            <p:nvPr/>
          </p:nvSpPr>
          <p:spPr>
            <a:xfrm>
              <a:off x="6742485" y="254215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Google Shape;2171;p8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64</a:t>
            </a:r>
            <a:endParaRPr b="0" i="0" sz="1200">
              <a:solidFill>
                <a:srgbClr val="888888"/>
              </a:solidFill>
              <a:latin typeface="Carme"/>
              <a:ea typeface="Carme"/>
              <a:cs typeface="Carme"/>
              <a:sym typeface="Carme"/>
            </a:endParaRPr>
          </a:p>
        </p:txBody>
      </p:sp>
      <p:sp>
        <p:nvSpPr>
          <p:cNvPr id="2172" name="Google Shape;2172;p8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173" name="Google Shape;2173;p81"/>
          <p:cNvGrpSpPr/>
          <p:nvPr/>
        </p:nvGrpSpPr>
        <p:grpSpPr>
          <a:xfrm>
            <a:off x="551129" y="-5905"/>
            <a:ext cx="493616" cy="2791875"/>
            <a:chOff x="551129" y="-5905"/>
            <a:chExt cx="493616" cy="2791875"/>
          </a:xfrm>
        </p:grpSpPr>
        <p:pic>
          <p:nvPicPr>
            <p:cNvPr descr="Unit3activity.png" id="2174" name="Google Shape;2174;p81"/>
            <p:cNvPicPr preferRelativeResize="0"/>
            <p:nvPr/>
          </p:nvPicPr>
          <p:blipFill rotWithShape="1">
            <a:blip r:embed="rId5">
              <a:alphaModFix/>
            </a:blip>
            <a:srcRect b="0" l="0" r="0" t="0"/>
            <a:stretch/>
          </p:blipFill>
          <p:spPr>
            <a:xfrm>
              <a:off x="551129" y="-5905"/>
              <a:ext cx="493616" cy="2791875"/>
            </a:xfrm>
            <a:prstGeom prst="rect">
              <a:avLst/>
            </a:prstGeom>
            <a:noFill/>
            <a:ln>
              <a:noFill/>
            </a:ln>
          </p:spPr>
        </p:pic>
        <p:sp>
          <p:nvSpPr>
            <p:cNvPr id="2175" name="Google Shape;2175;p81"/>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3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grpSp>
        <p:nvGrpSpPr>
          <p:cNvPr id="156" name="Google Shape;156;p19"/>
          <p:cNvGrpSpPr/>
          <p:nvPr/>
        </p:nvGrpSpPr>
        <p:grpSpPr>
          <a:xfrm>
            <a:off x="176400" y="4028850"/>
            <a:ext cx="7596000" cy="479700"/>
            <a:chOff x="176400" y="4028850"/>
            <a:chExt cx="7596000" cy="479700"/>
          </a:xfrm>
        </p:grpSpPr>
        <p:sp>
          <p:nvSpPr>
            <p:cNvPr id="157" name="Google Shape;157;p19"/>
            <p:cNvSpPr/>
            <p:nvPr/>
          </p:nvSpPr>
          <p:spPr>
            <a:xfrm flipH="1">
              <a:off x="176400" y="4028850"/>
              <a:ext cx="75960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19"/>
            <p:cNvSpPr txBox="1"/>
            <p:nvPr/>
          </p:nvSpPr>
          <p:spPr>
            <a:xfrm flipH="1">
              <a:off x="452136" y="4046767"/>
              <a:ext cx="33699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WHAT IS THIS GUIDE?</a:t>
              </a:r>
              <a:endParaRPr b="1" sz="2400">
                <a:solidFill>
                  <a:schemeClr val="lt1"/>
                </a:solidFill>
                <a:latin typeface="PT Sans Narrow"/>
                <a:ea typeface="PT Sans Narrow"/>
                <a:cs typeface="PT Sans Narrow"/>
                <a:sym typeface="PT Sans Narrow"/>
              </a:endParaRPr>
            </a:p>
          </p:txBody>
        </p:sp>
      </p:grpSp>
      <p:grpSp>
        <p:nvGrpSpPr>
          <p:cNvPr id="159" name="Google Shape;159;p19"/>
          <p:cNvGrpSpPr/>
          <p:nvPr/>
        </p:nvGrpSpPr>
        <p:grpSpPr>
          <a:xfrm>
            <a:off x="176400" y="666033"/>
            <a:ext cx="7596000" cy="479700"/>
            <a:chOff x="176400" y="666033"/>
            <a:chExt cx="7596000" cy="479700"/>
          </a:xfrm>
        </p:grpSpPr>
        <p:sp>
          <p:nvSpPr>
            <p:cNvPr id="160" name="Google Shape;160;p19"/>
            <p:cNvSpPr/>
            <p:nvPr/>
          </p:nvSpPr>
          <p:spPr>
            <a:xfrm flipH="1">
              <a:off x="176400" y="666033"/>
              <a:ext cx="75960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19"/>
            <p:cNvSpPr txBox="1"/>
            <p:nvPr/>
          </p:nvSpPr>
          <p:spPr>
            <a:xfrm flipH="1">
              <a:off x="452002" y="683950"/>
              <a:ext cx="27075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WHAT IS SCRATCH?</a:t>
              </a:r>
              <a:endParaRPr b="1" sz="2400">
                <a:solidFill>
                  <a:schemeClr val="lt1"/>
                </a:solidFill>
                <a:latin typeface="PT Sans Narrow"/>
                <a:ea typeface="PT Sans Narrow"/>
                <a:cs typeface="PT Sans Narrow"/>
                <a:sym typeface="PT Sans Narrow"/>
              </a:endParaRPr>
            </a:p>
          </p:txBody>
        </p:sp>
      </p:grpSp>
      <p:grpSp>
        <p:nvGrpSpPr>
          <p:cNvPr id="162" name="Google Shape;162;p19"/>
          <p:cNvGrpSpPr/>
          <p:nvPr/>
        </p:nvGrpSpPr>
        <p:grpSpPr>
          <a:xfrm>
            <a:off x="457202" y="6995636"/>
            <a:ext cx="6912723" cy="2733266"/>
            <a:chOff x="457202" y="5445628"/>
            <a:chExt cx="6912723" cy="2733266"/>
          </a:xfrm>
        </p:grpSpPr>
        <p:grpSp>
          <p:nvGrpSpPr>
            <p:cNvPr id="163" name="Google Shape;163;p19"/>
            <p:cNvGrpSpPr/>
            <p:nvPr/>
          </p:nvGrpSpPr>
          <p:grpSpPr>
            <a:xfrm>
              <a:off x="457202" y="5445628"/>
              <a:ext cx="6912723" cy="1565398"/>
              <a:chOff x="457202" y="7608030"/>
              <a:chExt cx="6912723" cy="1565398"/>
            </a:xfrm>
          </p:grpSpPr>
          <p:grpSp>
            <p:nvGrpSpPr>
              <p:cNvPr id="164" name="Google Shape;164;p19"/>
              <p:cNvGrpSpPr/>
              <p:nvPr/>
            </p:nvGrpSpPr>
            <p:grpSpPr>
              <a:xfrm>
                <a:off x="457202" y="7608628"/>
                <a:ext cx="1669200" cy="1564800"/>
                <a:chOff x="-6478313" y="5284345"/>
                <a:chExt cx="1669200" cy="1564800"/>
              </a:xfrm>
            </p:grpSpPr>
            <p:sp>
              <p:nvSpPr>
                <p:cNvPr id="165" name="Google Shape;165;p19"/>
                <p:cNvSpPr/>
                <p:nvPr/>
              </p:nvSpPr>
              <p:spPr>
                <a:xfrm>
                  <a:off x="-6426211" y="5284345"/>
                  <a:ext cx="1564800" cy="1564800"/>
                </a:xfrm>
                <a:prstGeom prst="ellipse">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9"/>
                <p:cNvSpPr txBox="1"/>
                <p:nvPr/>
              </p:nvSpPr>
              <p:spPr>
                <a:xfrm>
                  <a:off x="-6478313" y="5697462"/>
                  <a:ext cx="1669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PT Sans Narrow"/>
                      <a:ea typeface="PT Sans Narrow"/>
                      <a:cs typeface="PT Sans Narrow"/>
                      <a:sym typeface="PT Sans Narrow"/>
                    </a:rPr>
                    <a:t>PRINCIPLE #1:</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2000">
                      <a:solidFill>
                        <a:srgbClr val="FFFFFF"/>
                      </a:solidFill>
                      <a:latin typeface="PT Sans Narrow"/>
                      <a:ea typeface="PT Sans Narrow"/>
                      <a:cs typeface="PT Sans Narrow"/>
                      <a:sym typeface="PT Sans Narrow"/>
                    </a:rPr>
                    <a:t>CREATING</a:t>
                  </a:r>
                  <a:endParaRPr b="1">
                    <a:latin typeface="PT Sans Narrow"/>
                    <a:ea typeface="PT Sans Narrow"/>
                    <a:cs typeface="PT Sans Narrow"/>
                    <a:sym typeface="PT Sans Narrow"/>
                  </a:endParaRPr>
                </a:p>
              </p:txBody>
            </p:sp>
          </p:grpSp>
          <p:grpSp>
            <p:nvGrpSpPr>
              <p:cNvPr id="167" name="Google Shape;167;p19"/>
              <p:cNvGrpSpPr/>
              <p:nvPr/>
            </p:nvGrpSpPr>
            <p:grpSpPr>
              <a:xfrm>
                <a:off x="2205043" y="7608628"/>
                <a:ext cx="1669200" cy="1564800"/>
                <a:chOff x="-4718108" y="5284345"/>
                <a:chExt cx="1669200" cy="1564800"/>
              </a:xfrm>
            </p:grpSpPr>
            <p:sp>
              <p:nvSpPr>
                <p:cNvPr id="168" name="Google Shape;168;p19"/>
                <p:cNvSpPr/>
                <p:nvPr/>
              </p:nvSpPr>
              <p:spPr>
                <a:xfrm>
                  <a:off x="-4666006" y="5284345"/>
                  <a:ext cx="1564800" cy="1564800"/>
                </a:xfrm>
                <a:prstGeom prst="ellipse">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9"/>
                <p:cNvSpPr txBox="1"/>
                <p:nvPr/>
              </p:nvSpPr>
              <p:spPr>
                <a:xfrm>
                  <a:off x="-4718108" y="5697465"/>
                  <a:ext cx="1669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PT Sans Narrow"/>
                      <a:ea typeface="PT Sans Narrow"/>
                      <a:cs typeface="PT Sans Narrow"/>
                      <a:sym typeface="PT Sans Narrow"/>
                    </a:rPr>
                    <a:t>PRINCIPLE #2:</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2000">
                      <a:solidFill>
                        <a:srgbClr val="FFFFFF"/>
                      </a:solidFill>
                      <a:latin typeface="PT Sans Narrow"/>
                      <a:ea typeface="PT Sans Narrow"/>
                      <a:cs typeface="PT Sans Narrow"/>
                      <a:sym typeface="PT Sans Narrow"/>
                    </a:rPr>
                    <a:t>PERSONALIZING</a:t>
                  </a:r>
                  <a:endParaRPr b="1">
                    <a:latin typeface="PT Sans Narrow"/>
                    <a:ea typeface="PT Sans Narrow"/>
                    <a:cs typeface="PT Sans Narrow"/>
                    <a:sym typeface="PT Sans Narrow"/>
                  </a:endParaRPr>
                </a:p>
              </p:txBody>
            </p:sp>
          </p:grpSp>
          <p:grpSp>
            <p:nvGrpSpPr>
              <p:cNvPr id="170" name="Google Shape;170;p19"/>
              <p:cNvGrpSpPr/>
              <p:nvPr/>
            </p:nvGrpSpPr>
            <p:grpSpPr>
              <a:xfrm>
                <a:off x="3952884" y="7608628"/>
                <a:ext cx="1669200" cy="1564800"/>
                <a:chOff x="-2957903" y="5284345"/>
                <a:chExt cx="1669200" cy="1564800"/>
              </a:xfrm>
            </p:grpSpPr>
            <p:sp>
              <p:nvSpPr>
                <p:cNvPr id="171" name="Google Shape;171;p19"/>
                <p:cNvSpPr/>
                <p:nvPr/>
              </p:nvSpPr>
              <p:spPr>
                <a:xfrm>
                  <a:off x="-2905801" y="5284345"/>
                  <a:ext cx="1564800" cy="1564800"/>
                </a:xfrm>
                <a:prstGeom prst="ellipse">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9"/>
                <p:cNvSpPr txBox="1"/>
                <p:nvPr/>
              </p:nvSpPr>
              <p:spPr>
                <a:xfrm>
                  <a:off x="-2957903" y="5697464"/>
                  <a:ext cx="1669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PT Sans Narrow"/>
                      <a:ea typeface="PT Sans Narrow"/>
                      <a:cs typeface="PT Sans Narrow"/>
                      <a:sym typeface="PT Sans Narrow"/>
                    </a:rPr>
                    <a:t>PRINCIPLE #3:</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2000">
                      <a:solidFill>
                        <a:srgbClr val="FFFFFF"/>
                      </a:solidFill>
                      <a:latin typeface="PT Sans Narrow"/>
                      <a:ea typeface="PT Sans Narrow"/>
                      <a:cs typeface="PT Sans Narrow"/>
                      <a:sym typeface="PT Sans Narrow"/>
                    </a:rPr>
                    <a:t>SHARING</a:t>
                  </a:r>
                  <a:endParaRPr b="1">
                    <a:latin typeface="PT Sans Narrow"/>
                    <a:ea typeface="PT Sans Narrow"/>
                    <a:cs typeface="PT Sans Narrow"/>
                    <a:sym typeface="PT Sans Narrow"/>
                  </a:endParaRPr>
                </a:p>
              </p:txBody>
            </p:sp>
          </p:grpSp>
          <p:grpSp>
            <p:nvGrpSpPr>
              <p:cNvPr id="173" name="Google Shape;173;p19"/>
              <p:cNvGrpSpPr/>
              <p:nvPr/>
            </p:nvGrpSpPr>
            <p:grpSpPr>
              <a:xfrm>
                <a:off x="5700725" y="7608030"/>
                <a:ext cx="1669200" cy="1564800"/>
                <a:chOff x="-1197697" y="5284345"/>
                <a:chExt cx="1669200" cy="1564800"/>
              </a:xfrm>
            </p:grpSpPr>
            <p:sp>
              <p:nvSpPr>
                <p:cNvPr id="174" name="Google Shape;174;p19"/>
                <p:cNvSpPr/>
                <p:nvPr/>
              </p:nvSpPr>
              <p:spPr>
                <a:xfrm>
                  <a:off x="-1145595" y="5284345"/>
                  <a:ext cx="1564800" cy="1564800"/>
                </a:xfrm>
                <a:prstGeom prst="ellipse">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9"/>
                <p:cNvSpPr txBox="1"/>
                <p:nvPr/>
              </p:nvSpPr>
              <p:spPr>
                <a:xfrm>
                  <a:off x="-1197697" y="5697468"/>
                  <a:ext cx="1669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rgbClr val="FFFFFF"/>
                      </a:solidFill>
                      <a:latin typeface="PT Sans Narrow"/>
                      <a:ea typeface="PT Sans Narrow"/>
                      <a:cs typeface="PT Sans Narrow"/>
                      <a:sym typeface="PT Sans Narrow"/>
                    </a:rPr>
                    <a:t>PRINCIPLE #4:</a:t>
                  </a:r>
                  <a:endParaRPr b="1">
                    <a:latin typeface="PT Sans Narrow"/>
                    <a:ea typeface="PT Sans Narrow"/>
                    <a:cs typeface="PT Sans Narrow"/>
                    <a:sym typeface="PT Sans Narrow"/>
                  </a:endParaRPr>
                </a:p>
                <a:p>
                  <a:pPr indent="0" lvl="0" marL="0" marR="0" rtl="0" algn="ctr">
                    <a:spcBef>
                      <a:spcPts val="0"/>
                    </a:spcBef>
                    <a:spcAft>
                      <a:spcPts val="0"/>
                    </a:spcAft>
                    <a:buNone/>
                  </a:pPr>
                  <a:r>
                    <a:rPr b="1" lang="en-US" sz="2000">
                      <a:solidFill>
                        <a:srgbClr val="FFFFFF"/>
                      </a:solidFill>
                      <a:latin typeface="PT Sans Narrow"/>
                      <a:ea typeface="PT Sans Narrow"/>
                      <a:cs typeface="PT Sans Narrow"/>
                      <a:sym typeface="PT Sans Narrow"/>
                    </a:rPr>
                    <a:t>REFLECTING</a:t>
                  </a:r>
                  <a:endParaRPr b="1">
                    <a:latin typeface="PT Sans Narrow"/>
                    <a:ea typeface="PT Sans Narrow"/>
                    <a:cs typeface="PT Sans Narrow"/>
                    <a:sym typeface="PT Sans Narrow"/>
                  </a:endParaRPr>
                </a:p>
              </p:txBody>
            </p:sp>
          </p:grpSp>
        </p:grpSp>
        <p:sp>
          <p:nvSpPr>
            <p:cNvPr id="176" name="Google Shape;176;p19"/>
            <p:cNvSpPr/>
            <p:nvPr/>
          </p:nvSpPr>
          <p:spPr>
            <a:xfrm>
              <a:off x="509304" y="7163090"/>
              <a:ext cx="1564800" cy="101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PT Sans Narrow"/>
                  <a:ea typeface="PT Sans Narrow"/>
                  <a:cs typeface="PT Sans Narrow"/>
                  <a:sym typeface="PT Sans Narrow"/>
                </a:rPr>
                <a:t>Offer opportunities for learners to engage in designing and making, not just listening, observing, and using.</a:t>
              </a:r>
              <a:endParaRPr>
                <a:latin typeface="PT Sans Narrow"/>
                <a:ea typeface="PT Sans Narrow"/>
                <a:cs typeface="PT Sans Narrow"/>
                <a:sym typeface="PT Sans Narrow"/>
              </a:endParaRPr>
            </a:p>
          </p:txBody>
        </p:sp>
        <p:sp>
          <p:nvSpPr>
            <p:cNvPr id="177" name="Google Shape;177;p19"/>
            <p:cNvSpPr/>
            <p:nvPr/>
          </p:nvSpPr>
          <p:spPr>
            <a:xfrm>
              <a:off x="2205043" y="7163097"/>
              <a:ext cx="16170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PT Sans Narrow"/>
                  <a:ea typeface="PT Sans Narrow"/>
                  <a:cs typeface="PT Sans Narrow"/>
                  <a:sym typeface="PT Sans Narrow"/>
                </a:rPr>
                <a:t>Offer opportunities for learners to engage in activities that are personally meaningful and relevant.</a:t>
              </a:r>
              <a:endParaRPr>
                <a:latin typeface="PT Sans Narrow"/>
                <a:ea typeface="PT Sans Narrow"/>
                <a:cs typeface="PT Sans Narrow"/>
                <a:sym typeface="PT Sans Narrow"/>
              </a:endParaRPr>
            </a:p>
          </p:txBody>
        </p:sp>
        <p:sp>
          <p:nvSpPr>
            <p:cNvPr id="178" name="Google Shape;178;p19"/>
            <p:cNvSpPr/>
            <p:nvPr/>
          </p:nvSpPr>
          <p:spPr>
            <a:xfrm>
              <a:off x="3952884" y="7163094"/>
              <a:ext cx="1669200" cy="101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PT Sans Narrow"/>
                  <a:ea typeface="PT Sans Narrow"/>
                  <a:cs typeface="PT Sans Narrow"/>
                  <a:sym typeface="PT Sans Narrow"/>
                </a:rPr>
                <a:t>Offer opportunities for learners to engage in interactions with others as audience, coaches, and co-creators.</a:t>
              </a:r>
              <a:endParaRPr>
                <a:latin typeface="PT Sans Narrow"/>
                <a:ea typeface="PT Sans Narrow"/>
                <a:cs typeface="PT Sans Narrow"/>
                <a:sym typeface="PT Sans Narrow"/>
              </a:endParaRPr>
            </a:p>
          </p:txBody>
        </p:sp>
        <p:sp>
          <p:nvSpPr>
            <p:cNvPr id="179" name="Google Shape;179;p19"/>
            <p:cNvSpPr/>
            <p:nvPr/>
          </p:nvSpPr>
          <p:spPr>
            <a:xfrm>
              <a:off x="5752827" y="7162535"/>
              <a:ext cx="16170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PT Sans Narrow"/>
                  <a:ea typeface="PT Sans Narrow"/>
                  <a:cs typeface="PT Sans Narrow"/>
                  <a:sym typeface="PT Sans Narrow"/>
                </a:rPr>
                <a:t>Offer opportunities for learners to review and rethink their creative practices.</a:t>
              </a:r>
              <a:endParaRPr>
                <a:latin typeface="PT Sans Narrow"/>
                <a:ea typeface="PT Sans Narrow"/>
                <a:cs typeface="PT Sans Narrow"/>
                <a:sym typeface="PT Sans Narrow"/>
              </a:endParaRPr>
            </a:p>
          </p:txBody>
        </p:sp>
      </p:grpSp>
      <p:sp>
        <p:nvSpPr>
          <p:cNvPr id="180" name="Google Shape;180;p19"/>
          <p:cNvSpPr txBox="1"/>
          <p:nvPr/>
        </p:nvSpPr>
        <p:spPr>
          <a:xfrm>
            <a:off x="319950" y="4736375"/>
            <a:ext cx="7239000" cy="2031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400">
                <a:solidFill>
                  <a:schemeClr val="dk1"/>
                </a:solidFill>
                <a:latin typeface="PT Sans Narrow"/>
                <a:ea typeface="PT Sans Narrow"/>
                <a:cs typeface="PT Sans Narrow"/>
                <a:sym typeface="PT Sans Narrow"/>
              </a:rPr>
              <a:t>This guide is a collection of ideas, strategies, and activities for an introductory creative computing experience using the Scratch programming language. The activities are designed to support familiarity and increasing fluency with computational creativity and computational thinking. In particular, the activities encourage exploration of key computational thinking concepts (sequence, loops, parallelism, events, conditionals, operators, data) and key computational thinking practices (experimenting and iterating, testing and debugging, reusing and remixing, abstracting and modularizing). Learn more about computational thinking – what it is and how to assess its development in learners – from resources in the appendix or by visiting </a:t>
            </a:r>
            <a:r>
              <a:rPr lang="en-US" sz="1400" u="sng">
                <a:solidFill>
                  <a:schemeClr val="hlink"/>
                </a:solidFill>
                <a:latin typeface="PT Sans Narrow"/>
                <a:ea typeface="PT Sans Narrow"/>
                <a:cs typeface="PT Sans Narrow"/>
                <a:sym typeface="PT Sans Narrow"/>
                <a:hlinkClick r:id="rId3"/>
              </a:rPr>
              <a:t>http://scratched.gse.harvard.edu/ct</a:t>
            </a:r>
            <a:endParaRPr sz="14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t/>
            </a:r>
            <a:endParaRPr sz="14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rPr lang="en-US" sz="1400">
                <a:solidFill>
                  <a:schemeClr val="dk1"/>
                </a:solidFill>
                <a:latin typeface="PT Sans Narrow"/>
                <a:ea typeface="PT Sans Narrow"/>
                <a:cs typeface="PT Sans Narrow"/>
                <a:sym typeface="PT Sans Narrow"/>
              </a:rPr>
              <a:t>Inspired by constructionist approaches to learning, the activities in this guide emphasize the following principles:</a:t>
            </a:r>
            <a:endParaRPr>
              <a:latin typeface="PT Sans Narrow"/>
              <a:ea typeface="PT Sans Narrow"/>
              <a:cs typeface="PT Sans Narrow"/>
              <a:sym typeface="PT Sans Narrow"/>
            </a:endParaRPr>
          </a:p>
        </p:txBody>
      </p:sp>
      <p:sp>
        <p:nvSpPr>
          <p:cNvPr id="181" name="Google Shape;181;p19"/>
          <p:cNvSpPr/>
          <p:nvPr/>
        </p:nvSpPr>
        <p:spPr>
          <a:xfrm>
            <a:off x="4241800" y="1145651"/>
            <a:ext cx="3089400" cy="2883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There are many different tools that can be used for creative computing. In this guide, we use Scratch, which is a free computer programming language available at </a:t>
            </a:r>
            <a:r>
              <a:rPr lang="en-US" sz="1400" u="sng">
                <a:solidFill>
                  <a:schemeClr val="hlink"/>
                </a:solidFill>
                <a:latin typeface="PT Sans Narrow"/>
                <a:ea typeface="PT Sans Narrow"/>
                <a:cs typeface="PT Sans Narrow"/>
                <a:sym typeface="PT Sans Narrow"/>
                <a:hlinkClick r:id="rId4"/>
              </a:rPr>
              <a:t>http://scratch.mit.edu</a:t>
            </a:r>
            <a:r>
              <a:rPr lang="en-US" sz="1400">
                <a:solidFill>
                  <a:schemeClr val="dk1"/>
                </a:solidFill>
                <a:latin typeface="PT Sans Narrow"/>
                <a:ea typeface="PT Sans Narrow"/>
                <a:cs typeface="PT Sans Narrow"/>
                <a:sym typeface="PT Sans Narrow"/>
              </a:rPr>
              <a:t>. With Scratch, people can create a wide variety of interactive media projects – animations, stories, games, and more – and share those projects with others in an online community. Since Scratch’s launch in May 2007, hundreds of thousands of people all around the world have created and shared more than 6 million projects.</a:t>
            </a:r>
            <a:endParaRPr>
              <a:latin typeface="PT Sans Narrow"/>
              <a:ea typeface="PT Sans Narrow"/>
              <a:cs typeface="PT Sans Narrow"/>
              <a:sym typeface="PT Sans Narrow"/>
            </a:endParaRPr>
          </a:p>
        </p:txBody>
      </p:sp>
      <p:grpSp>
        <p:nvGrpSpPr>
          <p:cNvPr id="182" name="Google Shape;182;p19"/>
          <p:cNvGrpSpPr/>
          <p:nvPr/>
        </p:nvGrpSpPr>
        <p:grpSpPr>
          <a:xfrm>
            <a:off x="484863" y="1436116"/>
            <a:ext cx="3320556" cy="2280274"/>
            <a:chOff x="521923" y="1386521"/>
            <a:chExt cx="2288934" cy="1571844"/>
          </a:xfrm>
        </p:grpSpPr>
        <p:pic>
          <p:nvPicPr>
            <p:cNvPr id="183" name="Google Shape;183;p19"/>
            <p:cNvPicPr preferRelativeResize="0"/>
            <p:nvPr/>
          </p:nvPicPr>
          <p:blipFill rotWithShape="1">
            <a:blip r:embed="rId5">
              <a:alphaModFix/>
            </a:blip>
            <a:srcRect b="5598" l="0" r="0" t="0"/>
            <a:stretch/>
          </p:blipFill>
          <p:spPr>
            <a:xfrm>
              <a:off x="1616252" y="1389557"/>
              <a:ext cx="1194605" cy="750465"/>
            </a:xfrm>
            <a:prstGeom prst="rect">
              <a:avLst/>
            </a:prstGeom>
            <a:noFill/>
            <a:ln>
              <a:noFill/>
            </a:ln>
          </p:spPr>
        </p:pic>
        <p:pic>
          <p:nvPicPr>
            <p:cNvPr id="184" name="Google Shape;184;p19"/>
            <p:cNvPicPr preferRelativeResize="0"/>
            <p:nvPr/>
          </p:nvPicPr>
          <p:blipFill rotWithShape="1">
            <a:blip r:embed="rId6">
              <a:alphaModFix/>
            </a:blip>
            <a:srcRect b="5742" l="1601" r="11810" t="7647"/>
            <a:stretch/>
          </p:blipFill>
          <p:spPr>
            <a:xfrm>
              <a:off x="521923" y="1386521"/>
              <a:ext cx="1032538" cy="1549520"/>
            </a:xfrm>
            <a:prstGeom prst="rect">
              <a:avLst/>
            </a:prstGeom>
            <a:noFill/>
            <a:ln>
              <a:noFill/>
            </a:ln>
          </p:spPr>
        </p:pic>
        <p:pic>
          <p:nvPicPr>
            <p:cNvPr id="185" name="Google Shape;185;p19"/>
            <p:cNvPicPr preferRelativeResize="0"/>
            <p:nvPr/>
          </p:nvPicPr>
          <p:blipFill rotWithShape="1">
            <a:blip r:embed="rId7">
              <a:alphaModFix/>
            </a:blip>
            <a:srcRect b="3063" l="0" r="0" t="0"/>
            <a:stretch/>
          </p:blipFill>
          <p:spPr>
            <a:xfrm>
              <a:off x="1616252" y="2187764"/>
              <a:ext cx="1194605" cy="770601"/>
            </a:xfrm>
            <a:prstGeom prst="rect">
              <a:avLst/>
            </a:prstGeom>
            <a:noFill/>
            <a:ln>
              <a:noFill/>
            </a:ln>
          </p:spPr>
        </p:pic>
      </p:grpSp>
      <p:sp>
        <p:nvSpPr>
          <p:cNvPr id="186" name="Google Shape;186;p19"/>
          <p:cNvSpPr txBox="1"/>
          <p:nvPr>
            <p:ph idx="12" type="sldNum"/>
          </p:nvPr>
        </p:nvSpPr>
        <p:spPr>
          <a:xfrm>
            <a:off x="142398" y="9519700"/>
            <a:ext cx="3147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i="0" lang="en-US" sz="1600">
                <a:solidFill>
                  <a:srgbClr val="888888"/>
                </a:solidFill>
                <a:latin typeface="PT Sans Narrow"/>
                <a:ea typeface="PT Sans Narrow"/>
                <a:cs typeface="PT Sans Narrow"/>
                <a:sym typeface="PT Sans Narrow"/>
              </a:rPr>
              <a:t>2</a:t>
            </a:r>
            <a:endParaRPr i="0" sz="1600">
              <a:solidFill>
                <a:srgbClr val="888888"/>
              </a:solidFill>
              <a:latin typeface="PT Sans Narrow"/>
              <a:ea typeface="PT Sans Narrow"/>
              <a:cs typeface="PT Sans Narrow"/>
              <a:sym typeface="PT Sans Narrow"/>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0" name="Shape 2180"/>
        <p:cNvGrpSpPr/>
        <p:nvPr/>
      </p:nvGrpSpPr>
      <p:grpSpPr>
        <a:xfrm>
          <a:off x="0" y="0"/>
          <a:ext cx="0" cy="0"/>
          <a:chOff x="0" y="0"/>
          <a:chExt cx="0" cy="0"/>
        </a:xfrm>
      </p:grpSpPr>
      <p:grpSp>
        <p:nvGrpSpPr>
          <p:cNvPr id="2181" name="Google Shape;2181;p82"/>
          <p:cNvGrpSpPr/>
          <p:nvPr/>
        </p:nvGrpSpPr>
        <p:grpSpPr>
          <a:xfrm>
            <a:off x="445301" y="1522400"/>
            <a:ext cx="2828523" cy="1334825"/>
            <a:chOff x="409716" y="1457234"/>
            <a:chExt cx="2828523" cy="1334825"/>
          </a:xfrm>
        </p:grpSpPr>
        <p:sp>
          <p:nvSpPr>
            <p:cNvPr id="2182" name="Google Shape;2182;p82"/>
            <p:cNvSpPr txBox="1"/>
            <p:nvPr/>
          </p:nvSpPr>
          <p:spPr>
            <a:xfrm>
              <a:off x="502839" y="1457234"/>
              <a:ext cx="27354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HELP! CAN YOU DEBUG THESE FIVE SCRATCH PROGRAMS?</a:t>
              </a:r>
              <a:endParaRPr b="1" sz="1200">
                <a:solidFill>
                  <a:schemeClr val="dk1"/>
                </a:solidFill>
                <a:latin typeface="PT Sans Narrow"/>
                <a:ea typeface="PT Sans Narrow"/>
                <a:cs typeface="PT Sans Narrow"/>
                <a:sym typeface="PT Sans Narrow"/>
              </a:endParaRPr>
            </a:p>
          </p:txBody>
        </p:sp>
        <p:sp>
          <p:nvSpPr>
            <p:cNvPr id="2183" name="Google Shape;2183;p82"/>
            <p:cNvSpPr txBox="1"/>
            <p:nvPr/>
          </p:nvSpPr>
          <p:spPr>
            <a:xfrm>
              <a:off x="409716" y="2145859"/>
              <a:ext cx="2815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investigate what is going awry and find a solution for each of the five Debug It! challenges. </a:t>
              </a:r>
              <a:endParaRPr sz="1200">
                <a:solidFill>
                  <a:srgbClr val="000000"/>
                </a:solidFill>
                <a:latin typeface="PT Sans Narrow"/>
                <a:ea typeface="PT Sans Narrow"/>
                <a:cs typeface="PT Sans Narrow"/>
                <a:sym typeface="PT Sans Narrow"/>
              </a:endParaRPr>
            </a:p>
          </p:txBody>
        </p:sp>
      </p:grpSp>
      <p:sp>
        <p:nvSpPr>
          <p:cNvPr id="2184" name="Google Shape;2184;p82"/>
          <p:cNvSpPr txBox="1"/>
          <p:nvPr/>
        </p:nvSpPr>
        <p:spPr>
          <a:xfrm>
            <a:off x="415665" y="8517982"/>
            <a:ext cx="3227400" cy="13851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a list of possible bugs in the program.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Keep track of your work! This can be a useful reminder of what you have already tried and point you toward what to try next.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Share and compare your problem finding and problem solving approaches with a neighbor until you find something that works for you!</a:t>
            </a:r>
            <a:endParaRPr>
              <a:latin typeface="PT Sans Narrow"/>
              <a:ea typeface="PT Sans Narrow"/>
              <a:cs typeface="PT Sans Narrow"/>
              <a:sym typeface="PT Sans Narrow"/>
            </a:endParaRPr>
          </a:p>
        </p:txBody>
      </p:sp>
      <p:sp>
        <p:nvSpPr>
          <p:cNvPr id="2185" name="Google Shape;2185;p82"/>
          <p:cNvSpPr txBox="1"/>
          <p:nvPr/>
        </p:nvSpPr>
        <p:spPr>
          <a:xfrm>
            <a:off x="4076669" y="8517982"/>
            <a:ext cx="3314100" cy="1015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code commentary by right clicking on blocks in your scripts. This can help others understand different parts of your program!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Discuss your testing and debugging practices with a partner, and make note of the similarities and differences in your strategies.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sz="1200">
              <a:solidFill>
                <a:schemeClr val="dk1"/>
              </a:solidFill>
              <a:latin typeface="PT Sans Narrow"/>
              <a:ea typeface="PT Sans Narrow"/>
              <a:cs typeface="PT Sans Narrow"/>
              <a:sym typeface="PT Sans Narrow"/>
            </a:endParaRPr>
          </a:p>
        </p:txBody>
      </p:sp>
      <p:cxnSp>
        <p:nvCxnSpPr>
          <p:cNvPr id="2186" name="Google Shape;2186;p82"/>
          <p:cNvCxnSpPr/>
          <p:nvPr/>
        </p:nvCxnSpPr>
        <p:spPr>
          <a:xfrm>
            <a:off x="3962555" y="8403678"/>
            <a:ext cx="0" cy="1527600"/>
          </a:xfrm>
          <a:prstGeom prst="straightConnector1">
            <a:avLst/>
          </a:prstGeom>
          <a:noFill/>
          <a:ln cap="flat" cmpd="sng" w="9525">
            <a:solidFill>
              <a:srgbClr val="7F7F7F"/>
            </a:solidFill>
            <a:prstDash val="dash"/>
            <a:round/>
            <a:headEnd len="sm" w="sm" type="none"/>
            <a:tailEnd len="sm" w="sm" type="none"/>
          </a:ln>
        </p:spPr>
      </p:cxnSp>
      <p:sp>
        <p:nvSpPr>
          <p:cNvPr id="2187" name="Google Shape;2187;p82"/>
          <p:cNvSpPr/>
          <p:nvPr/>
        </p:nvSpPr>
        <p:spPr>
          <a:xfrm>
            <a:off x="3829800" y="818401"/>
            <a:ext cx="3402000" cy="8838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3.1 </a:t>
            </a:r>
            <a:r>
              <a:rPr lang="en-US" sz="1000" u="sng">
                <a:solidFill>
                  <a:schemeClr val="hlink"/>
                </a:solidFill>
                <a:latin typeface="PT Sans Narrow"/>
                <a:ea typeface="PT Sans Narrow"/>
                <a:cs typeface="PT Sans Narrow"/>
                <a:sym typeface="PT Sans Narrow"/>
                <a:hlinkClick r:id="rId3"/>
              </a:rPr>
              <a:t>http://scratch.mit.edu/projects/24269007</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the Scratch Cat teaches Gobo to meow. But when it's Gobo's turn to try -- Gobo stays silent. How do we fix the program?</a:t>
            </a:r>
            <a:endParaRPr>
              <a:latin typeface="PT Sans Narrow"/>
              <a:ea typeface="PT Sans Narrow"/>
              <a:cs typeface="PT Sans Narrow"/>
              <a:sym typeface="PT Sans Narrow"/>
            </a:endParaRPr>
          </a:p>
        </p:txBody>
      </p:sp>
      <p:sp>
        <p:nvSpPr>
          <p:cNvPr id="2188" name="Google Shape;2188;p82"/>
          <p:cNvSpPr/>
          <p:nvPr/>
        </p:nvSpPr>
        <p:spPr>
          <a:xfrm>
            <a:off x="3829812" y="1995858"/>
            <a:ext cx="3402000" cy="9696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3.2 </a:t>
            </a:r>
            <a:r>
              <a:rPr lang="en-US" sz="1000" u="sng">
                <a:solidFill>
                  <a:schemeClr val="hlink"/>
                </a:solidFill>
                <a:latin typeface="PT Sans Narrow"/>
                <a:ea typeface="PT Sans Narrow"/>
                <a:cs typeface="PT Sans Narrow"/>
                <a:sym typeface="PT Sans Narrow"/>
                <a:hlinkClick r:id="rId4"/>
              </a:rPr>
              <a:t>http://scratch.mit.edu/projects/24269046</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the Scratch Cat is supposed to count from 1 to the number the user provides. But the Scratch Cat always counts to 10. How do we fix the program?</a:t>
            </a:r>
            <a:endParaRPr>
              <a:latin typeface="PT Sans Narrow"/>
              <a:ea typeface="PT Sans Narrow"/>
              <a:cs typeface="PT Sans Narrow"/>
              <a:sym typeface="PT Sans Narrow"/>
            </a:endParaRPr>
          </a:p>
        </p:txBody>
      </p:sp>
      <p:sp>
        <p:nvSpPr>
          <p:cNvPr id="2189" name="Google Shape;2189;p82"/>
          <p:cNvSpPr/>
          <p:nvPr/>
        </p:nvSpPr>
        <p:spPr>
          <a:xfrm>
            <a:off x="3829800" y="3251026"/>
            <a:ext cx="3402000" cy="10698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3.3 </a:t>
            </a:r>
            <a:r>
              <a:rPr lang="en-US" sz="1000" u="sng">
                <a:solidFill>
                  <a:schemeClr val="hlink"/>
                </a:solidFill>
                <a:latin typeface="PT Sans Narrow"/>
                <a:ea typeface="PT Sans Narrow"/>
                <a:cs typeface="PT Sans Narrow"/>
                <a:sym typeface="PT Sans Narrow"/>
                <a:hlinkClick r:id="rId5"/>
              </a:rPr>
              <a:t>http://scratch.mit.edu/projects/24269070</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the Scratch Cat is doing roll call with Gobo's friends: Giga, Nano, Pico, and Tera. But everything is happening all at once!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How do we fix the program?</a:t>
            </a:r>
            <a:endParaRPr>
              <a:latin typeface="PT Sans Narrow"/>
              <a:ea typeface="PT Sans Narrow"/>
              <a:cs typeface="PT Sans Narrow"/>
              <a:sym typeface="PT Sans Narrow"/>
            </a:endParaRPr>
          </a:p>
        </p:txBody>
      </p:sp>
      <p:sp>
        <p:nvSpPr>
          <p:cNvPr id="2190" name="Google Shape;2190;p82"/>
          <p:cNvSpPr/>
          <p:nvPr/>
        </p:nvSpPr>
        <p:spPr>
          <a:xfrm>
            <a:off x="3829810" y="4658572"/>
            <a:ext cx="3402000" cy="9696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3.4 </a:t>
            </a:r>
            <a:r>
              <a:rPr lang="en-US" sz="1000" u="sng">
                <a:solidFill>
                  <a:schemeClr val="hlink"/>
                </a:solidFill>
                <a:latin typeface="PT Sans Narrow"/>
                <a:ea typeface="PT Sans Narrow"/>
                <a:cs typeface="PT Sans Narrow"/>
                <a:sym typeface="PT Sans Narrow"/>
                <a:hlinkClick r:id="rId6"/>
              </a:rPr>
              <a:t>http://scratch.mit.edu/projects/24269097</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the Scratch Cat and Gobo are practicing their jumping routine. When Scratch Cat says "Jump!", Gobo should jump up and down. But Gobo isn't jumping. How do we fix the program?</a:t>
            </a:r>
            <a:endParaRPr>
              <a:latin typeface="PT Sans Narrow"/>
              <a:ea typeface="PT Sans Narrow"/>
              <a:cs typeface="PT Sans Narrow"/>
              <a:sym typeface="PT Sans Narrow"/>
            </a:endParaRPr>
          </a:p>
        </p:txBody>
      </p:sp>
      <p:sp>
        <p:nvSpPr>
          <p:cNvPr id="2191" name="Google Shape;2191;p82"/>
          <p:cNvSpPr/>
          <p:nvPr/>
        </p:nvSpPr>
        <p:spPr>
          <a:xfrm>
            <a:off x="3829810" y="5989932"/>
            <a:ext cx="3402000" cy="14775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3.5 </a:t>
            </a:r>
            <a:r>
              <a:rPr lang="en-US" sz="1000" u="sng">
                <a:solidFill>
                  <a:schemeClr val="hlink"/>
                </a:solidFill>
                <a:latin typeface="PT Sans Narrow"/>
                <a:ea typeface="PT Sans Narrow"/>
                <a:cs typeface="PT Sans Narrow"/>
                <a:sym typeface="PT Sans Narrow"/>
                <a:hlinkClick r:id="rId7"/>
              </a:rPr>
              <a:t>http://scratch.mit.edu/projects/24269131</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the scene changes when you press the right arrow key. The star of the project -- a dinosaur -- should be hidden in every scene except when the scene transitions to the auditorium backdrop. In the auditorium, the dinosaur should appear and do a dance. But the dinosaur is always present and is not dancing at the right time. How do we fix the program?</a:t>
            </a:r>
            <a:endParaRPr sz="1100">
              <a:solidFill>
                <a:schemeClr val="dk1"/>
              </a:solidFill>
              <a:latin typeface="PT Sans Narrow"/>
              <a:ea typeface="PT Sans Narrow"/>
              <a:cs typeface="PT Sans Narrow"/>
              <a:sym typeface="PT Sans Narrow"/>
            </a:endParaRPr>
          </a:p>
        </p:txBody>
      </p:sp>
      <p:grpSp>
        <p:nvGrpSpPr>
          <p:cNvPr id="2192" name="Google Shape;2192;p82"/>
          <p:cNvGrpSpPr/>
          <p:nvPr/>
        </p:nvGrpSpPr>
        <p:grpSpPr>
          <a:xfrm>
            <a:off x="427031" y="3476808"/>
            <a:ext cx="2970860" cy="1897989"/>
            <a:chOff x="427031" y="3857808"/>
            <a:chExt cx="2970860" cy="1897989"/>
          </a:xfrm>
        </p:grpSpPr>
        <p:grpSp>
          <p:nvGrpSpPr>
            <p:cNvPr id="2193" name="Google Shape;2193;p82"/>
            <p:cNvGrpSpPr/>
            <p:nvPr/>
          </p:nvGrpSpPr>
          <p:grpSpPr>
            <a:xfrm>
              <a:off x="427031" y="3857808"/>
              <a:ext cx="2970860" cy="1897989"/>
              <a:chOff x="427031" y="3857808"/>
              <a:chExt cx="2970860" cy="1897989"/>
            </a:xfrm>
          </p:grpSpPr>
          <p:sp>
            <p:nvSpPr>
              <p:cNvPr id="2194" name="Google Shape;2194;p82"/>
              <p:cNvSpPr txBox="1"/>
              <p:nvPr/>
            </p:nvSpPr>
            <p:spPr>
              <a:xfrm>
                <a:off x="427031" y="4232397"/>
                <a:ext cx="2885100" cy="152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Go to the Unit 3 Debug It! Studio: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8"/>
                  </a:rPr>
                  <a:t>http://scratch.mit.edu/studios/475554</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Test and debug each of the five debugging challenges in the studio.</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Write down your solution or remix the buggy program with your solution.</a:t>
                </a:r>
                <a:endParaRPr>
                  <a:latin typeface="PT Sans Narrow"/>
                  <a:ea typeface="PT Sans Narrow"/>
                  <a:cs typeface="PT Sans Narrow"/>
                  <a:sym typeface="PT Sans Narrow"/>
                </a:endParaRPr>
              </a:p>
            </p:txBody>
          </p:sp>
          <p:sp>
            <p:nvSpPr>
              <p:cNvPr id="2195" name="Google Shape;2195;p82"/>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cxnSp>
          <p:nvCxnSpPr>
            <p:cNvPr id="2196" name="Google Shape;2196;p82"/>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grpSp>
      <p:sp>
        <p:nvSpPr>
          <p:cNvPr id="2197" name="Google Shape;2197;p82"/>
          <p:cNvSpPr txBox="1"/>
          <p:nvPr/>
        </p:nvSpPr>
        <p:spPr>
          <a:xfrm>
            <a:off x="457995" y="595839"/>
            <a:ext cx="281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600">
                <a:solidFill>
                  <a:schemeClr val="dk1"/>
                </a:solidFill>
                <a:latin typeface="PT Sans Narrow"/>
                <a:ea typeface="PT Sans Narrow"/>
                <a:cs typeface="PT Sans Narrow"/>
                <a:sym typeface="PT Sans Narrow"/>
              </a:rPr>
              <a:t>DEBUG IT!</a:t>
            </a:r>
            <a:endParaRPr b="1">
              <a:latin typeface="PT Sans Narrow"/>
              <a:ea typeface="PT Sans Narrow"/>
              <a:cs typeface="PT Sans Narrow"/>
              <a:sym typeface="PT Sans Narrow"/>
            </a:endParaRPr>
          </a:p>
        </p:txBody>
      </p:sp>
      <p:grpSp>
        <p:nvGrpSpPr>
          <p:cNvPr id="2198" name="Google Shape;2198;p82"/>
          <p:cNvGrpSpPr/>
          <p:nvPr/>
        </p:nvGrpSpPr>
        <p:grpSpPr>
          <a:xfrm>
            <a:off x="3831" y="6120602"/>
            <a:ext cx="7772400" cy="2615700"/>
            <a:chOff x="0" y="6120602"/>
            <a:chExt cx="7772400" cy="2615700"/>
          </a:xfrm>
        </p:grpSpPr>
        <p:sp>
          <p:nvSpPr>
            <p:cNvPr id="2199" name="Google Shape;2199;p82"/>
            <p:cNvSpPr/>
            <p:nvPr/>
          </p:nvSpPr>
          <p:spPr>
            <a:xfrm>
              <a:off x="0" y="7858307"/>
              <a:ext cx="7772400" cy="410400"/>
            </a:xfrm>
            <a:prstGeom prst="rect">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PT Sans Narrow"/>
                <a:ea typeface="PT Sans Narrow"/>
                <a:cs typeface="PT Sans Narrow"/>
                <a:sym typeface="PT Sans Narrow"/>
              </a:endParaRPr>
            </a:p>
          </p:txBody>
        </p:sp>
        <p:grpSp>
          <p:nvGrpSpPr>
            <p:cNvPr id="2200" name="Google Shape;2200;p82"/>
            <p:cNvGrpSpPr/>
            <p:nvPr/>
          </p:nvGrpSpPr>
          <p:grpSpPr>
            <a:xfrm>
              <a:off x="3962555" y="7871867"/>
              <a:ext cx="3809700" cy="507491"/>
              <a:chOff x="3962555" y="7871867"/>
              <a:chExt cx="3809700" cy="507491"/>
            </a:xfrm>
          </p:grpSpPr>
          <p:sp>
            <p:nvSpPr>
              <p:cNvPr id="2201" name="Google Shape;2201;p82"/>
              <p:cNvSpPr/>
              <p:nvPr/>
            </p:nvSpPr>
            <p:spPr>
              <a:xfrm>
                <a:off x="5676977" y="8053258"/>
                <a:ext cx="381000" cy="326100"/>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PT Sans Narrow"/>
                  <a:ea typeface="PT Sans Narrow"/>
                  <a:cs typeface="PT Sans Narrow"/>
                  <a:sym typeface="PT Sans Narrow"/>
                </a:endParaRPr>
              </a:p>
            </p:txBody>
          </p:sp>
          <p:sp>
            <p:nvSpPr>
              <p:cNvPr id="2202" name="Google Shape;2202;p82"/>
              <p:cNvSpPr txBox="1"/>
              <p:nvPr/>
            </p:nvSpPr>
            <p:spPr>
              <a:xfrm>
                <a:off x="3962555" y="7871867"/>
                <a:ext cx="3809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2203" name="Google Shape;2203;p82"/>
            <p:cNvSpPr/>
            <p:nvPr/>
          </p:nvSpPr>
          <p:spPr>
            <a:xfrm flipH="1" rot="4661774">
              <a:off x="412976" y="6228953"/>
              <a:ext cx="2153973" cy="2398998"/>
            </a:xfrm>
            <a:prstGeom prst="wedgeEllipseCallout">
              <a:avLst>
                <a:gd fmla="val -36970" name="adj1"/>
                <a:gd fmla="val 48187" name="adj2"/>
              </a:avLst>
            </a:prstGeom>
            <a:solidFill>
              <a:srgbClr val="F2DADA"/>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PT Sans Narrow"/>
                <a:ea typeface="PT Sans Narrow"/>
                <a:cs typeface="PT Sans Narrow"/>
                <a:sym typeface="PT Sans Narrow"/>
              </a:endParaRPr>
            </a:p>
          </p:txBody>
        </p:sp>
        <p:sp>
          <p:nvSpPr>
            <p:cNvPr id="2204" name="Google Shape;2204;p82"/>
            <p:cNvSpPr txBox="1"/>
            <p:nvPr/>
          </p:nvSpPr>
          <p:spPr>
            <a:xfrm flipH="1" rot="-738099">
              <a:off x="527420" y="6667353"/>
              <a:ext cx="1920598" cy="15229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AA28BA"/>
                  </a:solidFill>
                  <a:latin typeface="PT Sans Narrow"/>
                  <a:ea typeface="PT Sans Narrow"/>
                  <a:cs typeface="PT Sans Narrow"/>
                  <a:sym typeface="PT Sans Narrow"/>
                </a:rPr>
                <a:t>FEELING STUCK?</a:t>
              </a:r>
              <a:endParaRPr b="1">
                <a:latin typeface="PT Sans Narrow"/>
                <a:ea typeface="PT Sans Narrow"/>
                <a:cs typeface="PT Sans Narrow"/>
                <a:sym typeface="PT Sans Narrow"/>
              </a:endParaRPr>
            </a:p>
            <a:p>
              <a:pPr indent="0" lvl="0" marL="0" marR="0" rtl="0" algn="ctr">
                <a:spcBef>
                  <a:spcPts val="0"/>
                </a:spcBef>
                <a:spcAft>
                  <a:spcPts val="0"/>
                </a:spcAft>
                <a:buNone/>
              </a:pPr>
              <a:r>
                <a:rPr baseline="-25000" lang="en-US" sz="1600">
                  <a:solidFill>
                    <a:srgbClr val="AA28BA"/>
                  </a:solidFill>
                  <a:latin typeface="PT Sans Narrow"/>
                  <a:ea typeface="PT Sans Narrow"/>
                  <a:cs typeface="PT Sans Narrow"/>
                  <a:sym typeface="PT Sans Narrow"/>
                </a:rPr>
                <a:t>THAT’S OKAY! TRY THESE THINGS…</a:t>
              </a:r>
              <a:endParaRPr>
                <a:latin typeface="PT Sans Narrow"/>
                <a:ea typeface="PT Sans Narrow"/>
                <a:cs typeface="PT Sans Narrow"/>
                <a:sym typeface="PT Sans Narrow"/>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9" name="Shape 2209"/>
        <p:cNvGrpSpPr/>
        <p:nvPr/>
      </p:nvGrpSpPr>
      <p:grpSpPr>
        <a:xfrm>
          <a:off x="0" y="0"/>
          <a:ext cx="0" cy="0"/>
          <a:chOff x="0" y="0"/>
          <a:chExt cx="0" cy="0"/>
        </a:xfrm>
      </p:grpSpPr>
      <p:sp>
        <p:nvSpPr>
          <p:cNvPr id="2210" name="Google Shape;2210;p83"/>
          <p:cNvSpPr txBox="1"/>
          <p:nvPr/>
        </p:nvSpPr>
        <p:spPr>
          <a:xfrm>
            <a:off x="551125" y="3328600"/>
            <a:ext cx="3231300" cy="3862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 this activity, students will draw a “creature” in three parts.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each student a tri-folded sheet of blank paper and one minute to draw a “head” for their creature. Next, have them fold the paper over so that the head is hidden, with little prompts for where to continue the drawing. After the head is hidden, students will pass the creature to another student. Then, give students one minute to draw a “middle” for their creature, using the guides from the head, but without peeking! After the middles are hidden (and prompts drawn), pass the creatures. Finally, give students one minute to draw a “bottom” for their creature. When finished, unfold the papers to reveal the collaboratively constructed creatures!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Post drawings on a wall or board and let students explore the outcome of their creative contributions.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Facilitate a group discussion about co-authorship, collaboration, and reusing and remixing work.</a:t>
            </a:r>
            <a:endParaRPr sz="1200">
              <a:solidFill>
                <a:schemeClr val="dk1"/>
              </a:solidFill>
              <a:latin typeface="PT Sans Narrow"/>
              <a:ea typeface="PT Sans Narrow"/>
              <a:cs typeface="PT Sans Narrow"/>
              <a:sym typeface="PT Sans Narrow"/>
            </a:endParaRPr>
          </a:p>
        </p:txBody>
      </p:sp>
      <p:sp>
        <p:nvSpPr>
          <p:cNvPr id="2211" name="Google Shape;2211;p83"/>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sz="1600">
              <a:solidFill>
                <a:schemeClr val="dk1"/>
              </a:solidFill>
              <a:latin typeface="PT Sans Narrow"/>
              <a:ea typeface="PT Sans Narrow"/>
              <a:cs typeface="PT Sans Narrow"/>
              <a:sym typeface="PT Sans Narrow"/>
            </a:endParaRPr>
          </a:p>
        </p:txBody>
      </p:sp>
      <p:cxnSp>
        <p:nvCxnSpPr>
          <p:cNvPr id="2212" name="Google Shape;2212;p83"/>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2213" name="Google Shape;2213;p83"/>
          <p:cNvSpPr txBox="1"/>
          <p:nvPr/>
        </p:nvSpPr>
        <p:spPr>
          <a:xfrm>
            <a:off x="4214625" y="795405"/>
            <a:ext cx="2999848" cy="104644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introduced to the computational practice of reusing and remixing by contributing to a collaborative drawing</a:t>
            </a:r>
            <a:endParaRPr>
              <a:latin typeface="PT Sans Narrow"/>
              <a:ea typeface="PT Sans Narrow"/>
              <a:cs typeface="PT Sans Narrow"/>
              <a:sym typeface="PT Sans Narrow"/>
            </a:endParaRPr>
          </a:p>
        </p:txBody>
      </p:sp>
      <p:sp>
        <p:nvSpPr>
          <p:cNvPr id="2214" name="Google Shape;2214;p83"/>
          <p:cNvSpPr txBox="1"/>
          <p:nvPr/>
        </p:nvSpPr>
        <p:spPr>
          <a:xfrm>
            <a:off x="1181201" y="632598"/>
            <a:ext cx="2815800" cy="107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CREATURE CONSTRUCTION</a:t>
            </a:r>
            <a:endParaRPr b="1" sz="3200">
              <a:latin typeface="PT Sans Narrow"/>
              <a:ea typeface="PT Sans Narrow"/>
              <a:cs typeface="PT Sans Narrow"/>
              <a:sym typeface="PT Sans Narrow"/>
            </a:endParaRPr>
          </a:p>
        </p:txBody>
      </p:sp>
      <p:grpSp>
        <p:nvGrpSpPr>
          <p:cNvPr id="2215" name="Google Shape;2215;p83"/>
          <p:cNvGrpSpPr/>
          <p:nvPr/>
        </p:nvGrpSpPr>
        <p:grpSpPr>
          <a:xfrm>
            <a:off x="4007796" y="2830659"/>
            <a:ext cx="3307404" cy="1144275"/>
            <a:chOff x="4007796" y="2830659"/>
            <a:chExt cx="3307404" cy="1144275"/>
          </a:xfrm>
        </p:grpSpPr>
        <p:sp>
          <p:nvSpPr>
            <p:cNvPr id="2216" name="Google Shape;2216;p83"/>
            <p:cNvSpPr txBox="1"/>
            <p:nvPr/>
          </p:nvSpPr>
          <p:spPr>
            <a:xfrm>
              <a:off x="4104914"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blank paper (approximately 8.5” by 11”), folded into thirds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things to sketch with (pencils, pens, markers, etc.)</a:t>
              </a:r>
              <a:endParaRPr>
                <a:latin typeface="PT Sans Narrow"/>
                <a:ea typeface="PT Sans Narrow"/>
                <a:cs typeface="PT Sans Narrow"/>
                <a:sym typeface="PT Sans Narrow"/>
              </a:endParaRPr>
            </a:p>
          </p:txBody>
        </p:sp>
        <p:sp>
          <p:nvSpPr>
            <p:cNvPr id="2217" name="Google Shape;2217;p83"/>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218" name="Google Shape;2218;p83"/>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219" name="Google Shape;2219;p83"/>
          <p:cNvGrpSpPr/>
          <p:nvPr/>
        </p:nvGrpSpPr>
        <p:grpSpPr>
          <a:xfrm>
            <a:off x="4007796" y="4085824"/>
            <a:ext cx="3307404" cy="1880822"/>
            <a:chOff x="3992282" y="2832776"/>
            <a:chExt cx="3307404" cy="1880822"/>
          </a:xfrm>
        </p:grpSpPr>
        <p:sp>
          <p:nvSpPr>
            <p:cNvPr id="2220" name="Google Shape;2220;p83"/>
            <p:cNvSpPr txBox="1"/>
            <p:nvPr/>
          </p:nvSpPr>
          <p:spPr>
            <a:xfrm>
              <a:off x="4089400" y="3328603"/>
              <a:ext cx="3117152" cy="138499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is your definition of remixing?</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Think about the creature you started (drew the “head” for). How did your ideas become extended or enhanced by others’ contributions?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Considering the creatures you extended (drew the “middle” or “bottom” sections for), how did your contributions extend or enhance others’ ideas?</a:t>
              </a:r>
              <a:endParaRPr sz="1200">
                <a:solidFill>
                  <a:schemeClr val="dk1"/>
                </a:solidFill>
                <a:latin typeface="PT Sans Narrow"/>
                <a:ea typeface="PT Sans Narrow"/>
                <a:cs typeface="PT Sans Narrow"/>
                <a:sym typeface="PT Sans Narrow"/>
              </a:endParaRPr>
            </a:p>
          </p:txBody>
        </p:sp>
        <p:sp>
          <p:nvSpPr>
            <p:cNvPr id="2221" name="Google Shape;2221;p8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222" name="Google Shape;2222;p8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223" name="Google Shape;2223;p83"/>
          <p:cNvGrpSpPr/>
          <p:nvPr/>
        </p:nvGrpSpPr>
        <p:grpSpPr>
          <a:xfrm>
            <a:off x="4007796" y="6073190"/>
            <a:ext cx="3307404" cy="772826"/>
            <a:chOff x="3992282" y="2832776"/>
            <a:chExt cx="3307404" cy="772826"/>
          </a:xfrm>
        </p:grpSpPr>
        <p:sp>
          <p:nvSpPr>
            <p:cNvPr id="2224" name="Google Shape;2224;p83"/>
            <p:cNvSpPr txBox="1"/>
            <p:nvPr/>
          </p:nvSpPr>
          <p:spPr>
            <a:xfrm>
              <a:off x="4089400" y="3328603"/>
              <a:ext cx="3117152" cy="27699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Can students explain remixing and its benefits? </a:t>
              </a:r>
              <a:endParaRPr sz="1200">
                <a:solidFill>
                  <a:schemeClr val="dk1"/>
                </a:solidFill>
                <a:latin typeface="PT Sans Narrow"/>
                <a:ea typeface="PT Sans Narrow"/>
                <a:cs typeface="PT Sans Narrow"/>
                <a:sym typeface="PT Sans Narrow"/>
              </a:endParaRPr>
            </a:p>
          </p:txBody>
        </p:sp>
        <p:sp>
          <p:nvSpPr>
            <p:cNvPr id="2225" name="Google Shape;2225;p8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226" name="Google Shape;2226;p8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227" name="Google Shape;2227;p83"/>
          <p:cNvGrpSpPr/>
          <p:nvPr/>
        </p:nvGrpSpPr>
        <p:grpSpPr>
          <a:xfrm>
            <a:off x="457995" y="7630731"/>
            <a:ext cx="6857205" cy="352518"/>
            <a:chOff x="457995" y="7630731"/>
            <a:chExt cx="6857205" cy="352518"/>
          </a:xfrm>
        </p:grpSpPr>
        <p:sp>
          <p:nvSpPr>
            <p:cNvPr id="2228" name="Google Shape;2228;p8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229" name="Google Shape;2229;p8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230" name="Google Shape;2230;p8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231" name="Google Shape;2231;p8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232" name="Google Shape;2232;p83"/>
          <p:cNvSpPr txBox="1"/>
          <p:nvPr/>
        </p:nvSpPr>
        <p:spPr>
          <a:xfrm>
            <a:off x="551129" y="8142739"/>
            <a:ext cx="3231204"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This activity is a perfect warm-up activity for the Pass It On project! We recommend facilitating Creature Construction directly before Pass It On.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have students sign their names at the bottom of each creature drawing they worked on to identify the contributing artists.</a:t>
            </a:r>
            <a:endParaRPr sz="1200">
              <a:solidFill>
                <a:schemeClr val="dk1"/>
              </a:solidFill>
              <a:latin typeface="PT Sans Narrow"/>
              <a:ea typeface="PT Sans Narrow"/>
              <a:cs typeface="PT Sans Narrow"/>
              <a:sym typeface="PT Sans Narrow"/>
            </a:endParaRPr>
          </a:p>
        </p:txBody>
      </p:sp>
      <p:sp>
        <p:nvSpPr>
          <p:cNvPr id="2233" name="Google Shape;2233;p83"/>
          <p:cNvSpPr txBox="1"/>
          <p:nvPr/>
        </p:nvSpPr>
        <p:spPr>
          <a:xfrm>
            <a:off x="3012573" y="170990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2234" name="Google Shape;2234;p83"/>
          <p:cNvPicPr preferRelativeResize="0"/>
          <p:nvPr/>
        </p:nvPicPr>
        <p:blipFill rotWithShape="1">
          <a:blip r:embed="rId3">
            <a:alphaModFix/>
          </a:blip>
          <a:srcRect b="0" l="0" r="0" t="0"/>
          <a:stretch/>
        </p:blipFill>
        <p:spPr>
          <a:xfrm>
            <a:off x="2756058" y="1770076"/>
            <a:ext cx="323952" cy="323952"/>
          </a:xfrm>
          <a:prstGeom prst="rect">
            <a:avLst/>
          </a:prstGeom>
          <a:noFill/>
          <a:ln>
            <a:noFill/>
          </a:ln>
        </p:spPr>
      </p:pic>
      <p:sp>
        <p:nvSpPr>
          <p:cNvPr id="2235" name="Google Shape;2235;p8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66</a:t>
            </a:r>
            <a:endParaRPr b="0" i="0" sz="1200">
              <a:solidFill>
                <a:srgbClr val="888888"/>
              </a:solidFill>
              <a:latin typeface="Carme"/>
              <a:ea typeface="Carme"/>
              <a:cs typeface="Carme"/>
              <a:sym typeface="Carme"/>
            </a:endParaRPr>
          </a:p>
        </p:txBody>
      </p:sp>
      <p:sp>
        <p:nvSpPr>
          <p:cNvPr id="2236" name="Google Shape;2236;p8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237" name="Google Shape;2237;p83"/>
          <p:cNvGrpSpPr/>
          <p:nvPr/>
        </p:nvGrpSpPr>
        <p:grpSpPr>
          <a:xfrm>
            <a:off x="551129" y="-5905"/>
            <a:ext cx="493616" cy="2791875"/>
            <a:chOff x="551129" y="-5905"/>
            <a:chExt cx="493616" cy="2791875"/>
          </a:xfrm>
        </p:grpSpPr>
        <p:pic>
          <p:nvPicPr>
            <p:cNvPr descr="Unit3activity.png" id="2238" name="Google Shape;2238;p83"/>
            <p:cNvPicPr preferRelativeResize="0"/>
            <p:nvPr/>
          </p:nvPicPr>
          <p:blipFill rotWithShape="1">
            <a:blip r:embed="rId4">
              <a:alphaModFix/>
            </a:blip>
            <a:srcRect b="0" l="0" r="0" t="0"/>
            <a:stretch/>
          </p:blipFill>
          <p:spPr>
            <a:xfrm>
              <a:off x="551129" y="-5905"/>
              <a:ext cx="493616" cy="2791875"/>
            </a:xfrm>
            <a:prstGeom prst="rect">
              <a:avLst/>
            </a:prstGeom>
            <a:noFill/>
            <a:ln>
              <a:noFill/>
            </a:ln>
          </p:spPr>
        </p:pic>
        <p:sp>
          <p:nvSpPr>
            <p:cNvPr id="2239" name="Google Shape;2239;p83"/>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3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pic>
        <p:nvPicPr>
          <p:cNvPr descr="Unit3creatureconstruction.png" id="2245" name="Google Shape;2245;p84"/>
          <p:cNvPicPr preferRelativeResize="0"/>
          <p:nvPr/>
        </p:nvPicPr>
        <p:blipFill rotWithShape="1">
          <a:blip r:embed="rId3">
            <a:alphaModFix/>
          </a:blip>
          <a:srcRect b="0" l="0" r="0" t="0"/>
          <a:stretch/>
        </p:blipFill>
        <p:spPr>
          <a:xfrm>
            <a:off x="0" y="0"/>
            <a:ext cx="7762685" cy="1004582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0" name="Shape 2250"/>
        <p:cNvGrpSpPr/>
        <p:nvPr/>
      </p:nvGrpSpPr>
      <p:grpSpPr>
        <a:xfrm>
          <a:off x="0" y="0"/>
          <a:ext cx="0" cy="0"/>
          <a:chOff x="0" y="0"/>
          <a:chExt cx="0" cy="0"/>
        </a:xfrm>
      </p:grpSpPr>
      <p:sp>
        <p:nvSpPr>
          <p:cNvPr id="2251" name="Google Shape;2251;p85"/>
          <p:cNvSpPr txBox="1"/>
          <p:nvPr/>
        </p:nvSpPr>
        <p:spPr>
          <a:xfrm>
            <a:off x="1176538" y="595850"/>
            <a:ext cx="29469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PASS IT ON</a:t>
            </a:r>
            <a:endParaRPr b="1" sz="3200">
              <a:latin typeface="PT Sans Narrow"/>
              <a:ea typeface="PT Sans Narrow"/>
              <a:cs typeface="PT Sans Narrow"/>
              <a:sym typeface="PT Sans Narrow"/>
            </a:endParaRPr>
          </a:p>
        </p:txBody>
      </p:sp>
      <p:sp>
        <p:nvSpPr>
          <p:cNvPr id="2252" name="Google Shape;2252;p85"/>
          <p:cNvSpPr txBox="1"/>
          <p:nvPr/>
        </p:nvSpPr>
        <p:spPr>
          <a:xfrm>
            <a:off x="4222218" y="795405"/>
            <a:ext cx="2999848" cy="1231106"/>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create a Scratch project that tells a story by reusing and remixing the work of others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experience pair programming by working in pairs to develop a collaborative storytelling project</a:t>
            </a:r>
            <a:endParaRPr>
              <a:latin typeface="PT Sans Narrow"/>
              <a:ea typeface="PT Sans Narrow"/>
              <a:cs typeface="PT Sans Narrow"/>
              <a:sym typeface="PT Sans Narrow"/>
            </a:endParaRPr>
          </a:p>
        </p:txBody>
      </p:sp>
      <p:grpSp>
        <p:nvGrpSpPr>
          <p:cNvPr id="2253" name="Google Shape;2253;p85"/>
          <p:cNvGrpSpPr/>
          <p:nvPr/>
        </p:nvGrpSpPr>
        <p:grpSpPr>
          <a:xfrm>
            <a:off x="4007796" y="2832776"/>
            <a:ext cx="3307404" cy="1326824"/>
            <a:chOff x="3992282" y="2832776"/>
            <a:chExt cx="3307404" cy="1326824"/>
          </a:xfrm>
        </p:grpSpPr>
        <p:sp>
          <p:nvSpPr>
            <p:cNvPr id="2254" name="Google Shape;2254;p85"/>
            <p:cNvSpPr txBox="1"/>
            <p:nvPr/>
          </p:nvSpPr>
          <p:spPr>
            <a:xfrm>
              <a:off x="4089400" y="3328603"/>
              <a:ext cx="3117152" cy="830997"/>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Pass It On handout</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Pass It On studio</a:t>
              </a:r>
              <a:br>
                <a:rPr lang="en-US" sz="1100">
                  <a:solidFill>
                    <a:schemeClr val="dk1"/>
                  </a:solidFill>
                  <a:latin typeface="PT Sans Narrow"/>
                  <a:ea typeface="PT Sans Narrow"/>
                  <a:cs typeface="PT Sans Narrow"/>
                  <a:sym typeface="PT Sans Narrow"/>
                </a:rPr>
              </a:br>
              <a:r>
                <a:rPr lang="en-US" sz="1100" u="sng">
                  <a:solidFill>
                    <a:schemeClr val="hlink"/>
                  </a:solidFill>
                  <a:latin typeface="PT Sans Narrow"/>
                  <a:ea typeface="PT Sans Narrow"/>
                  <a:cs typeface="PT Sans Narrow"/>
                  <a:sym typeface="PT Sans Narrow"/>
                  <a:hlinkClick r:id="rId3"/>
                </a:rPr>
                <a:t>http://scratch.mit.edu/studios/475543</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Projector and screen to present student work (optional)</a:t>
              </a:r>
              <a:endParaRPr sz="1100">
                <a:solidFill>
                  <a:schemeClr val="dk1"/>
                </a:solidFill>
                <a:latin typeface="PT Sans Narrow"/>
                <a:ea typeface="PT Sans Narrow"/>
                <a:cs typeface="PT Sans Narrow"/>
                <a:sym typeface="PT Sans Narrow"/>
              </a:endParaRPr>
            </a:p>
          </p:txBody>
        </p:sp>
        <p:sp>
          <p:nvSpPr>
            <p:cNvPr id="2255" name="Google Shape;2255;p85"/>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256" name="Google Shape;2256;p85"/>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257" name="Google Shape;2257;p85"/>
          <p:cNvGrpSpPr/>
          <p:nvPr/>
        </p:nvGrpSpPr>
        <p:grpSpPr>
          <a:xfrm>
            <a:off x="4007796" y="4263653"/>
            <a:ext cx="3307404" cy="1696156"/>
            <a:chOff x="3992282" y="2832776"/>
            <a:chExt cx="3307404" cy="1696156"/>
          </a:xfrm>
        </p:grpSpPr>
        <p:sp>
          <p:nvSpPr>
            <p:cNvPr id="2258" name="Google Shape;2258;p85"/>
            <p:cNvSpPr txBox="1"/>
            <p:nvPr/>
          </p:nvSpPr>
          <p:spPr>
            <a:xfrm>
              <a:off x="4089400" y="3328603"/>
              <a:ext cx="3117152" cy="120032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How did it feel to remix and build on others’ work? How did it feel to be remixed?</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Where else in your life have you seen or experienced reusing and remixing? Share two examples.</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How was working with someone else different from your prior experiences of designing your Scratch projects?</a:t>
              </a:r>
              <a:endParaRPr sz="1100">
                <a:solidFill>
                  <a:schemeClr val="dk1"/>
                </a:solidFill>
                <a:latin typeface="PT Sans Narrow"/>
                <a:ea typeface="PT Sans Narrow"/>
                <a:cs typeface="PT Sans Narrow"/>
                <a:sym typeface="PT Sans Narrow"/>
              </a:endParaRPr>
            </a:p>
          </p:txBody>
        </p:sp>
        <p:sp>
          <p:nvSpPr>
            <p:cNvPr id="2259" name="Google Shape;2259;p85"/>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260" name="Google Shape;2260;p85"/>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2261" name="Google Shape;2261;p85"/>
          <p:cNvSpPr txBox="1"/>
          <p:nvPr/>
        </p:nvSpPr>
        <p:spPr>
          <a:xfrm>
            <a:off x="4104925" y="6576150"/>
            <a:ext cx="3117300" cy="923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What parts of projects did students contribute to?</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Do students seem comfortable with the concepts of events and parallelism and practices of reusing and remixing? </a:t>
            </a:r>
            <a:br>
              <a:rPr lang="en-US" sz="1100">
                <a:solidFill>
                  <a:schemeClr val="dk1"/>
                </a:solidFill>
                <a:latin typeface="PT Sans Narrow"/>
                <a:ea typeface="PT Sans Narrow"/>
                <a:cs typeface="PT Sans Narrow"/>
                <a:sym typeface="PT Sans Narrow"/>
              </a:rPr>
            </a:br>
            <a:r>
              <a:rPr lang="en-US" sz="1100">
                <a:solidFill>
                  <a:schemeClr val="dk1"/>
                </a:solidFill>
                <a:latin typeface="PT Sans Narrow"/>
                <a:ea typeface="PT Sans Narrow"/>
                <a:cs typeface="PT Sans Narrow"/>
                <a:sym typeface="PT Sans Narrow"/>
              </a:rPr>
              <a:t>If not, in what ways can these be further clarified?</a:t>
            </a:r>
            <a:endParaRPr sz="1100">
              <a:solidFill>
                <a:schemeClr val="dk1"/>
              </a:solidFill>
              <a:latin typeface="PT Sans Narrow"/>
              <a:ea typeface="PT Sans Narrow"/>
              <a:cs typeface="PT Sans Narrow"/>
              <a:sym typeface="PT Sans Narrow"/>
            </a:endParaRPr>
          </a:p>
        </p:txBody>
      </p:sp>
      <p:sp>
        <p:nvSpPr>
          <p:cNvPr id="2262" name="Google Shape;2262;p85"/>
          <p:cNvSpPr txBox="1"/>
          <p:nvPr/>
        </p:nvSpPr>
        <p:spPr>
          <a:xfrm>
            <a:off x="4007796" y="6080315"/>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263" name="Google Shape;2263;p85"/>
          <p:cNvCxnSpPr/>
          <p:nvPr/>
        </p:nvCxnSpPr>
        <p:spPr>
          <a:xfrm flipH="1" rot="10800000">
            <a:off x="4104914" y="6411164"/>
            <a:ext cx="3117152" cy="8523"/>
          </a:xfrm>
          <a:prstGeom prst="straightConnector1">
            <a:avLst/>
          </a:prstGeom>
          <a:noFill/>
          <a:ln cap="flat" cmpd="sng" w="9525">
            <a:solidFill>
              <a:schemeClr val="dk1"/>
            </a:solidFill>
            <a:prstDash val="solid"/>
            <a:round/>
            <a:headEnd len="sm" w="sm" type="none"/>
            <a:tailEnd len="sm" w="sm" type="none"/>
          </a:ln>
        </p:spPr>
      </p:cxnSp>
      <p:grpSp>
        <p:nvGrpSpPr>
          <p:cNvPr id="2264" name="Google Shape;2264;p85"/>
          <p:cNvGrpSpPr/>
          <p:nvPr/>
        </p:nvGrpSpPr>
        <p:grpSpPr>
          <a:xfrm>
            <a:off x="457995" y="7630731"/>
            <a:ext cx="6857205" cy="352518"/>
            <a:chOff x="457995" y="7630731"/>
            <a:chExt cx="6857205" cy="352518"/>
          </a:xfrm>
        </p:grpSpPr>
        <p:sp>
          <p:nvSpPr>
            <p:cNvPr id="2265" name="Google Shape;2265;p85"/>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266" name="Google Shape;2266;p85"/>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267" name="Google Shape;2267;p85"/>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268" name="Google Shape;2268;p85"/>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269" name="Google Shape;2269;p85"/>
          <p:cNvSpPr txBox="1"/>
          <p:nvPr/>
        </p:nvSpPr>
        <p:spPr>
          <a:xfrm>
            <a:off x="551125" y="8142751"/>
            <a:ext cx="3231300" cy="17496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Consider organizing your Scratch screening as an event! Invite students from other classes to the viewing, offer snacks and drinks, or host the event in an auditorium or room with a large wall or screen for displaying projects.</a:t>
            </a:r>
            <a:endParaRPr>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Introduce students to the backpack (located at the bottom of the Scratch project editor) as another way to remix projects. Learn more about this tool in the Backpack video tutorial: </a:t>
            </a:r>
            <a:r>
              <a:rPr lang="en-US" sz="1200" u="sng">
                <a:solidFill>
                  <a:schemeClr val="hlink"/>
                </a:solidFill>
                <a:latin typeface="PT Sans Narrow"/>
                <a:ea typeface="PT Sans Narrow"/>
                <a:cs typeface="PT Sans Narrow"/>
                <a:sym typeface="PT Sans Narrow"/>
                <a:hlinkClick r:id="rId4"/>
              </a:rPr>
              <a:t>http://bit.ly/scratchbackpack</a:t>
            </a:r>
            <a:endParaRPr sz="1200">
              <a:solidFill>
                <a:schemeClr val="dk1"/>
              </a:solidFill>
              <a:latin typeface="PT Sans Narrow"/>
              <a:ea typeface="PT Sans Narrow"/>
              <a:cs typeface="PT Sans Narrow"/>
              <a:sym typeface="PT Sans Narrow"/>
            </a:endParaRPr>
          </a:p>
        </p:txBody>
      </p:sp>
      <p:sp>
        <p:nvSpPr>
          <p:cNvPr id="2270" name="Google Shape;2270;p85"/>
          <p:cNvSpPr txBox="1"/>
          <p:nvPr/>
        </p:nvSpPr>
        <p:spPr>
          <a:xfrm>
            <a:off x="3012616" y="148834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45–60 MINUTES</a:t>
            </a:r>
            <a:endParaRPr>
              <a:latin typeface="PT Sans Narrow"/>
              <a:ea typeface="PT Sans Narrow"/>
              <a:cs typeface="PT Sans Narrow"/>
              <a:sym typeface="PT Sans Narrow"/>
            </a:endParaRPr>
          </a:p>
        </p:txBody>
      </p:sp>
      <p:pic>
        <p:nvPicPr>
          <p:cNvPr descr="clock1.png" id="2271" name="Google Shape;2271;p85"/>
          <p:cNvPicPr preferRelativeResize="0"/>
          <p:nvPr/>
        </p:nvPicPr>
        <p:blipFill rotWithShape="1">
          <a:blip r:embed="rId5">
            <a:alphaModFix/>
          </a:blip>
          <a:srcRect b="0" l="0" r="0" t="17500"/>
          <a:stretch/>
        </p:blipFill>
        <p:spPr>
          <a:xfrm>
            <a:off x="2755606" y="1604209"/>
            <a:ext cx="324676" cy="267856"/>
          </a:xfrm>
          <a:prstGeom prst="rect">
            <a:avLst/>
          </a:prstGeom>
          <a:noFill/>
          <a:ln>
            <a:noFill/>
          </a:ln>
        </p:spPr>
      </p:pic>
      <p:grpSp>
        <p:nvGrpSpPr>
          <p:cNvPr id="2272" name="Google Shape;2272;p85"/>
          <p:cNvGrpSpPr/>
          <p:nvPr/>
        </p:nvGrpSpPr>
        <p:grpSpPr>
          <a:xfrm>
            <a:off x="550315" y="3163668"/>
            <a:ext cx="3231300" cy="4335982"/>
            <a:chOff x="515535" y="3163625"/>
            <a:chExt cx="3231300" cy="4243475"/>
          </a:xfrm>
        </p:grpSpPr>
        <p:sp>
          <p:nvSpPr>
            <p:cNvPr id="2273" name="Google Shape;2273;p85"/>
            <p:cNvSpPr txBox="1"/>
            <p:nvPr/>
          </p:nvSpPr>
          <p:spPr>
            <a:xfrm>
              <a:off x="515535" y="3328600"/>
              <a:ext cx="3231300" cy="4078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Divide the group into pairs. Introduce students to the concept of a pass-it-on-story, a Scratch project that is started by a pair of people, and then passed on to two other pairs to extend and reimagine. Optionally, print out the Pass It On handout.</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start in whatever way they want – focusing on characters, scene, plot, or whatever element excites them. Give each pair 10 minutes to work on their collaborative story before having them rotate to extend another story by remixing the project. Encourage students to give credit for reusing or remixing content.</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After two rotations, allow students to revisit story projects with their contributions. We suggest hosting a Scratch screening: with projector and screen, present the story projects with students gathered around to watch. Optionally, invite students to add their projects to the Pass It On studio or a class studio.</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respond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cxnSp>
          <p:nvCxnSpPr>
            <p:cNvPr id="2274" name="Google Shape;2274;p85"/>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2275" name="Google Shape;2275;p85"/>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sz="1600">
              <a:solidFill>
                <a:schemeClr val="dk1"/>
              </a:solidFill>
              <a:latin typeface="PT Sans Narrow"/>
              <a:ea typeface="PT Sans Narrow"/>
              <a:cs typeface="PT Sans Narrow"/>
              <a:sym typeface="PT Sans Narrow"/>
            </a:endParaRPr>
          </a:p>
        </p:txBody>
      </p:sp>
      <p:sp>
        <p:nvSpPr>
          <p:cNvPr id="2276" name="Google Shape;2276;p8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68</a:t>
            </a:r>
            <a:endParaRPr b="0" i="0" sz="1200">
              <a:solidFill>
                <a:srgbClr val="888888"/>
              </a:solidFill>
              <a:latin typeface="Carme"/>
              <a:ea typeface="Carme"/>
              <a:cs typeface="Carme"/>
              <a:sym typeface="Carme"/>
            </a:endParaRPr>
          </a:p>
        </p:txBody>
      </p:sp>
      <p:sp>
        <p:nvSpPr>
          <p:cNvPr id="2277" name="Google Shape;2277;p85"/>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278" name="Google Shape;2278;p85"/>
          <p:cNvGrpSpPr/>
          <p:nvPr/>
        </p:nvGrpSpPr>
        <p:grpSpPr>
          <a:xfrm>
            <a:off x="551129" y="-5905"/>
            <a:ext cx="493616" cy="2791875"/>
            <a:chOff x="551129" y="-5905"/>
            <a:chExt cx="493616" cy="2791875"/>
          </a:xfrm>
        </p:grpSpPr>
        <p:pic>
          <p:nvPicPr>
            <p:cNvPr descr="Unit3activity.png" id="2279" name="Google Shape;2279;p85"/>
            <p:cNvPicPr preferRelativeResize="0"/>
            <p:nvPr/>
          </p:nvPicPr>
          <p:blipFill rotWithShape="1">
            <a:blip r:embed="rId6">
              <a:alphaModFix/>
            </a:blip>
            <a:srcRect b="0" l="0" r="0" t="0"/>
            <a:stretch/>
          </p:blipFill>
          <p:spPr>
            <a:xfrm>
              <a:off x="551129" y="-5905"/>
              <a:ext cx="493616" cy="2791875"/>
            </a:xfrm>
            <a:prstGeom prst="rect">
              <a:avLst/>
            </a:prstGeom>
            <a:noFill/>
            <a:ln>
              <a:noFill/>
            </a:ln>
          </p:spPr>
        </p:pic>
        <p:sp>
          <p:nvSpPr>
            <p:cNvPr id="2280" name="Google Shape;2280;p85"/>
            <p:cNvSpPr txBox="1"/>
            <p:nvPr/>
          </p:nvSpPr>
          <p:spPr>
            <a:xfrm rot="5400000">
              <a:off x="-418175" y="992176"/>
              <a:ext cx="24270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3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5" name="Shape 2285"/>
        <p:cNvGrpSpPr/>
        <p:nvPr/>
      </p:nvGrpSpPr>
      <p:grpSpPr>
        <a:xfrm>
          <a:off x="0" y="0"/>
          <a:ext cx="0" cy="0"/>
          <a:chOff x="0" y="0"/>
          <a:chExt cx="0" cy="0"/>
        </a:xfrm>
      </p:grpSpPr>
      <p:pic>
        <p:nvPicPr>
          <p:cNvPr id="2286" name="Google Shape;2286;p86"/>
          <p:cNvPicPr preferRelativeResize="0"/>
          <p:nvPr/>
        </p:nvPicPr>
        <p:blipFill>
          <a:blip r:embed="rId3">
            <a:alphaModFix/>
          </a:blip>
          <a:stretch>
            <a:fillRect/>
          </a:stretch>
        </p:blipFill>
        <p:spPr>
          <a:xfrm>
            <a:off x="3795712" y="8573313"/>
            <a:ext cx="1557542" cy="315156"/>
          </a:xfrm>
          <a:prstGeom prst="rect">
            <a:avLst/>
          </a:prstGeom>
          <a:noFill/>
          <a:ln>
            <a:noFill/>
          </a:ln>
        </p:spPr>
      </p:pic>
      <p:pic>
        <p:nvPicPr>
          <p:cNvPr descr="Screen Shot 2014-07-25 at 1.48.31 PM.png" id="2287" name="Google Shape;2287;p86"/>
          <p:cNvPicPr preferRelativeResize="0"/>
          <p:nvPr/>
        </p:nvPicPr>
        <p:blipFill rotWithShape="1">
          <a:blip r:embed="rId4">
            <a:alphaModFix/>
          </a:blip>
          <a:srcRect b="27619" l="243" r="-952" t="3277"/>
          <a:stretch/>
        </p:blipFill>
        <p:spPr>
          <a:xfrm>
            <a:off x="3600161" y="755849"/>
            <a:ext cx="3649868" cy="2764709"/>
          </a:xfrm>
          <a:prstGeom prst="rect">
            <a:avLst/>
          </a:prstGeom>
          <a:noFill/>
          <a:ln>
            <a:noFill/>
          </a:ln>
        </p:spPr>
      </p:pic>
      <p:grpSp>
        <p:nvGrpSpPr>
          <p:cNvPr id="2288" name="Google Shape;2288;p86"/>
          <p:cNvGrpSpPr/>
          <p:nvPr/>
        </p:nvGrpSpPr>
        <p:grpSpPr>
          <a:xfrm>
            <a:off x="-1" y="7871074"/>
            <a:ext cx="8010243" cy="532604"/>
            <a:chOff x="-1" y="7871074"/>
            <a:chExt cx="8010243" cy="532604"/>
          </a:xfrm>
        </p:grpSpPr>
        <p:sp>
          <p:nvSpPr>
            <p:cNvPr id="2289" name="Google Shape;2289;p86"/>
            <p:cNvSpPr txBox="1"/>
            <p:nvPr/>
          </p:nvSpPr>
          <p:spPr>
            <a:xfrm>
              <a:off x="5135956" y="7894426"/>
              <a:ext cx="287428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rme"/>
                  <a:ea typeface="Carme"/>
                  <a:cs typeface="Carme"/>
                  <a:sym typeface="Carme"/>
                </a:rPr>
                <a:t>FINISHED?</a:t>
              </a:r>
              <a:endParaRPr sz="1800">
                <a:solidFill>
                  <a:schemeClr val="lt1"/>
                </a:solidFill>
                <a:latin typeface="Carme"/>
                <a:ea typeface="Carme"/>
                <a:cs typeface="Carme"/>
                <a:sym typeface="Carme"/>
              </a:endParaRPr>
            </a:p>
          </p:txBody>
        </p:sp>
        <p:sp>
          <p:nvSpPr>
            <p:cNvPr id="2290" name="Google Shape;2290;p86"/>
            <p:cNvSpPr/>
            <p:nvPr/>
          </p:nvSpPr>
          <p:spPr>
            <a:xfrm>
              <a:off x="0" y="7871074"/>
              <a:ext cx="7772399" cy="410457"/>
            </a:xfrm>
            <a:prstGeom prst="rect">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1" name="Google Shape;2291;p86"/>
            <p:cNvSpPr/>
            <p:nvPr/>
          </p:nvSpPr>
          <p:spPr>
            <a:xfrm>
              <a:off x="2499857" y="8077594"/>
              <a:ext cx="381000" cy="326084"/>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2" name="Google Shape;2292;p86"/>
            <p:cNvSpPr/>
            <p:nvPr/>
          </p:nvSpPr>
          <p:spPr>
            <a:xfrm>
              <a:off x="6386056" y="8066025"/>
              <a:ext cx="381000" cy="326084"/>
            </a:xfrm>
            <a:prstGeom prst="diamond">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Google Shape;2293;p86"/>
            <p:cNvSpPr txBox="1"/>
            <p:nvPr/>
          </p:nvSpPr>
          <p:spPr>
            <a:xfrm>
              <a:off x="-1" y="7879206"/>
              <a:ext cx="548640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BLOCKS TO PLAY WITH</a:t>
              </a:r>
              <a:endParaRPr b="1" sz="1800">
                <a:solidFill>
                  <a:schemeClr val="lt1"/>
                </a:solidFill>
                <a:latin typeface="PT Sans Narrow"/>
                <a:ea typeface="PT Sans Narrow"/>
                <a:cs typeface="PT Sans Narrow"/>
                <a:sym typeface="PT Sans Narrow"/>
              </a:endParaRPr>
            </a:p>
          </p:txBody>
        </p:sp>
        <p:sp>
          <p:nvSpPr>
            <p:cNvPr id="2294" name="Google Shape;2294;p86"/>
            <p:cNvSpPr txBox="1"/>
            <p:nvPr/>
          </p:nvSpPr>
          <p:spPr>
            <a:xfrm>
              <a:off x="5486405" y="7884634"/>
              <a:ext cx="228599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2295" name="Google Shape;2295;p86"/>
          <p:cNvSpPr txBox="1"/>
          <p:nvPr/>
        </p:nvSpPr>
        <p:spPr>
          <a:xfrm>
            <a:off x="5600450" y="8364550"/>
            <a:ext cx="2057700" cy="1693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Pass It On studio: </a:t>
            </a:r>
            <a:r>
              <a:rPr lang="en-US" sz="1200" u="sng">
                <a:solidFill>
                  <a:schemeClr val="hlink"/>
                </a:solidFill>
                <a:latin typeface="PT Sans Narrow"/>
                <a:ea typeface="PT Sans Narrow"/>
                <a:cs typeface="PT Sans Narrow"/>
                <a:sym typeface="PT Sans Narrow"/>
                <a:hlinkClick r:id="rId5"/>
              </a:rPr>
              <a:t>http://scratch.mit.edu/studios/475543</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sz="1200">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Return to all the projects you contributed to and check out how the stories evolved!</a:t>
            </a:r>
            <a:endParaRPr sz="1200">
              <a:latin typeface="PT Sans Narrow"/>
              <a:ea typeface="PT Sans Narrow"/>
              <a:cs typeface="PT Sans Narrow"/>
              <a:sym typeface="PT Sans Narrow"/>
            </a:endParaRPr>
          </a:p>
        </p:txBody>
      </p:sp>
      <p:cxnSp>
        <p:nvCxnSpPr>
          <p:cNvPr id="2296" name="Google Shape;2296;p86"/>
          <p:cNvCxnSpPr/>
          <p:nvPr/>
        </p:nvCxnSpPr>
        <p:spPr>
          <a:xfrm>
            <a:off x="5486405" y="8403678"/>
            <a:ext cx="0" cy="1527722"/>
          </a:xfrm>
          <a:prstGeom prst="straightConnector1">
            <a:avLst/>
          </a:prstGeom>
          <a:noFill/>
          <a:ln cap="flat" cmpd="sng" w="9525">
            <a:solidFill>
              <a:srgbClr val="7F7F7F"/>
            </a:solidFill>
            <a:prstDash val="dash"/>
            <a:round/>
            <a:headEnd len="sm" w="sm" type="none"/>
            <a:tailEnd len="sm" w="sm" type="none"/>
          </a:ln>
        </p:spPr>
      </p:cxnSp>
      <p:grpSp>
        <p:nvGrpSpPr>
          <p:cNvPr id="2297" name="Google Shape;2297;p86"/>
          <p:cNvGrpSpPr/>
          <p:nvPr/>
        </p:nvGrpSpPr>
        <p:grpSpPr>
          <a:xfrm>
            <a:off x="444500" y="1518982"/>
            <a:ext cx="2348507" cy="1519031"/>
            <a:chOff x="519774" y="1538569"/>
            <a:chExt cx="2348507" cy="1519031"/>
          </a:xfrm>
        </p:grpSpPr>
        <p:sp>
          <p:nvSpPr>
            <p:cNvPr id="2298" name="Google Shape;2298;p86"/>
            <p:cNvSpPr txBox="1"/>
            <p:nvPr/>
          </p:nvSpPr>
          <p:spPr>
            <a:xfrm>
              <a:off x="613831" y="1538569"/>
              <a:ext cx="2159001" cy="553998"/>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WHAT CAN WE CREATE BY BUILDING ON OTHERS’ WORK?</a:t>
              </a:r>
              <a:endParaRPr b="1" sz="1200">
                <a:solidFill>
                  <a:schemeClr val="dk1"/>
                </a:solidFill>
                <a:latin typeface="PT Sans Narrow"/>
                <a:ea typeface="PT Sans Narrow"/>
                <a:cs typeface="PT Sans Narrow"/>
                <a:sym typeface="PT Sans Narrow"/>
              </a:endParaRPr>
            </a:p>
          </p:txBody>
        </p:sp>
        <p:sp>
          <p:nvSpPr>
            <p:cNvPr id="2299" name="Google Shape;2299;p86"/>
            <p:cNvSpPr txBox="1"/>
            <p:nvPr/>
          </p:nvSpPr>
          <p:spPr>
            <a:xfrm>
              <a:off x="519774" y="2226603"/>
              <a:ext cx="234850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project, you will start developing an animated story project, and then you will pass the story on to others to remix, extend, or reimagine!</a:t>
              </a:r>
              <a:endParaRPr sz="1200">
                <a:solidFill>
                  <a:schemeClr val="dk1"/>
                </a:solidFill>
                <a:latin typeface="PT Sans Narrow"/>
                <a:ea typeface="PT Sans Narrow"/>
                <a:cs typeface="PT Sans Narrow"/>
                <a:sym typeface="PT Sans Narrow"/>
              </a:endParaRPr>
            </a:p>
          </p:txBody>
        </p:sp>
      </p:grpSp>
      <p:grpSp>
        <p:nvGrpSpPr>
          <p:cNvPr id="2300" name="Google Shape;2300;p86"/>
          <p:cNvGrpSpPr/>
          <p:nvPr/>
        </p:nvGrpSpPr>
        <p:grpSpPr>
          <a:xfrm>
            <a:off x="428357" y="3248208"/>
            <a:ext cx="2969343" cy="1898460"/>
            <a:chOff x="441661" y="3248208"/>
            <a:chExt cx="2969343" cy="1898460"/>
          </a:xfrm>
        </p:grpSpPr>
        <p:sp>
          <p:nvSpPr>
            <p:cNvPr id="2301" name="Google Shape;2301;p86"/>
            <p:cNvSpPr txBox="1"/>
            <p:nvPr/>
          </p:nvSpPr>
          <p:spPr>
            <a:xfrm>
              <a:off x="457804" y="32482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nvGrpSpPr>
            <p:cNvPr id="2302" name="Google Shape;2302;p86"/>
            <p:cNvGrpSpPr/>
            <p:nvPr/>
          </p:nvGrpSpPr>
          <p:grpSpPr>
            <a:xfrm>
              <a:off x="441661" y="3584654"/>
              <a:ext cx="2885100" cy="1562014"/>
              <a:chOff x="499401" y="3584654"/>
              <a:chExt cx="2885100" cy="1562014"/>
            </a:xfrm>
          </p:grpSpPr>
          <p:sp>
            <p:nvSpPr>
              <p:cNvPr id="2303" name="Google Shape;2303;p86"/>
              <p:cNvSpPr txBox="1"/>
              <p:nvPr/>
            </p:nvSpPr>
            <p:spPr>
              <a:xfrm>
                <a:off x="499401" y="3623268"/>
                <a:ext cx="2885100" cy="152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Work on a story project that focuses on characters,</a:t>
                </a:r>
                <a:r>
                  <a:rPr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scene, plot, or whatever element excites you.</a:t>
                </a:r>
                <a:endParaRPr>
                  <a:latin typeface="PT Sans Narrow"/>
                  <a:ea typeface="PT Sans Narrow"/>
                  <a:cs typeface="PT Sans Narrow"/>
                  <a:sym typeface="PT Sans Narrow"/>
                </a:endParaRPr>
              </a:p>
              <a:p>
                <a:pPr indent="-171450" lvl="0" marL="171450" marR="0" rtl="0" algn="l">
                  <a:lnSpc>
                    <a:spcPct val="10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After 10 minutes, save and share your project</a:t>
                </a:r>
                <a:r>
                  <a:rPr lang="en-US" sz="1200">
                    <a:solidFill>
                      <a:schemeClr val="dk1"/>
                    </a:solidFill>
                    <a:latin typeface="PT Sans Narrow"/>
                    <a:ea typeface="PT Sans Narrow"/>
                    <a:cs typeface="PT Sans Narrow"/>
                    <a:sym typeface="PT Sans Narrow"/>
                  </a:rPr>
                  <a:t> </a:t>
                </a:r>
                <a:r>
                  <a:rPr lang="en-US" sz="1200">
                    <a:solidFill>
                      <a:schemeClr val="dk1"/>
                    </a:solidFill>
                    <a:latin typeface="PT Sans Narrow"/>
                    <a:ea typeface="PT Sans Narrow"/>
                    <a:cs typeface="PT Sans Narrow"/>
                    <a:sym typeface="PT Sans Narrow"/>
                  </a:rPr>
                  <a:t>online.</a:t>
                </a:r>
                <a:endParaRPr>
                  <a:latin typeface="PT Sans Narrow"/>
                  <a:ea typeface="PT Sans Narrow"/>
                  <a:cs typeface="PT Sans Narrow"/>
                  <a:sym typeface="PT Sans Narrow"/>
                </a:endParaRPr>
              </a:p>
              <a:p>
                <a:pPr indent="-171450" lvl="0" marL="171450" marR="0" rtl="0" algn="l">
                  <a:lnSpc>
                    <a:spcPct val="10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Rotate &amp; extend another story project by </a:t>
                </a:r>
                <a:r>
                  <a:rPr lang="en-US" sz="1200">
                    <a:solidFill>
                      <a:schemeClr val="dk1"/>
                    </a:solidFill>
                    <a:latin typeface="PT Sans Narrow"/>
                    <a:ea typeface="PT Sans Narrow"/>
                    <a:cs typeface="PT Sans Narrow"/>
                    <a:sym typeface="PT Sans Narrow"/>
                  </a:rPr>
                  <a:t>r</a:t>
                </a:r>
                <a:r>
                  <a:rPr lang="en-US" sz="1200">
                    <a:solidFill>
                      <a:schemeClr val="dk1"/>
                    </a:solidFill>
                    <a:latin typeface="PT Sans Narrow"/>
                    <a:ea typeface="PT Sans Narrow"/>
                    <a:cs typeface="PT Sans Narrow"/>
                    <a:sym typeface="PT Sans Narrow"/>
                  </a:rPr>
                  <a:t>emixing it.</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Repeat!</a:t>
                </a:r>
                <a:endParaRPr>
                  <a:latin typeface="PT Sans Narrow"/>
                  <a:ea typeface="PT Sans Narrow"/>
                  <a:cs typeface="PT Sans Narrow"/>
                  <a:sym typeface="PT Sans Narrow"/>
                </a:endParaRPr>
              </a:p>
            </p:txBody>
          </p:sp>
          <p:cxnSp>
            <p:nvCxnSpPr>
              <p:cNvPr id="2304" name="Google Shape;2304;p86"/>
              <p:cNvCxnSpPr/>
              <p:nvPr/>
            </p:nvCxnSpPr>
            <p:spPr>
              <a:xfrm>
                <a:off x="606263" y="3584654"/>
                <a:ext cx="2717700" cy="0"/>
              </a:xfrm>
              <a:prstGeom prst="straightConnector1">
                <a:avLst/>
              </a:prstGeom>
              <a:noFill/>
              <a:ln cap="flat" cmpd="sng" w="9525">
                <a:solidFill>
                  <a:schemeClr val="dk1"/>
                </a:solidFill>
                <a:prstDash val="solid"/>
                <a:round/>
                <a:headEnd len="sm" w="sm" type="none"/>
                <a:tailEnd len="sm" w="sm" type="none"/>
              </a:ln>
            </p:spPr>
          </p:cxnSp>
        </p:grpSp>
      </p:grpSp>
      <p:grpSp>
        <p:nvGrpSpPr>
          <p:cNvPr id="2305" name="Google Shape;2305;p86"/>
          <p:cNvGrpSpPr/>
          <p:nvPr/>
        </p:nvGrpSpPr>
        <p:grpSpPr>
          <a:xfrm>
            <a:off x="457200" y="5801744"/>
            <a:ext cx="6809055" cy="1884669"/>
            <a:chOff x="457200" y="5814382"/>
            <a:chExt cx="6809055" cy="1884669"/>
          </a:xfrm>
        </p:grpSpPr>
        <p:sp>
          <p:nvSpPr>
            <p:cNvPr id="2306" name="Google Shape;2306;p86"/>
            <p:cNvSpPr txBox="1"/>
            <p:nvPr/>
          </p:nvSpPr>
          <p:spPr>
            <a:xfrm>
              <a:off x="538343" y="6314056"/>
              <a:ext cx="6727912" cy="138499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95250" lvl="0" marL="171450" marR="0" rtl="0" algn="l">
                <a:spcBef>
                  <a:spcPts val="0"/>
                </a:spcBef>
                <a:spcAft>
                  <a:spcPts val="0"/>
                </a:spcAft>
                <a:buClr>
                  <a:schemeClr val="dk1"/>
                </a:buClr>
                <a:buSzPts val="1200"/>
                <a:buFont typeface="Noto Sans Symbols"/>
                <a:buNone/>
              </a:pPr>
              <a:r>
                <a:t/>
              </a:r>
              <a:endParaRPr sz="1200">
                <a:solidFill>
                  <a:schemeClr val="dk1"/>
                </a:solidFill>
                <a:latin typeface="Carme"/>
                <a:ea typeface="Carme"/>
                <a:cs typeface="Carme"/>
                <a:sym typeface="Carme"/>
              </a:endParaRPr>
            </a:p>
            <a:p>
              <a:pPr indent="0" lvl="0" marL="0" marR="0" rtl="0" algn="l">
                <a:spcBef>
                  <a:spcPts val="0"/>
                </a:spcBef>
                <a:spcAft>
                  <a:spcPts val="0"/>
                </a:spcAft>
                <a:buNone/>
              </a:pPr>
              <a:r>
                <a:t/>
              </a:r>
              <a:endParaRPr sz="1200">
                <a:solidFill>
                  <a:schemeClr val="dk1"/>
                </a:solidFill>
                <a:latin typeface="Carme"/>
                <a:ea typeface="Carme"/>
                <a:cs typeface="Carme"/>
                <a:sym typeface="Carme"/>
              </a:endParaRPr>
            </a:p>
            <a:p>
              <a:pPr indent="0" lvl="0" marL="0" marR="0" rtl="0" algn="l">
                <a:spcBef>
                  <a:spcPts val="0"/>
                </a:spcBef>
                <a:spcAft>
                  <a:spcPts val="0"/>
                </a:spcAft>
                <a:buNone/>
              </a:pPr>
              <a:r>
                <a:t/>
              </a:r>
              <a:endParaRPr sz="1200">
                <a:solidFill>
                  <a:schemeClr val="dk1"/>
                </a:solidFill>
                <a:latin typeface="Carme"/>
                <a:ea typeface="Carme"/>
                <a:cs typeface="Carme"/>
                <a:sym typeface="Carme"/>
              </a:endParaRPr>
            </a:p>
            <a:p>
              <a:pPr indent="0" lvl="0" marL="0" marR="0" rtl="0" algn="l">
                <a:spcBef>
                  <a:spcPts val="0"/>
                </a:spcBef>
                <a:spcAft>
                  <a:spcPts val="0"/>
                </a:spcAft>
                <a:buNone/>
              </a:pPr>
              <a:r>
                <a:t/>
              </a:r>
              <a:endParaRPr sz="1200">
                <a:solidFill>
                  <a:schemeClr val="dk1"/>
                </a:solidFill>
                <a:latin typeface="Carme"/>
                <a:ea typeface="Carme"/>
                <a:cs typeface="Carme"/>
                <a:sym typeface="Carme"/>
              </a:endParaRPr>
            </a:p>
            <a:p>
              <a:pPr indent="0" lvl="0" marL="0" marR="0" rtl="0" algn="l">
                <a:spcBef>
                  <a:spcPts val="0"/>
                </a:spcBef>
                <a:spcAft>
                  <a:spcPts val="0"/>
                </a:spcAft>
                <a:buNone/>
              </a:pPr>
              <a:r>
                <a:t/>
              </a:r>
              <a:endParaRPr sz="1200">
                <a:solidFill>
                  <a:schemeClr val="dk1"/>
                </a:solidFill>
                <a:latin typeface="Carme"/>
                <a:ea typeface="Carme"/>
                <a:cs typeface="Carme"/>
                <a:sym typeface="Carme"/>
              </a:endParaRPr>
            </a:p>
            <a:p>
              <a:pPr indent="0" lvl="0" marL="0" marR="0" rtl="0" algn="l">
                <a:spcBef>
                  <a:spcPts val="0"/>
                </a:spcBef>
                <a:spcAft>
                  <a:spcPts val="0"/>
                </a:spcAft>
                <a:buNone/>
              </a:pPr>
              <a:r>
                <a:t/>
              </a:r>
              <a:endParaRPr sz="1200">
                <a:solidFill>
                  <a:schemeClr val="dk1"/>
                </a:solidFill>
                <a:latin typeface="Carme"/>
                <a:ea typeface="Carme"/>
                <a:cs typeface="Carme"/>
                <a:sym typeface="Carme"/>
              </a:endParaRPr>
            </a:p>
            <a:p>
              <a:pPr indent="0" lvl="0" marL="0" marR="0" rtl="0" algn="l">
                <a:spcBef>
                  <a:spcPts val="0"/>
                </a:spcBef>
                <a:spcAft>
                  <a:spcPts val="0"/>
                </a:spcAft>
                <a:buNone/>
              </a:pPr>
              <a:r>
                <a:t/>
              </a:r>
              <a:endParaRPr sz="1200">
                <a:solidFill>
                  <a:schemeClr val="dk1"/>
                </a:solidFill>
                <a:latin typeface="Carme"/>
                <a:ea typeface="Carme"/>
                <a:cs typeface="Carme"/>
                <a:sym typeface="Carme"/>
              </a:endParaRPr>
            </a:p>
          </p:txBody>
        </p:sp>
        <p:grpSp>
          <p:nvGrpSpPr>
            <p:cNvPr id="2307" name="Google Shape;2307;p86"/>
            <p:cNvGrpSpPr/>
            <p:nvPr/>
          </p:nvGrpSpPr>
          <p:grpSpPr>
            <a:xfrm>
              <a:off x="457200" y="5814382"/>
              <a:ext cx="2795698" cy="1698273"/>
              <a:chOff x="3992282" y="2830659"/>
              <a:chExt cx="3307404" cy="1698273"/>
            </a:xfrm>
          </p:grpSpPr>
          <p:sp>
            <p:nvSpPr>
              <p:cNvPr id="2308" name="Google Shape;2308;p86"/>
              <p:cNvSpPr txBox="1"/>
              <p:nvPr/>
            </p:nvSpPr>
            <p:spPr>
              <a:xfrm>
                <a:off x="4089400" y="3328603"/>
                <a:ext cx="3210286"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Brainstorm different possibilities for remixing, extending, or reimagining a story. Do you want to add a new scene to the end? Could you imagine what happens before the story begins? What if a new character was added? How about inserting a plot twist? What else?</a:t>
                </a:r>
                <a:endParaRPr>
                  <a:latin typeface="PT Sans Narrow"/>
                  <a:ea typeface="PT Sans Narrow"/>
                  <a:cs typeface="PT Sans Narrow"/>
                  <a:sym typeface="PT Sans Narrow"/>
                </a:endParaRPr>
              </a:p>
            </p:txBody>
          </p:sp>
          <p:sp>
            <p:nvSpPr>
              <p:cNvPr id="2309" name="Google Shape;2309;p86"/>
              <p:cNvSpPr txBox="1"/>
              <p:nvPr/>
            </p:nvSpPr>
            <p:spPr>
              <a:xfrm>
                <a:off x="3992282"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THINGS TO TRY</a:t>
                </a:r>
                <a:endParaRPr b="1" sz="1600">
                  <a:solidFill>
                    <a:schemeClr val="dk1"/>
                  </a:solidFill>
                  <a:latin typeface="PT Sans Narrow"/>
                  <a:ea typeface="PT Sans Narrow"/>
                  <a:cs typeface="PT Sans Narrow"/>
                  <a:sym typeface="PT Sans Narrow"/>
                </a:endParaRPr>
              </a:p>
            </p:txBody>
          </p:sp>
          <p:cxnSp>
            <p:nvCxnSpPr>
              <p:cNvPr id="2310" name="Google Shape;2310;p86"/>
              <p:cNvCxnSpPr/>
              <p:nvPr/>
            </p:nvCxnSpPr>
            <p:spPr>
              <a:xfrm flipH="1" rot="10800000">
                <a:off x="4089400" y="3169213"/>
                <a:ext cx="3210286" cy="2940"/>
              </a:xfrm>
              <a:prstGeom prst="straightConnector1">
                <a:avLst/>
              </a:prstGeom>
              <a:noFill/>
              <a:ln cap="flat" cmpd="sng" w="9525">
                <a:solidFill>
                  <a:schemeClr val="dk1"/>
                </a:solidFill>
                <a:prstDash val="solid"/>
                <a:round/>
                <a:headEnd len="sm" w="sm" type="none"/>
                <a:tailEnd len="sm" w="sm" type="none"/>
              </a:ln>
            </p:spPr>
          </p:cxnSp>
        </p:grpSp>
      </p:grpSp>
      <p:sp>
        <p:nvSpPr>
          <p:cNvPr id="2311" name="Google Shape;2311;p86"/>
          <p:cNvSpPr txBox="1"/>
          <p:nvPr/>
        </p:nvSpPr>
        <p:spPr>
          <a:xfrm>
            <a:off x="3452824" y="6299688"/>
            <a:ext cx="3814379" cy="646331"/>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Adding comments in your code can help others understand different parts of your program. To attach a comment to a script, right click on a block and add a description.</a:t>
            </a:r>
            <a:endParaRPr sz="1200">
              <a:solidFill>
                <a:schemeClr val="dk1"/>
              </a:solidFill>
              <a:latin typeface="PT Sans Narrow"/>
              <a:ea typeface="PT Sans Narrow"/>
              <a:cs typeface="PT Sans Narrow"/>
              <a:sym typeface="PT Sans Narrow"/>
            </a:endParaRPr>
          </a:p>
        </p:txBody>
      </p:sp>
      <p:sp>
        <p:nvSpPr>
          <p:cNvPr id="2312" name="Google Shape;2312;p86"/>
          <p:cNvSpPr txBox="1"/>
          <p:nvPr/>
        </p:nvSpPr>
        <p:spPr>
          <a:xfrm>
            <a:off x="457200" y="595850"/>
            <a:ext cx="3072600" cy="8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200">
                <a:solidFill>
                  <a:schemeClr val="dk1"/>
                </a:solidFill>
                <a:latin typeface="PT Sans Narrow"/>
                <a:ea typeface="PT Sans Narrow"/>
                <a:cs typeface="PT Sans Narrow"/>
                <a:sym typeface="PT Sans Narrow"/>
              </a:rPr>
              <a:t>PASS IT ON</a:t>
            </a:r>
            <a:endParaRPr b="1">
              <a:latin typeface="PT Sans Narrow"/>
              <a:ea typeface="PT Sans Narrow"/>
              <a:cs typeface="PT Sans Narrow"/>
              <a:sym typeface="PT Sans Narrow"/>
            </a:endParaRPr>
          </a:p>
        </p:txBody>
      </p:sp>
      <p:pic>
        <p:nvPicPr>
          <p:cNvPr id="2313" name="Google Shape;2313;p86"/>
          <p:cNvPicPr preferRelativeResize="0"/>
          <p:nvPr/>
        </p:nvPicPr>
        <p:blipFill>
          <a:blip r:embed="rId6">
            <a:alphaModFix/>
          </a:blip>
          <a:stretch>
            <a:fillRect/>
          </a:stretch>
        </p:blipFill>
        <p:spPr>
          <a:xfrm>
            <a:off x="3747677" y="3857613"/>
            <a:ext cx="1778097" cy="372673"/>
          </a:xfrm>
          <a:prstGeom prst="rect">
            <a:avLst/>
          </a:prstGeom>
          <a:noFill/>
          <a:ln>
            <a:noFill/>
          </a:ln>
        </p:spPr>
      </p:pic>
      <p:pic>
        <p:nvPicPr>
          <p:cNvPr id="2314" name="Google Shape;2314;p86"/>
          <p:cNvPicPr preferRelativeResize="0"/>
          <p:nvPr/>
        </p:nvPicPr>
        <p:blipFill>
          <a:blip r:embed="rId7">
            <a:alphaModFix/>
          </a:blip>
          <a:stretch>
            <a:fillRect/>
          </a:stretch>
        </p:blipFill>
        <p:spPr>
          <a:xfrm>
            <a:off x="3747677" y="4174689"/>
            <a:ext cx="348475" cy="302049"/>
          </a:xfrm>
          <a:prstGeom prst="rect">
            <a:avLst/>
          </a:prstGeom>
          <a:noFill/>
          <a:ln>
            <a:noFill/>
          </a:ln>
        </p:spPr>
      </p:pic>
      <p:pic>
        <p:nvPicPr>
          <p:cNvPr id="2315" name="Google Shape;2315;p86"/>
          <p:cNvPicPr preferRelativeResize="0"/>
          <p:nvPr/>
        </p:nvPicPr>
        <p:blipFill>
          <a:blip r:embed="rId8">
            <a:alphaModFix/>
          </a:blip>
          <a:stretch>
            <a:fillRect/>
          </a:stretch>
        </p:blipFill>
        <p:spPr>
          <a:xfrm>
            <a:off x="3747676" y="4946210"/>
            <a:ext cx="348475" cy="302274"/>
          </a:xfrm>
          <a:prstGeom prst="rect">
            <a:avLst/>
          </a:prstGeom>
          <a:noFill/>
          <a:ln>
            <a:noFill/>
          </a:ln>
        </p:spPr>
      </p:pic>
      <p:pic>
        <p:nvPicPr>
          <p:cNvPr id="2316" name="Google Shape;2316;p86"/>
          <p:cNvPicPr preferRelativeResize="0"/>
          <p:nvPr/>
        </p:nvPicPr>
        <p:blipFill>
          <a:blip r:embed="rId9">
            <a:alphaModFix/>
          </a:blip>
          <a:stretch>
            <a:fillRect/>
          </a:stretch>
        </p:blipFill>
        <p:spPr>
          <a:xfrm>
            <a:off x="3747675" y="4630164"/>
            <a:ext cx="757927" cy="372674"/>
          </a:xfrm>
          <a:prstGeom prst="rect">
            <a:avLst/>
          </a:prstGeom>
          <a:noFill/>
          <a:ln>
            <a:noFill/>
          </a:ln>
        </p:spPr>
      </p:pic>
      <p:pic>
        <p:nvPicPr>
          <p:cNvPr id="2317" name="Google Shape;2317;p86"/>
          <p:cNvPicPr preferRelativeResize="0"/>
          <p:nvPr/>
        </p:nvPicPr>
        <p:blipFill>
          <a:blip r:embed="rId10">
            <a:alphaModFix/>
          </a:blip>
          <a:stretch>
            <a:fillRect/>
          </a:stretch>
        </p:blipFill>
        <p:spPr>
          <a:xfrm>
            <a:off x="3750727" y="5343512"/>
            <a:ext cx="994593" cy="377711"/>
          </a:xfrm>
          <a:prstGeom prst="rect">
            <a:avLst/>
          </a:prstGeom>
          <a:noFill/>
          <a:ln>
            <a:noFill/>
          </a:ln>
        </p:spPr>
      </p:pic>
      <p:pic>
        <p:nvPicPr>
          <p:cNvPr id="2318" name="Google Shape;2318;p86"/>
          <p:cNvPicPr preferRelativeResize="0"/>
          <p:nvPr/>
        </p:nvPicPr>
        <p:blipFill>
          <a:blip r:embed="rId11">
            <a:alphaModFix/>
          </a:blip>
          <a:stretch>
            <a:fillRect/>
          </a:stretch>
        </p:blipFill>
        <p:spPr>
          <a:xfrm>
            <a:off x="3747675" y="5675202"/>
            <a:ext cx="1109345" cy="287434"/>
          </a:xfrm>
          <a:prstGeom prst="rect">
            <a:avLst/>
          </a:prstGeom>
          <a:noFill/>
          <a:ln>
            <a:noFill/>
          </a:ln>
        </p:spPr>
      </p:pic>
      <p:pic>
        <p:nvPicPr>
          <p:cNvPr id="2319" name="Google Shape;2319;p86"/>
          <p:cNvPicPr preferRelativeResize="0"/>
          <p:nvPr/>
        </p:nvPicPr>
        <p:blipFill>
          <a:blip r:embed="rId6">
            <a:alphaModFix/>
          </a:blip>
          <a:stretch>
            <a:fillRect/>
          </a:stretch>
        </p:blipFill>
        <p:spPr>
          <a:xfrm>
            <a:off x="5600452" y="4813476"/>
            <a:ext cx="1778097" cy="372673"/>
          </a:xfrm>
          <a:prstGeom prst="rect">
            <a:avLst/>
          </a:prstGeom>
          <a:noFill/>
          <a:ln>
            <a:noFill/>
          </a:ln>
        </p:spPr>
      </p:pic>
      <p:pic>
        <p:nvPicPr>
          <p:cNvPr id="2320" name="Google Shape;2320;p86"/>
          <p:cNvPicPr preferRelativeResize="0"/>
          <p:nvPr/>
        </p:nvPicPr>
        <p:blipFill>
          <a:blip r:embed="rId12">
            <a:alphaModFix/>
          </a:blip>
          <a:stretch>
            <a:fillRect/>
          </a:stretch>
        </p:blipFill>
        <p:spPr>
          <a:xfrm>
            <a:off x="5600444" y="5128800"/>
            <a:ext cx="976174" cy="316470"/>
          </a:xfrm>
          <a:prstGeom prst="rect">
            <a:avLst/>
          </a:prstGeom>
          <a:noFill/>
          <a:ln>
            <a:noFill/>
          </a:ln>
        </p:spPr>
      </p:pic>
      <p:pic>
        <p:nvPicPr>
          <p:cNvPr id="2321" name="Google Shape;2321;p86"/>
          <p:cNvPicPr preferRelativeResize="0"/>
          <p:nvPr/>
        </p:nvPicPr>
        <p:blipFill>
          <a:blip r:embed="rId13">
            <a:alphaModFix/>
          </a:blip>
          <a:stretch>
            <a:fillRect/>
          </a:stretch>
        </p:blipFill>
        <p:spPr>
          <a:xfrm>
            <a:off x="5600444" y="5385626"/>
            <a:ext cx="1520103" cy="315403"/>
          </a:xfrm>
          <a:prstGeom prst="rect">
            <a:avLst/>
          </a:prstGeom>
          <a:noFill/>
          <a:ln>
            <a:noFill/>
          </a:ln>
        </p:spPr>
      </p:pic>
      <p:pic>
        <p:nvPicPr>
          <p:cNvPr id="2322" name="Google Shape;2322;p86"/>
          <p:cNvPicPr preferRelativeResize="0"/>
          <p:nvPr/>
        </p:nvPicPr>
        <p:blipFill>
          <a:blip r:embed="rId14">
            <a:alphaModFix/>
          </a:blip>
          <a:stretch>
            <a:fillRect/>
          </a:stretch>
        </p:blipFill>
        <p:spPr>
          <a:xfrm>
            <a:off x="5600444" y="5645627"/>
            <a:ext cx="1778097" cy="316997"/>
          </a:xfrm>
          <a:prstGeom prst="rect">
            <a:avLst/>
          </a:prstGeom>
          <a:noFill/>
          <a:ln>
            <a:noFill/>
          </a:ln>
        </p:spPr>
      </p:pic>
      <p:pic>
        <p:nvPicPr>
          <p:cNvPr id="2323" name="Google Shape;2323;p86"/>
          <p:cNvPicPr preferRelativeResize="0"/>
          <p:nvPr/>
        </p:nvPicPr>
        <p:blipFill>
          <a:blip r:embed="rId15">
            <a:alphaModFix/>
          </a:blip>
          <a:stretch>
            <a:fillRect/>
          </a:stretch>
        </p:blipFill>
        <p:spPr>
          <a:xfrm>
            <a:off x="4096149" y="6834447"/>
            <a:ext cx="2420523" cy="963925"/>
          </a:xfrm>
          <a:prstGeom prst="rect">
            <a:avLst/>
          </a:prstGeom>
          <a:noFill/>
          <a:ln>
            <a:noFill/>
          </a:ln>
        </p:spPr>
      </p:pic>
      <p:cxnSp>
        <p:nvCxnSpPr>
          <p:cNvPr id="2324" name="Google Shape;2324;p86"/>
          <p:cNvCxnSpPr/>
          <p:nvPr/>
        </p:nvCxnSpPr>
        <p:spPr>
          <a:xfrm>
            <a:off x="13332646" y="8144828"/>
            <a:ext cx="0" cy="1527600"/>
          </a:xfrm>
          <a:prstGeom prst="straightConnector1">
            <a:avLst/>
          </a:prstGeom>
          <a:noFill/>
          <a:ln cap="flat" cmpd="sng" w="9525">
            <a:solidFill>
              <a:srgbClr val="7F7F7F"/>
            </a:solidFill>
            <a:prstDash val="dash"/>
            <a:round/>
            <a:headEnd len="sm" w="sm" type="none"/>
            <a:tailEnd len="sm" w="sm" type="none"/>
          </a:ln>
        </p:spPr>
      </p:cxnSp>
      <p:pic>
        <p:nvPicPr>
          <p:cNvPr id="2325" name="Google Shape;2325;p86"/>
          <p:cNvPicPr preferRelativeResize="0"/>
          <p:nvPr/>
        </p:nvPicPr>
        <p:blipFill>
          <a:blip r:embed="rId16">
            <a:alphaModFix/>
          </a:blip>
          <a:stretch>
            <a:fillRect/>
          </a:stretch>
        </p:blipFill>
        <p:spPr>
          <a:xfrm>
            <a:off x="2864341" y="9667231"/>
            <a:ext cx="665458" cy="315156"/>
          </a:xfrm>
          <a:prstGeom prst="rect">
            <a:avLst/>
          </a:prstGeom>
          <a:noFill/>
          <a:ln>
            <a:noFill/>
          </a:ln>
        </p:spPr>
      </p:pic>
      <p:pic>
        <p:nvPicPr>
          <p:cNvPr id="2326" name="Google Shape;2326;p86"/>
          <p:cNvPicPr preferRelativeResize="0"/>
          <p:nvPr/>
        </p:nvPicPr>
        <p:blipFill>
          <a:blip r:embed="rId17">
            <a:alphaModFix/>
          </a:blip>
          <a:stretch>
            <a:fillRect/>
          </a:stretch>
        </p:blipFill>
        <p:spPr>
          <a:xfrm>
            <a:off x="3808250" y="8930464"/>
            <a:ext cx="1623858" cy="315151"/>
          </a:xfrm>
          <a:prstGeom prst="rect">
            <a:avLst/>
          </a:prstGeom>
          <a:noFill/>
          <a:ln>
            <a:noFill/>
          </a:ln>
        </p:spPr>
      </p:pic>
      <p:pic>
        <p:nvPicPr>
          <p:cNvPr id="2327" name="Google Shape;2327;p86"/>
          <p:cNvPicPr preferRelativeResize="0"/>
          <p:nvPr/>
        </p:nvPicPr>
        <p:blipFill>
          <a:blip r:embed="rId18">
            <a:alphaModFix/>
          </a:blip>
          <a:stretch>
            <a:fillRect/>
          </a:stretch>
        </p:blipFill>
        <p:spPr>
          <a:xfrm>
            <a:off x="142061" y="9735156"/>
            <a:ext cx="1356794" cy="265350"/>
          </a:xfrm>
          <a:prstGeom prst="rect">
            <a:avLst/>
          </a:prstGeom>
          <a:noFill/>
          <a:ln>
            <a:noFill/>
          </a:ln>
        </p:spPr>
      </p:pic>
      <p:pic>
        <p:nvPicPr>
          <p:cNvPr id="2328" name="Google Shape;2328;p86"/>
          <p:cNvPicPr preferRelativeResize="0"/>
          <p:nvPr/>
        </p:nvPicPr>
        <p:blipFill>
          <a:blip r:embed="rId19">
            <a:alphaModFix/>
          </a:blip>
          <a:stretch>
            <a:fillRect/>
          </a:stretch>
        </p:blipFill>
        <p:spPr>
          <a:xfrm>
            <a:off x="135388" y="8957112"/>
            <a:ext cx="1168214" cy="348690"/>
          </a:xfrm>
          <a:prstGeom prst="rect">
            <a:avLst/>
          </a:prstGeom>
          <a:noFill/>
          <a:ln>
            <a:noFill/>
          </a:ln>
        </p:spPr>
      </p:pic>
      <p:pic>
        <p:nvPicPr>
          <p:cNvPr id="2329" name="Google Shape;2329;p86"/>
          <p:cNvPicPr preferRelativeResize="0"/>
          <p:nvPr/>
        </p:nvPicPr>
        <p:blipFill>
          <a:blip r:embed="rId11">
            <a:alphaModFix/>
          </a:blip>
          <a:stretch>
            <a:fillRect/>
          </a:stretch>
        </p:blipFill>
        <p:spPr>
          <a:xfrm>
            <a:off x="142052" y="9354163"/>
            <a:ext cx="1168195" cy="302678"/>
          </a:xfrm>
          <a:prstGeom prst="rect">
            <a:avLst/>
          </a:prstGeom>
          <a:noFill/>
          <a:ln>
            <a:noFill/>
          </a:ln>
        </p:spPr>
      </p:pic>
      <p:pic>
        <p:nvPicPr>
          <p:cNvPr id="2330" name="Google Shape;2330;p86"/>
          <p:cNvPicPr preferRelativeResize="0"/>
          <p:nvPr/>
        </p:nvPicPr>
        <p:blipFill>
          <a:blip r:embed="rId20">
            <a:alphaModFix/>
          </a:blip>
          <a:stretch>
            <a:fillRect/>
          </a:stretch>
        </p:blipFill>
        <p:spPr>
          <a:xfrm>
            <a:off x="2071276" y="8944475"/>
            <a:ext cx="1478556" cy="286077"/>
          </a:xfrm>
          <a:prstGeom prst="rect">
            <a:avLst/>
          </a:prstGeom>
          <a:noFill/>
          <a:ln>
            <a:noFill/>
          </a:ln>
        </p:spPr>
      </p:pic>
      <p:pic>
        <p:nvPicPr>
          <p:cNvPr id="2331" name="Google Shape;2331;p86"/>
          <p:cNvPicPr preferRelativeResize="0"/>
          <p:nvPr/>
        </p:nvPicPr>
        <p:blipFill>
          <a:blip r:embed="rId21">
            <a:alphaModFix/>
          </a:blip>
          <a:stretch>
            <a:fillRect/>
          </a:stretch>
        </p:blipFill>
        <p:spPr>
          <a:xfrm>
            <a:off x="2071275" y="9357786"/>
            <a:ext cx="348475" cy="182189"/>
          </a:xfrm>
          <a:prstGeom prst="rect">
            <a:avLst/>
          </a:prstGeom>
          <a:noFill/>
          <a:ln>
            <a:noFill/>
          </a:ln>
        </p:spPr>
      </p:pic>
      <p:pic>
        <p:nvPicPr>
          <p:cNvPr id="2332" name="Google Shape;2332;p86"/>
          <p:cNvPicPr preferRelativeResize="0"/>
          <p:nvPr/>
        </p:nvPicPr>
        <p:blipFill>
          <a:blip r:embed="rId7">
            <a:alphaModFix/>
          </a:blip>
          <a:stretch>
            <a:fillRect/>
          </a:stretch>
        </p:blipFill>
        <p:spPr>
          <a:xfrm>
            <a:off x="2446990" y="9667226"/>
            <a:ext cx="348475" cy="302049"/>
          </a:xfrm>
          <a:prstGeom prst="rect">
            <a:avLst/>
          </a:prstGeom>
          <a:noFill/>
          <a:ln>
            <a:noFill/>
          </a:ln>
        </p:spPr>
      </p:pic>
      <p:pic>
        <p:nvPicPr>
          <p:cNvPr id="2333" name="Google Shape;2333;p86"/>
          <p:cNvPicPr preferRelativeResize="0"/>
          <p:nvPr/>
        </p:nvPicPr>
        <p:blipFill>
          <a:blip r:embed="rId8">
            <a:alphaModFix/>
          </a:blip>
          <a:stretch>
            <a:fillRect/>
          </a:stretch>
        </p:blipFill>
        <p:spPr>
          <a:xfrm>
            <a:off x="2029626" y="9667135"/>
            <a:ext cx="348475" cy="302274"/>
          </a:xfrm>
          <a:prstGeom prst="rect">
            <a:avLst/>
          </a:prstGeom>
          <a:noFill/>
          <a:ln>
            <a:noFill/>
          </a:ln>
        </p:spPr>
      </p:pic>
      <p:pic>
        <p:nvPicPr>
          <p:cNvPr id="2334" name="Google Shape;2334;p86"/>
          <p:cNvPicPr preferRelativeResize="0"/>
          <p:nvPr/>
        </p:nvPicPr>
        <p:blipFill>
          <a:blip r:embed="rId22">
            <a:alphaModFix/>
          </a:blip>
          <a:stretch>
            <a:fillRect/>
          </a:stretch>
        </p:blipFill>
        <p:spPr>
          <a:xfrm>
            <a:off x="2636425" y="9299276"/>
            <a:ext cx="893377" cy="299236"/>
          </a:xfrm>
          <a:prstGeom prst="rect">
            <a:avLst/>
          </a:prstGeom>
          <a:noFill/>
          <a:ln>
            <a:noFill/>
          </a:ln>
        </p:spPr>
      </p:pic>
      <p:pic>
        <p:nvPicPr>
          <p:cNvPr id="2335" name="Google Shape;2335;p86"/>
          <p:cNvPicPr preferRelativeResize="0"/>
          <p:nvPr/>
        </p:nvPicPr>
        <p:blipFill>
          <a:blip r:embed="rId23">
            <a:alphaModFix/>
          </a:blip>
          <a:stretch>
            <a:fillRect/>
          </a:stretch>
        </p:blipFill>
        <p:spPr>
          <a:xfrm>
            <a:off x="3808249" y="9652138"/>
            <a:ext cx="1623856" cy="322562"/>
          </a:xfrm>
          <a:prstGeom prst="rect">
            <a:avLst/>
          </a:prstGeom>
          <a:noFill/>
          <a:ln>
            <a:noFill/>
          </a:ln>
        </p:spPr>
      </p:pic>
      <p:pic>
        <p:nvPicPr>
          <p:cNvPr id="2336" name="Google Shape;2336;p86"/>
          <p:cNvPicPr preferRelativeResize="0"/>
          <p:nvPr/>
        </p:nvPicPr>
        <p:blipFill>
          <a:blip r:embed="rId24">
            <a:alphaModFix/>
          </a:blip>
          <a:stretch>
            <a:fillRect/>
          </a:stretch>
        </p:blipFill>
        <p:spPr>
          <a:xfrm>
            <a:off x="3809703" y="9287611"/>
            <a:ext cx="1529547" cy="322560"/>
          </a:xfrm>
          <a:prstGeom prst="rect">
            <a:avLst/>
          </a:prstGeom>
          <a:noFill/>
          <a:ln>
            <a:noFill/>
          </a:ln>
        </p:spPr>
      </p:pic>
      <p:pic>
        <p:nvPicPr>
          <p:cNvPr id="2337" name="Google Shape;2337;p86"/>
          <p:cNvPicPr preferRelativeResize="0"/>
          <p:nvPr/>
        </p:nvPicPr>
        <p:blipFill>
          <a:blip r:embed="rId10">
            <a:alphaModFix/>
          </a:blip>
          <a:stretch>
            <a:fillRect/>
          </a:stretch>
        </p:blipFill>
        <p:spPr>
          <a:xfrm>
            <a:off x="2071270" y="8488725"/>
            <a:ext cx="976181" cy="370719"/>
          </a:xfrm>
          <a:prstGeom prst="rect">
            <a:avLst/>
          </a:prstGeom>
          <a:noFill/>
          <a:ln>
            <a:noFill/>
          </a:ln>
        </p:spPr>
      </p:pic>
      <p:pic>
        <p:nvPicPr>
          <p:cNvPr id="2338" name="Google Shape;2338;p86"/>
          <p:cNvPicPr preferRelativeResize="0"/>
          <p:nvPr/>
        </p:nvPicPr>
        <p:blipFill>
          <a:blip r:embed="rId9">
            <a:alphaModFix/>
          </a:blip>
          <a:stretch>
            <a:fillRect/>
          </a:stretch>
        </p:blipFill>
        <p:spPr>
          <a:xfrm>
            <a:off x="135400" y="8491523"/>
            <a:ext cx="768201" cy="3777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2" name="Shape 2342"/>
        <p:cNvGrpSpPr/>
        <p:nvPr/>
      </p:nvGrpSpPr>
      <p:grpSpPr>
        <a:xfrm>
          <a:off x="0" y="0"/>
          <a:ext cx="0" cy="0"/>
          <a:chOff x="0" y="0"/>
          <a:chExt cx="0" cy="0"/>
        </a:xfrm>
      </p:grpSpPr>
      <p:sp>
        <p:nvSpPr>
          <p:cNvPr id="2343" name="Google Shape;2343;p8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70</a:t>
            </a:r>
            <a:endParaRPr b="0" i="0" sz="1200">
              <a:solidFill>
                <a:srgbClr val="888888"/>
              </a:solidFill>
              <a:latin typeface="Carme"/>
              <a:ea typeface="Carme"/>
              <a:cs typeface="Carme"/>
              <a:sym typeface="Carm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8" name="Shape 2348"/>
        <p:cNvGrpSpPr/>
        <p:nvPr/>
      </p:nvGrpSpPr>
      <p:grpSpPr>
        <a:xfrm>
          <a:off x="0" y="0"/>
          <a:ext cx="0" cy="0"/>
          <a:chOff x="0" y="0"/>
          <a:chExt cx="0" cy="0"/>
        </a:xfrm>
      </p:grpSpPr>
      <p:pic>
        <p:nvPicPr>
          <p:cNvPr descr="Unit4.png" id="2349" name="Google Shape;2349;p88"/>
          <p:cNvPicPr preferRelativeResize="0"/>
          <p:nvPr/>
        </p:nvPicPr>
        <p:blipFill rotWithShape="1">
          <a:blip r:embed="rId3">
            <a:alphaModFix/>
          </a:blip>
          <a:srcRect b="0" l="0" r="0" t="0"/>
          <a:stretch/>
        </p:blipFill>
        <p:spPr>
          <a:xfrm>
            <a:off x="0" y="0"/>
            <a:ext cx="7772400" cy="10058408"/>
          </a:xfrm>
          <a:prstGeom prst="rect">
            <a:avLst/>
          </a:prstGeom>
          <a:noFill/>
          <a:ln>
            <a:noFill/>
          </a:ln>
        </p:spPr>
      </p:pic>
      <p:sp>
        <p:nvSpPr>
          <p:cNvPr id="2350" name="Google Shape;2350;p88"/>
          <p:cNvSpPr txBox="1"/>
          <p:nvPr/>
        </p:nvSpPr>
        <p:spPr>
          <a:xfrm>
            <a:off x="457200" y="464006"/>
            <a:ext cx="2815942"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4</a:t>
            </a:r>
            <a:endParaRPr b="1" sz="53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GAMES</a:t>
            </a:r>
            <a:endParaRPr b="1" sz="5300">
              <a:solidFill>
                <a:schemeClr val="dk1"/>
              </a:solidFill>
              <a:latin typeface="PT Sans Narrow"/>
              <a:ea typeface="PT Sans Narrow"/>
              <a:cs typeface="PT Sans Narrow"/>
              <a:sym typeface="PT Sans Narrow"/>
            </a:endParaRPr>
          </a:p>
        </p:txBody>
      </p:sp>
      <p:sp>
        <p:nvSpPr>
          <p:cNvPr id="2351" name="Google Shape;2351;p88"/>
          <p:cNvSpPr txBox="1"/>
          <p:nvPr/>
        </p:nvSpPr>
        <p:spPr>
          <a:xfrm>
            <a:off x="4723342" y="8687553"/>
            <a:ext cx="25143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DREAM GAME LIST	                   74</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STARTER GAMES			     76</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SCORE				     80</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EXTENSIONS			     82</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INTERACTIONS			     84</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DEBUG IT!	      		     86</a:t>
            </a:r>
            <a:endParaRPr b="1">
              <a:latin typeface="PT Sans Narrow"/>
              <a:ea typeface="PT Sans Narrow"/>
              <a:cs typeface="PT Sans Narrow"/>
              <a:sym typeface="PT Sans Narrow"/>
            </a:endParaRPr>
          </a:p>
        </p:txBody>
      </p:sp>
      <p:grpSp>
        <p:nvGrpSpPr>
          <p:cNvPr id="2352" name="Google Shape;2352;p88"/>
          <p:cNvGrpSpPr/>
          <p:nvPr/>
        </p:nvGrpSpPr>
        <p:grpSpPr>
          <a:xfrm>
            <a:off x="605328" y="8605169"/>
            <a:ext cx="3674608" cy="604226"/>
            <a:chOff x="634075" y="8600752"/>
            <a:chExt cx="3674608" cy="604226"/>
          </a:xfrm>
        </p:grpSpPr>
        <p:grpSp>
          <p:nvGrpSpPr>
            <p:cNvPr id="2353" name="Google Shape;2353;p88"/>
            <p:cNvGrpSpPr/>
            <p:nvPr/>
          </p:nvGrpSpPr>
          <p:grpSpPr>
            <a:xfrm>
              <a:off x="853841" y="8748598"/>
              <a:ext cx="3218710" cy="456380"/>
              <a:chOff x="1699218" y="4842934"/>
              <a:chExt cx="3218710" cy="456380"/>
            </a:xfrm>
          </p:grpSpPr>
          <p:cxnSp>
            <p:nvCxnSpPr>
              <p:cNvPr id="2354" name="Google Shape;2354;p88"/>
              <p:cNvCxnSpPr/>
              <p:nvPr/>
            </p:nvCxnSpPr>
            <p:spPr>
              <a:xfrm>
                <a:off x="1699218" y="4849283"/>
                <a:ext cx="0" cy="450031"/>
              </a:xfrm>
              <a:prstGeom prst="straightConnector1">
                <a:avLst/>
              </a:prstGeom>
              <a:noFill/>
              <a:ln cap="flat" cmpd="sng" w="12700">
                <a:solidFill>
                  <a:srgbClr val="A5A5A5"/>
                </a:solidFill>
                <a:prstDash val="solid"/>
                <a:round/>
                <a:headEnd len="sm" w="sm" type="none"/>
                <a:tailEnd len="sm" w="sm" type="none"/>
              </a:ln>
            </p:spPr>
          </p:cxnSp>
          <p:cxnSp>
            <p:nvCxnSpPr>
              <p:cNvPr id="2355" name="Google Shape;2355;p88"/>
              <p:cNvCxnSpPr/>
              <p:nvPr/>
            </p:nvCxnSpPr>
            <p:spPr>
              <a:xfrm>
                <a:off x="1699218" y="5292964"/>
                <a:ext cx="3218710" cy="0"/>
              </a:xfrm>
              <a:prstGeom prst="straightConnector1">
                <a:avLst/>
              </a:prstGeom>
              <a:noFill/>
              <a:ln cap="flat" cmpd="sng" w="12700">
                <a:solidFill>
                  <a:srgbClr val="A5A5A5"/>
                </a:solidFill>
                <a:prstDash val="solid"/>
                <a:round/>
                <a:headEnd len="sm" w="sm" type="none"/>
                <a:tailEnd len="sm" w="sm" type="none"/>
              </a:ln>
            </p:spPr>
          </p:cxnSp>
          <p:cxnSp>
            <p:nvCxnSpPr>
              <p:cNvPr id="2356" name="Google Shape;2356;p88"/>
              <p:cNvCxnSpPr/>
              <p:nvPr/>
            </p:nvCxnSpPr>
            <p:spPr>
              <a:xfrm>
                <a:off x="2248625"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2357" name="Google Shape;2357;p88"/>
              <p:cNvCxnSpPr/>
              <p:nvPr/>
            </p:nvCxnSpPr>
            <p:spPr>
              <a:xfrm>
                <a:off x="2777846"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2358" name="Google Shape;2358;p88"/>
              <p:cNvCxnSpPr/>
              <p:nvPr/>
            </p:nvCxnSpPr>
            <p:spPr>
              <a:xfrm>
                <a:off x="3328397"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2359" name="Google Shape;2359;p88"/>
              <p:cNvCxnSpPr/>
              <p:nvPr/>
            </p:nvCxnSpPr>
            <p:spPr>
              <a:xfrm>
                <a:off x="3850843"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2360" name="Google Shape;2360;p88"/>
              <p:cNvCxnSpPr/>
              <p:nvPr/>
            </p:nvCxnSpPr>
            <p:spPr>
              <a:xfrm>
                <a:off x="4394979"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2361" name="Google Shape;2361;p88"/>
              <p:cNvCxnSpPr/>
              <p:nvPr/>
            </p:nvCxnSpPr>
            <p:spPr>
              <a:xfrm>
                <a:off x="4917928" y="4846108"/>
                <a:ext cx="0" cy="452556"/>
              </a:xfrm>
              <a:prstGeom prst="straightConnector1">
                <a:avLst/>
              </a:prstGeom>
              <a:noFill/>
              <a:ln cap="flat" cmpd="sng" w="12700">
                <a:solidFill>
                  <a:srgbClr val="A5A5A5"/>
                </a:solidFill>
                <a:prstDash val="solid"/>
                <a:round/>
                <a:headEnd len="sm" w="sm" type="none"/>
                <a:tailEnd len="sm" w="sm" type="none"/>
              </a:ln>
            </p:spPr>
          </p:cxnSp>
        </p:grpSp>
        <p:grpSp>
          <p:nvGrpSpPr>
            <p:cNvPr id="2362" name="Google Shape;2362;p88"/>
            <p:cNvGrpSpPr/>
            <p:nvPr/>
          </p:nvGrpSpPr>
          <p:grpSpPr>
            <a:xfrm>
              <a:off x="634075" y="8600752"/>
              <a:ext cx="3674608" cy="470400"/>
              <a:chOff x="1998752" y="6567822"/>
              <a:chExt cx="3674608" cy="470400"/>
            </a:xfrm>
          </p:grpSpPr>
          <p:sp>
            <p:nvSpPr>
              <p:cNvPr id="2363" name="Google Shape;2363;p88"/>
              <p:cNvSpPr/>
              <p:nvPr/>
            </p:nvSpPr>
            <p:spPr>
              <a:xfrm>
                <a:off x="1998752" y="6567823"/>
                <a:ext cx="470399" cy="470399"/>
              </a:xfrm>
              <a:prstGeom prst="ellipse">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0</a:t>
                </a:r>
                <a:endParaRPr b="1" sz="1600">
                  <a:latin typeface="PT Sans Narrow"/>
                  <a:ea typeface="PT Sans Narrow"/>
                  <a:cs typeface="PT Sans Narrow"/>
                  <a:sym typeface="PT Sans Narrow"/>
                </a:endParaRPr>
              </a:p>
            </p:txBody>
          </p:sp>
          <p:sp>
            <p:nvSpPr>
              <p:cNvPr id="2364" name="Google Shape;2364;p88"/>
              <p:cNvSpPr/>
              <p:nvPr/>
            </p:nvSpPr>
            <p:spPr>
              <a:xfrm>
                <a:off x="2532725"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1</a:t>
                </a:r>
                <a:endParaRPr b="1" sz="1600">
                  <a:latin typeface="PT Sans Narrow"/>
                  <a:ea typeface="PT Sans Narrow"/>
                  <a:cs typeface="PT Sans Narrow"/>
                  <a:sym typeface="PT Sans Narrow"/>
                </a:endParaRPr>
              </a:p>
            </p:txBody>
          </p:sp>
          <p:sp>
            <p:nvSpPr>
              <p:cNvPr id="2365" name="Google Shape;2365;p88"/>
              <p:cNvSpPr/>
              <p:nvPr/>
            </p:nvSpPr>
            <p:spPr>
              <a:xfrm>
                <a:off x="3061946" y="6567822"/>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2</a:t>
                </a:r>
                <a:endParaRPr b="1" sz="1600">
                  <a:latin typeface="PT Sans Narrow"/>
                  <a:ea typeface="PT Sans Narrow"/>
                  <a:cs typeface="PT Sans Narrow"/>
                  <a:sym typeface="PT Sans Narrow"/>
                </a:endParaRPr>
              </a:p>
            </p:txBody>
          </p:sp>
          <p:sp>
            <p:nvSpPr>
              <p:cNvPr id="2366" name="Google Shape;2366;p88"/>
              <p:cNvSpPr/>
              <p:nvPr/>
            </p:nvSpPr>
            <p:spPr>
              <a:xfrm>
                <a:off x="3612497" y="6567822"/>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3</a:t>
                </a:r>
                <a:endParaRPr b="1" sz="1600">
                  <a:latin typeface="PT Sans Narrow"/>
                  <a:ea typeface="PT Sans Narrow"/>
                  <a:cs typeface="PT Sans Narrow"/>
                  <a:sym typeface="PT Sans Narrow"/>
                </a:endParaRPr>
              </a:p>
            </p:txBody>
          </p:sp>
          <p:sp>
            <p:nvSpPr>
              <p:cNvPr id="2367" name="Google Shape;2367;p88"/>
              <p:cNvSpPr/>
              <p:nvPr/>
            </p:nvSpPr>
            <p:spPr>
              <a:xfrm>
                <a:off x="4666729"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5</a:t>
                </a:r>
                <a:endParaRPr b="1" sz="1600">
                  <a:solidFill>
                    <a:srgbClr val="F2F2F2"/>
                  </a:solidFill>
                  <a:latin typeface="PT Sans Narrow"/>
                  <a:ea typeface="PT Sans Narrow"/>
                  <a:cs typeface="PT Sans Narrow"/>
                  <a:sym typeface="PT Sans Narrow"/>
                </a:endParaRPr>
              </a:p>
            </p:txBody>
          </p:sp>
          <p:sp>
            <p:nvSpPr>
              <p:cNvPr id="2368" name="Google Shape;2368;p88"/>
              <p:cNvSpPr/>
              <p:nvPr/>
            </p:nvSpPr>
            <p:spPr>
              <a:xfrm>
                <a:off x="5202961"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6</a:t>
                </a:r>
                <a:endParaRPr b="1" sz="1600">
                  <a:solidFill>
                    <a:srgbClr val="F2F2F2"/>
                  </a:solidFill>
                  <a:latin typeface="PT Sans Narrow"/>
                  <a:ea typeface="PT Sans Narrow"/>
                  <a:cs typeface="PT Sans Narrow"/>
                  <a:sym typeface="PT Sans Narrow"/>
                </a:endParaRPr>
              </a:p>
            </p:txBody>
          </p:sp>
        </p:grpSp>
      </p:grpSp>
      <p:grpSp>
        <p:nvGrpSpPr>
          <p:cNvPr id="2369" name="Google Shape;2369;p88"/>
          <p:cNvGrpSpPr/>
          <p:nvPr/>
        </p:nvGrpSpPr>
        <p:grpSpPr>
          <a:xfrm>
            <a:off x="2611703" y="8357809"/>
            <a:ext cx="730032" cy="730032"/>
            <a:chOff x="1160394" y="8497937"/>
            <a:chExt cx="730032" cy="730032"/>
          </a:xfrm>
        </p:grpSpPr>
        <p:sp>
          <p:nvSpPr>
            <p:cNvPr id="2370" name="Google Shape;2370;p88"/>
            <p:cNvSpPr/>
            <p:nvPr/>
          </p:nvSpPr>
          <p:spPr>
            <a:xfrm rot="8075815">
              <a:off x="1267298" y="8604842"/>
              <a:ext cx="516223" cy="516223"/>
            </a:xfrm>
            <a:prstGeom prst="teardrop">
              <a:avLst>
                <a:gd fmla="val 100000" name="adj"/>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1" name="Google Shape;2371;p88"/>
            <p:cNvSpPr/>
            <p:nvPr/>
          </p:nvSpPr>
          <p:spPr>
            <a:xfrm>
              <a:off x="1336401" y="8662999"/>
              <a:ext cx="38100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PT Sans Narrow"/>
                  <a:ea typeface="PT Sans Narrow"/>
                  <a:cs typeface="PT Sans Narrow"/>
                  <a:sym typeface="PT Sans Narrow"/>
                </a:rPr>
                <a:t>4</a:t>
              </a:r>
              <a:endParaRPr b="1" sz="4400">
                <a:solidFill>
                  <a:schemeClr val="lt1"/>
                </a:solidFill>
                <a:latin typeface="PT Sans Narrow"/>
                <a:ea typeface="PT Sans Narrow"/>
                <a:cs typeface="PT Sans Narrow"/>
                <a:sym typeface="PT Sans Narrow"/>
              </a:endParaRPr>
            </a:p>
          </p:txBody>
        </p:sp>
      </p:grpSp>
      <p:sp>
        <p:nvSpPr>
          <p:cNvPr id="2372" name="Google Shape;2372;p88"/>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chemeClr val="lt1"/>
                </a:solidFill>
                <a:latin typeface="Carme"/>
                <a:ea typeface="Carme"/>
                <a:cs typeface="Carme"/>
                <a:sym typeface="Carme"/>
              </a:rPr>
              <a:t>71</a:t>
            </a:r>
            <a:endParaRPr b="0" i="0" sz="1200">
              <a:solidFill>
                <a:schemeClr val="lt1"/>
              </a:solidFill>
              <a:latin typeface="Carme"/>
              <a:ea typeface="Carme"/>
              <a:cs typeface="Carme"/>
              <a:sym typeface="Carme"/>
            </a:endParaRPr>
          </a:p>
        </p:txBody>
      </p:sp>
      <p:grpSp>
        <p:nvGrpSpPr>
          <p:cNvPr id="2373" name="Google Shape;2373;p88"/>
          <p:cNvGrpSpPr/>
          <p:nvPr/>
        </p:nvGrpSpPr>
        <p:grpSpPr>
          <a:xfrm>
            <a:off x="-1" y="7938951"/>
            <a:ext cx="7772401" cy="666231"/>
            <a:chOff x="-1" y="7378700"/>
            <a:chExt cx="7772401" cy="666231"/>
          </a:xfrm>
        </p:grpSpPr>
        <p:sp>
          <p:nvSpPr>
            <p:cNvPr id="2374" name="Google Shape;2374;p88"/>
            <p:cNvSpPr/>
            <p:nvPr/>
          </p:nvSpPr>
          <p:spPr>
            <a:xfrm>
              <a:off x="-1" y="7406951"/>
              <a:ext cx="7772401" cy="479582"/>
            </a:xfrm>
            <a:prstGeom prst="rect">
              <a:avLst/>
            </a:prstGeom>
            <a:solidFill>
              <a:srgbClr val="50AB06"/>
            </a:solidFill>
            <a:ln cap="flat" cmpd="sng" w="9525">
              <a:solidFill>
                <a:srgbClr val="50AB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5" name="Google Shape;2375;p88"/>
            <p:cNvSpPr/>
            <p:nvPr/>
          </p:nvSpPr>
          <p:spPr>
            <a:xfrm>
              <a:off x="2108219" y="7648251"/>
              <a:ext cx="381000" cy="3810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Google Shape;2376;p88"/>
            <p:cNvSpPr/>
            <p:nvPr/>
          </p:nvSpPr>
          <p:spPr>
            <a:xfrm>
              <a:off x="5681688" y="7663931"/>
              <a:ext cx="384162" cy="3810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Google Shape;2377;p88"/>
            <p:cNvSpPr txBox="1"/>
            <p:nvPr/>
          </p:nvSpPr>
          <p:spPr>
            <a:xfrm>
              <a:off x="4279937" y="7378700"/>
              <a:ext cx="3187664"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WHAT’S INCLUDED</a:t>
              </a:r>
              <a:endParaRPr b="1" sz="2800">
                <a:solidFill>
                  <a:schemeClr val="lt1"/>
                </a:solidFill>
                <a:latin typeface="PT Sans Narrow"/>
                <a:ea typeface="PT Sans Narrow"/>
                <a:cs typeface="PT Sans Narrow"/>
                <a:sym typeface="PT Sans Narrow"/>
              </a:endParaRPr>
            </a:p>
          </p:txBody>
        </p:sp>
        <p:sp>
          <p:nvSpPr>
            <p:cNvPr id="2378" name="Google Shape;2378;p88"/>
            <p:cNvSpPr txBox="1"/>
            <p:nvPr/>
          </p:nvSpPr>
          <p:spPr>
            <a:xfrm>
              <a:off x="317500" y="7378700"/>
              <a:ext cx="3962438"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YOU ARE HERE</a:t>
              </a:r>
              <a:endParaRPr b="1" sz="2800">
                <a:solidFill>
                  <a:schemeClr val="lt1"/>
                </a:solidFill>
                <a:latin typeface="PT Sans Narrow"/>
                <a:ea typeface="PT Sans Narrow"/>
                <a:cs typeface="PT Sans Narrow"/>
                <a:sym typeface="PT Sans Narrow"/>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Google Shape;2384;p89"/>
          <p:cNvSpPr txBox="1"/>
          <p:nvPr/>
        </p:nvSpPr>
        <p:spPr>
          <a:xfrm>
            <a:off x="457200" y="2884274"/>
            <a:ext cx="6858000" cy="120032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Personalization is an important guiding principle in the design of the creative computing experience. By “personalization”, we mean both connecting to personal interests and acknowledging that personal interests can vary considerably. There are many ways of knowing and doing – and exploring these multiple ways can help support interest, motivation, and persistence among young learners. In this unit, learners explore some of the advanced concepts and challenging problems associated with game design. An advanced concept or challenging problem can be made more accessible if rooted in activities that are personally meaningful. As an example of the power of context, we turn to a story shared by Mitch Resnick – the director of the Scratch project at MIT.</a:t>
            </a:r>
            <a:endParaRPr sz="1200">
              <a:solidFill>
                <a:srgbClr val="000000"/>
              </a:solidFill>
              <a:latin typeface="PT Sans Narrow"/>
              <a:ea typeface="PT Sans Narrow"/>
              <a:cs typeface="PT Sans Narrow"/>
              <a:sym typeface="PT Sans Narrow"/>
            </a:endParaRPr>
          </a:p>
        </p:txBody>
      </p:sp>
      <p:sp>
        <p:nvSpPr>
          <p:cNvPr id="2385" name="Google Shape;2385;p89"/>
          <p:cNvSpPr txBox="1"/>
          <p:nvPr/>
        </p:nvSpPr>
        <p:spPr>
          <a:xfrm>
            <a:off x="474134" y="2354968"/>
            <a:ext cx="2874286" cy="5232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rme"/>
                <a:ea typeface="Carme"/>
                <a:cs typeface="Carme"/>
                <a:sym typeface="Carme"/>
              </a:rPr>
              <a:t>THE “BIG IDEA”</a:t>
            </a:r>
            <a:endParaRPr sz="2800">
              <a:solidFill>
                <a:schemeClr val="lt1"/>
              </a:solidFill>
              <a:latin typeface="Carme"/>
              <a:ea typeface="Carme"/>
              <a:cs typeface="Carme"/>
              <a:sym typeface="Carme"/>
            </a:endParaRPr>
          </a:p>
        </p:txBody>
      </p:sp>
      <p:sp>
        <p:nvSpPr>
          <p:cNvPr id="2386" name="Google Shape;2386;p89"/>
          <p:cNvSpPr txBox="1"/>
          <p:nvPr/>
        </p:nvSpPr>
        <p:spPr>
          <a:xfrm>
            <a:off x="457200" y="464006"/>
            <a:ext cx="2815942"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4</a:t>
            </a:r>
            <a:endParaRPr b="1" sz="53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OVERVIEW</a:t>
            </a:r>
            <a:endParaRPr b="1" sz="5300">
              <a:solidFill>
                <a:schemeClr val="dk1"/>
              </a:solidFill>
              <a:latin typeface="PT Sans Narrow"/>
              <a:ea typeface="PT Sans Narrow"/>
              <a:cs typeface="PT Sans Narrow"/>
              <a:sym typeface="PT Sans Narrow"/>
            </a:endParaRPr>
          </a:p>
        </p:txBody>
      </p:sp>
      <p:sp>
        <p:nvSpPr>
          <p:cNvPr id="2387" name="Google Shape;2387;p89"/>
          <p:cNvSpPr txBox="1"/>
          <p:nvPr/>
        </p:nvSpPr>
        <p:spPr>
          <a:xfrm>
            <a:off x="457204" y="4266852"/>
            <a:ext cx="3747900" cy="3600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A few years ago I was at one of our Computer Clubhouse after school centers and I saw a 13-year-old boy working on creating his own game. He was able to control a character, in this case, a fish. He wanted the game to keep track of the score, so you could see how many little fish had been eaten by the big fish, but he didn’t know how.</a:t>
            </a:r>
            <a:endParaRPr>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rgbClr val="000000"/>
              </a:solidFill>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I saw this as an opportunity to introduce the idea of variables. I showed this to him and he immediately saw how he could use this block to keep track of how many fish had been eaten in his game. He took the block and put it in the script right where the big fish eats the little fish. He quickly tried it. Sure enough, every time the big fish ate a little fish, the score goes up by 1.</a:t>
            </a:r>
            <a:endParaRPr>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rgbClr val="000000"/>
              </a:solidFill>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rgbClr val="000000"/>
                </a:solidFill>
                <a:latin typeface="PT Sans Narrow"/>
                <a:ea typeface="PT Sans Narrow"/>
                <a:cs typeface="PT Sans Narrow"/>
                <a:sym typeface="PT Sans Narrow"/>
              </a:rPr>
              <a:t>I think that he really got a deep understanding of variables because he really wanted to make use of it. That's one of our overall goals of Scratch. It's not just about variables, but for all types of concepts. We see that kids get a much deeper understanding of the concepts they learn when they are making use of the concepts in a meaningful and motivating way.</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p:txBody>
      </p:sp>
      <p:grpSp>
        <p:nvGrpSpPr>
          <p:cNvPr id="2388" name="Google Shape;2388;p89"/>
          <p:cNvGrpSpPr/>
          <p:nvPr/>
        </p:nvGrpSpPr>
        <p:grpSpPr>
          <a:xfrm>
            <a:off x="4127947" y="8733781"/>
            <a:ext cx="3307500" cy="1138688"/>
            <a:chOff x="4023935" y="8631925"/>
            <a:chExt cx="3307500" cy="1138688"/>
          </a:xfrm>
        </p:grpSpPr>
        <p:grpSp>
          <p:nvGrpSpPr>
            <p:cNvPr id="2389" name="Google Shape;2389;p89"/>
            <p:cNvGrpSpPr/>
            <p:nvPr/>
          </p:nvGrpSpPr>
          <p:grpSpPr>
            <a:xfrm>
              <a:off x="4023935" y="8631925"/>
              <a:ext cx="3307500" cy="1138688"/>
              <a:chOff x="11663738" y="7725202"/>
              <a:chExt cx="3307500" cy="1138688"/>
            </a:xfrm>
          </p:grpSpPr>
          <p:sp>
            <p:nvSpPr>
              <p:cNvPr id="2390" name="Google Shape;2390;p89"/>
              <p:cNvSpPr txBox="1"/>
              <p:nvPr/>
            </p:nvSpPr>
            <p:spPr>
              <a:xfrm>
                <a:off x="11663738" y="8029590"/>
                <a:ext cx="3117300" cy="834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10000"/>
                  </a:lnSpc>
                  <a:spcBef>
                    <a:spcPts val="0"/>
                  </a:spcBef>
                  <a:spcAft>
                    <a:spcPts val="0"/>
                  </a:spcAft>
                  <a:buClr>
                    <a:srgbClr val="000000"/>
                  </a:buClr>
                  <a:buSzPts val="1100"/>
                  <a:buFont typeface="PT Sans Narrow"/>
                  <a:buChar char="+"/>
                </a:pPr>
                <a:r>
                  <a:rPr lang="en-US" sz="1100">
                    <a:solidFill>
                      <a:srgbClr val="000000"/>
                    </a:solidFill>
                    <a:latin typeface="PT Sans Narrow"/>
                    <a:ea typeface="PT Sans Narrow"/>
                    <a:cs typeface="PT Sans Narrow"/>
                    <a:sym typeface="PT Sans Narrow"/>
                  </a:rPr>
                  <a:t>Many new concepts are explored in this unit, so we’ve included added support in the form of example project studios, new programming puzzles for extra practice, and starter game projects that we encourage you to remix and reuse as needed.</a:t>
                </a:r>
                <a:endParaRPr sz="1100">
                  <a:solidFill>
                    <a:srgbClr val="000000"/>
                  </a:solidFill>
                  <a:latin typeface="PT Sans Narrow"/>
                  <a:ea typeface="PT Sans Narrow"/>
                  <a:cs typeface="PT Sans Narrow"/>
                  <a:sym typeface="PT Sans Narrow"/>
                </a:endParaRPr>
              </a:p>
            </p:txBody>
          </p:sp>
          <p:sp>
            <p:nvSpPr>
              <p:cNvPr id="2391" name="Google Shape;2391;p89"/>
              <p:cNvSpPr txBox="1"/>
              <p:nvPr/>
            </p:nvSpPr>
            <p:spPr>
              <a:xfrm>
                <a:off x="11663738" y="7725202"/>
                <a:ext cx="3307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NOTES</a:t>
                </a:r>
                <a:endParaRPr b="1" sz="1400">
                  <a:solidFill>
                    <a:schemeClr val="dk1"/>
                  </a:solidFill>
                  <a:latin typeface="PT Sans Narrow"/>
                  <a:ea typeface="PT Sans Narrow"/>
                  <a:cs typeface="PT Sans Narrow"/>
                  <a:sym typeface="PT Sans Narrow"/>
                </a:endParaRPr>
              </a:p>
            </p:txBody>
          </p:sp>
        </p:grpSp>
        <p:cxnSp>
          <p:nvCxnSpPr>
            <p:cNvPr id="2392" name="Google Shape;2392;p89"/>
            <p:cNvCxnSpPr/>
            <p:nvPr/>
          </p:nvCxnSpPr>
          <p:spPr>
            <a:xfrm>
              <a:off x="4100135" y="8934351"/>
              <a:ext cx="3110400" cy="0"/>
            </a:xfrm>
            <a:prstGeom prst="straightConnector1">
              <a:avLst/>
            </a:prstGeom>
            <a:noFill/>
            <a:ln cap="flat" cmpd="sng" w="9525">
              <a:solidFill>
                <a:srgbClr val="000000"/>
              </a:solidFill>
              <a:prstDash val="solid"/>
              <a:round/>
              <a:headEnd len="sm" w="sm" type="none"/>
              <a:tailEnd len="sm" w="sm" type="none"/>
            </a:ln>
          </p:spPr>
        </p:cxnSp>
      </p:grpSp>
      <p:sp>
        <p:nvSpPr>
          <p:cNvPr id="2393" name="Google Shape;2393;p89"/>
          <p:cNvSpPr txBox="1"/>
          <p:nvPr/>
        </p:nvSpPr>
        <p:spPr>
          <a:xfrm>
            <a:off x="4204149" y="7845988"/>
            <a:ext cx="2073000" cy="716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abstracting and modularizing</a:t>
            </a:r>
            <a:endParaRPr sz="1100">
              <a:solidFill>
                <a:schemeClr val="dk1"/>
              </a:solidFill>
              <a:latin typeface="PT Sans Narrow"/>
              <a:ea typeface="PT Sans Narrow"/>
              <a:cs typeface="PT Sans Narrow"/>
              <a:sym typeface="PT Sans Narrow"/>
            </a:endParaRPr>
          </a:p>
          <a:p>
            <a:pPr indent="-171450" lvl="0" marL="171450" marR="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conditionals</a:t>
            </a:r>
            <a:endParaRPr sz="1100">
              <a:solidFill>
                <a:schemeClr val="dk1"/>
              </a:solidFill>
              <a:latin typeface="PT Sans Narrow"/>
              <a:ea typeface="PT Sans Narrow"/>
              <a:cs typeface="PT Sans Narrow"/>
              <a:sym typeface="PT Sans Narrow"/>
            </a:endParaRPr>
          </a:p>
          <a:p>
            <a:pPr indent="-171450" lvl="0" marL="171450" marR="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operators</a:t>
            </a:r>
            <a:endParaRPr sz="1100">
              <a:solidFill>
                <a:schemeClr val="dk1"/>
              </a:solidFill>
              <a:latin typeface="PT Sans Narrow"/>
              <a:ea typeface="PT Sans Narrow"/>
              <a:cs typeface="PT Sans Narrow"/>
              <a:sym typeface="PT Sans Narrow"/>
            </a:endParaRPr>
          </a:p>
          <a:p>
            <a:pPr indent="-171450" lvl="0" marL="171450" marR="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data</a:t>
            </a:r>
            <a:endParaRPr sz="1100">
              <a:solidFill>
                <a:schemeClr val="dk1"/>
              </a:solidFill>
              <a:latin typeface="PT Sans Narrow"/>
              <a:ea typeface="PT Sans Narrow"/>
              <a:cs typeface="PT Sans Narrow"/>
              <a:sym typeface="PT Sans Narrow"/>
            </a:endParaRPr>
          </a:p>
          <a:p>
            <a:pPr indent="-171450" lvl="0" marL="17145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variables and lists</a:t>
            </a:r>
            <a:endParaRPr sz="1100">
              <a:solidFill>
                <a:schemeClr val="dk1"/>
              </a:solidFill>
              <a:latin typeface="PT Sans Narrow"/>
              <a:ea typeface="PT Sans Narrow"/>
              <a:cs typeface="PT Sans Narrow"/>
              <a:sym typeface="PT Sans Narrow"/>
            </a:endParaRPr>
          </a:p>
        </p:txBody>
      </p:sp>
      <p:sp>
        <p:nvSpPr>
          <p:cNvPr id="2394" name="Google Shape;2394;p89"/>
          <p:cNvSpPr txBox="1"/>
          <p:nvPr/>
        </p:nvSpPr>
        <p:spPr>
          <a:xfrm>
            <a:off x="4127947" y="7539173"/>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KEY WORDS, CONCEPTS, &amp; PRACTICES</a:t>
            </a:r>
            <a:endParaRPr b="1" sz="1400">
              <a:solidFill>
                <a:schemeClr val="dk1"/>
              </a:solidFill>
              <a:latin typeface="PT Sans Narrow"/>
              <a:ea typeface="PT Sans Narrow"/>
              <a:cs typeface="PT Sans Narrow"/>
              <a:sym typeface="PT Sans Narrow"/>
            </a:endParaRPr>
          </a:p>
        </p:txBody>
      </p:sp>
      <p:cxnSp>
        <p:nvCxnSpPr>
          <p:cNvPr id="2395" name="Google Shape;2395;p89"/>
          <p:cNvCxnSpPr/>
          <p:nvPr/>
        </p:nvCxnSpPr>
        <p:spPr>
          <a:xfrm>
            <a:off x="4204147" y="7840657"/>
            <a:ext cx="3108619" cy="0"/>
          </a:xfrm>
          <a:prstGeom prst="straightConnector1">
            <a:avLst/>
          </a:prstGeom>
          <a:noFill/>
          <a:ln cap="flat" cmpd="sng" w="9525">
            <a:solidFill>
              <a:srgbClr val="000000"/>
            </a:solidFill>
            <a:prstDash val="solid"/>
            <a:round/>
            <a:headEnd len="sm" w="sm" type="none"/>
            <a:tailEnd len="sm" w="sm" type="none"/>
          </a:ln>
        </p:spPr>
      </p:cxnSp>
      <p:grpSp>
        <p:nvGrpSpPr>
          <p:cNvPr id="2396" name="Google Shape;2396;p89"/>
          <p:cNvGrpSpPr/>
          <p:nvPr/>
        </p:nvGrpSpPr>
        <p:grpSpPr>
          <a:xfrm>
            <a:off x="457200" y="8050010"/>
            <a:ext cx="3307404" cy="1746290"/>
            <a:chOff x="375350" y="7667820"/>
            <a:chExt cx="3307404" cy="1746290"/>
          </a:xfrm>
        </p:grpSpPr>
        <p:sp>
          <p:nvSpPr>
            <p:cNvPr id="2397" name="Google Shape;2397;p89"/>
            <p:cNvSpPr txBox="1"/>
            <p:nvPr/>
          </p:nvSpPr>
          <p:spPr>
            <a:xfrm>
              <a:off x="375350" y="7667820"/>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LEARNING OBJECTIVES</a:t>
              </a:r>
              <a:endParaRPr b="1" sz="1400">
                <a:solidFill>
                  <a:schemeClr val="dk1"/>
                </a:solidFill>
                <a:latin typeface="PT Sans Narrow"/>
                <a:ea typeface="PT Sans Narrow"/>
                <a:cs typeface="PT Sans Narrow"/>
                <a:sym typeface="PT Sans Narrow"/>
              </a:endParaRPr>
            </a:p>
          </p:txBody>
        </p:sp>
        <p:sp>
          <p:nvSpPr>
            <p:cNvPr id="2398" name="Google Shape;2398;p89"/>
            <p:cNvSpPr txBox="1"/>
            <p:nvPr/>
          </p:nvSpPr>
          <p:spPr>
            <a:xfrm>
              <a:off x="375350" y="7967560"/>
              <a:ext cx="3231204" cy="144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 introduced to the computational concepts of conditionals, operators, and data </a:t>
              </a:r>
              <a:r>
                <a:rPr lang="en-US" sz="1100">
                  <a:solidFill>
                    <a:srgbClr val="000000"/>
                  </a:solidFill>
                  <a:latin typeface="PT Sans Narrow"/>
                  <a:ea typeface="PT Sans Narrow"/>
                  <a:cs typeface="PT Sans Narrow"/>
                  <a:sym typeface="PT Sans Narrow"/>
                </a:rPr>
                <a:t>(variables and lists)</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become more familiar with the computational practices of experimenting and iterating, testing and debugging, reusing and remixing, and abstracting and modularizing by building and extending a self-directed maze, pong, or scrolling game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identify and understand common game mechanics</a:t>
              </a:r>
              <a:endParaRPr>
                <a:latin typeface="PT Sans Narrow"/>
                <a:ea typeface="PT Sans Narrow"/>
                <a:cs typeface="PT Sans Narrow"/>
                <a:sym typeface="PT Sans Narrow"/>
              </a:endParaRPr>
            </a:p>
          </p:txBody>
        </p:sp>
        <p:cxnSp>
          <p:nvCxnSpPr>
            <p:cNvPr id="2399" name="Google Shape;2399;p89"/>
            <p:cNvCxnSpPr/>
            <p:nvPr/>
          </p:nvCxnSpPr>
          <p:spPr>
            <a:xfrm>
              <a:off x="474134" y="7969285"/>
              <a:ext cx="3110378" cy="0"/>
            </a:xfrm>
            <a:prstGeom prst="straightConnector1">
              <a:avLst/>
            </a:prstGeom>
            <a:noFill/>
            <a:ln cap="flat" cmpd="sng" w="9525">
              <a:solidFill>
                <a:schemeClr val="dk1"/>
              </a:solidFill>
              <a:prstDash val="solid"/>
              <a:round/>
              <a:headEnd len="sm" w="sm" type="none"/>
              <a:tailEnd len="sm" w="sm" type="none"/>
            </a:ln>
          </p:spPr>
        </p:cxnSp>
      </p:grpSp>
      <p:pic>
        <p:nvPicPr>
          <p:cNvPr descr="Screen Shot 2014-07-31 at 12.50.03 PM.png" id="2400" name="Google Shape;2400;p89"/>
          <p:cNvPicPr preferRelativeResize="0"/>
          <p:nvPr/>
        </p:nvPicPr>
        <p:blipFill rotWithShape="1">
          <a:blip r:embed="rId3">
            <a:alphaModFix/>
          </a:blip>
          <a:srcRect b="0" l="0" r="0" t="0"/>
          <a:stretch/>
        </p:blipFill>
        <p:spPr>
          <a:xfrm flipH="1" rot="1515013">
            <a:off x="3839673" y="4074418"/>
            <a:ext cx="3771605" cy="3016025"/>
          </a:xfrm>
          <a:prstGeom prst="rect">
            <a:avLst/>
          </a:prstGeom>
          <a:noFill/>
          <a:ln>
            <a:noFill/>
          </a:ln>
        </p:spPr>
      </p:pic>
      <p:grpSp>
        <p:nvGrpSpPr>
          <p:cNvPr id="2401" name="Google Shape;2401;p89"/>
          <p:cNvGrpSpPr/>
          <p:nvPr/>
        </p:nvGrpSpPr>
        <p:grpSpPr>
          <a:xfrm>
            <a:off x="176378" y="2282383"/>
            <a:ext cx="7596022" cy="479582"/>
            <a:chOff x="176378" y="2282383"/>
            <a:chExt cx="7596022" cy="479582"/>
          </a:xfrm>
        </p:grpSpPr>
        <p:sp>
          <p:nvSpPr>
            <p:cNvPr id="2402" name="Google Shape;2402;p89"/>
            <p:cNvSpPr/>
            <p:nvPr/>
          </p:nvSpPr>
          <p:spPr>
            <a:xfrm flipH="1">
              <a:off x="176378" y="2282383"/>
              <a:ext cx="7596022"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50AB0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403" name="Google Shape;2403;p89"/>
            <p:cNvSpPr txBox="1"/>
            <p:nvPr/>
          </p:nvSpPr>
          <p:spPr>
            <a:xfrm flipH="1">
              <a:off x="458848" y="2282383"/>
              <a:ext cx="2110950"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THE “BIG IDEA”</a:t>
              </a:r>
              <a:endParaRPr b="1" sz="2400">
                <a:solidFill>
                  <a:schemeClr val="lt1"/>
                </a:solidFill>
                <a:latin typeface="PT Sans Narrow"/>
                <a:ea typeface="PT Sans Narrow"/>
                <a:cs typeface="PT Sans Narrow"/>
                <a:sym typeface="PT Sans Narrow"/>
              </a:endParaRPr>
            </a:p>
          </p:txBody>
        </p:sp>
      </p:grpSp>
      <p:sp>
        <p:nvSpPr>
          <p:cNvPr id="2404" name="Google Shape;2404;p8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72</a:t>
            </a:r>
            <a:endParaRPr b="0" i="0" sz="1200">
              <a:solidFill>
                <a:srgbClr val="888888"/>
              </a:solidFill>
              <a:latin typeface="Carme"/>
              <a:ea typeface="Carme"/>
              <a:cs typeface="Carme"/>
              <a:sym typeface="Carme"/>
            </a:endParaRPr>
          </a:p>
        </p:txBody>
      </p:sp>
      <p:sp>
        <p:nvSpPr>
          <p:cNvPr id="2405" name="Google Shape;2405;p89"/>
          <p:cNvSpPr txBox="1"/>
          <p:nvPr/>
        </p:nvSpPr>
        <p:spPr>
          <a:xfrm>
            <a:off x="6016125" y="7840650"/>
            <a:ext cx="1375200" cy="893100"/>
          </a:xfrm>
          <a:prstGeom prst="rect">
            <a:avLst/>
          </a:prstGeom>
          <a:noFill/>
          <a:ln>
            <a:noFill/>
          </a:ln>
        </p:spPr>
        <p:txBody>
          <a:bodyPr anchorCtr="0" anchor="ctr" bIns="91425" lIns="91425" spcFirstLastPara="1" rIns="91425" wrap="square" tIns="91425">
            <a:noAutofit/>
          </a:bodyPr>
          <a:lstStyle/>
          <a:p>
            <a:pPr indent="-171450" lvl="0" marL="17145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sensing</a:t>
            </a:r>
            <a:endParaRPr sz="1100">
              <a:solidFill>
                <a:schemeClr val="dk1"/>
              </a:solidFill>
              <a:latin typeface="PT Sans Narrow"/>
              <a:ea typeface="PT Sans Narrow"/>
              <a:cs typeface="PT Sans Narrow"/>
              <a:sym typeface="PT Sans Narrow"/>
            </a:endParaRPr>
          </a:p>
          <a:p>
            <a:pPr indent="-171450" lvl="0" marL="17145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feedback fair</a:t>
            </a:r>
            <a:endParaRPr sz="1100">
              <a:solidFill>
                <a:schemeClr val="dk1"/>
              </a:solidFill>
              <a:latin typeface="PT Sans Narrow"/>
              <a:ea typeface="PT Sans Narrow"/>
              <a:cs typeface="PT Sans Narrow"/>
              <a:sym typeface="PT Sans Narrow"/>
            </a:endParaRPr>
          </a:p>
          <a:p>
            <a:pPr indent="-171450" lvl="0" marL="17145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arcade day</a:t>
            </a:r>
            <a:endParaRPr sz="1100">
              <a:solidFill>
                <a:schemeClr val="dk1"/>
              </a:solidFill>
              <a:latin typeface="PT Sans Narrow"/>
              <a:ea typeface="PT Sans Narrow"/>
              <a:cs typeface="PT Sans Narrow"/>
              <a:sym typeface="PT Sans Narrow"/>
            </a:endParaRPr>
          </a:p>
          <a:p>
            <a:pPr indent="-171450" lvl="0" marL="17145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puzzle jar</a:t>
            </a:r>
            <a:endParaRPr>
              <a:solidFill>
                <a:schemeClr val="dk1"/>
              </a:solidFill>
              <a:latin typeface="PT Sans Narrow"/>
              <a:ea typeface="PT Sans Narrow"/>
              <a:cs typeface="PT Sans Narrow"/>
              <a:sym typeface="PT Sans Narrow"/>
            </a:endParaRPr>
          </a:p>
          <a:p>
            <a:pPr indent="-171450" lvl="0" marL="171450" rtl="0" algn="l">
              <a:lnSpc>
                <a:spcPct val="90000"/>
              </a:lnSpc>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brain dump</a:t>
            </a:r>
            <a:endParaRPr sz="1100">
              <a:solidFill>
                <a:schemeClr val="dk1"/>
              </a:solidFill>
              <a:latin typeface="PT Sans Narrow"/>
              <a:ea typeface="PT Sans Narrow"/>
              <a:cs typeface="PT Sans Narrow"/>
              <a:sym typeface="PT Sans Narrow"/>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9" name="Shape 2409"/>
        <p:cNvGrpSpPr/>
        <p:nvPr/>
      </p:nvGrpSpPr>
      <p:grpSpPr>
        <a:xfrm>
          <a:off x="0" y="0"/>
          <a:ext cx="0" cy="0"/>
          <a:chOff x="0" y="0"/>
          <a:chExt cx="0" cy="0"/>
        </a:xfrm>
      </p:grpSpPr>
      <p:grpSp>
        <p:nvGrpSpPr>
          <p:cNvPr id="2410" name="Google Shape;2410;p90"/>
          <p:cNvGrpSpPr/>
          <p:nvPr/>
        </p:nvGrpSpPr>
        <p:grpSpPr>
          <a:xfrm>
            <a:off x="378584" y="6326950"/>
            <a:ext cx="7119693" cy="2440493"/>
            <a:chOff x="378584" y="6326950"/>
            <a:chExt cx="7119693" cy="2440493"/>
          </a:xfrm>
        </p:grpSpPr>
        <p:grpSp>
          <p:nvGrpSpPr>
            <p:cNvPr id="2411" name="Google Shape;2411;p90"/>
            <p:cNvGrpSpPr/>
            <p:nvPr/>
          </p:nvGrpSpPr>
          <p:grpSpPr>
            <a:xfrm>
              <a:off x="1544566" y="6329775"/>
              <a:ext cx="1241052" cy="2127125"/>
              <a:chOff x="6409626" y="6482175"/>
              <a:chExt cx="1241052" cy="2127125"/>
            </a:xfrm>
          </p:grpSpPr>
          <p:cxnSp>
            <p:nvCxnSpPr>
              <p:cNvPr id="2412" name="Google Shape;2412;p90"/>
              <p:cNvCxnSpPr/>
              <p:nvPr/>
            </p:nvCxnSpPr>
            <p:spPr>
              <a:xfrm rot="10800000">
                <a:off x="7038618" y="6689257"/>
                <a:ext cx="1" cy="178032"/>
              </a:xfrm>
              <a:prstGeom prst="straightConnector1">
                <a:avLst/>
              </a:prstGeom>
              <a:solidFill>
                <a:schemeClr val="accent3"/>
              </a:solidFill>
              <a:ln cap="flat" cmpd="sng" w="12700">
                <a:solidFill>
                  <a:schemeClr val="dk1"/>
                </a:solidFill>
                <a:prstDash val="solid"/>
                <a:round/>
                <a:headEnd len="med" w="med" type="triangle"/>
                <a:tailEnd len="sm" w="sm" type="none"/>
              </a:ln>
            </p:spPr>
          </p:cxnSp>
          <p:sp>
            <p:nvSpPr>
              <p:cNvPr id="2413" name="Google Shape;2413;p90"/>
              <p:cNvSpPr/>
              <p:nvPr/>
            </p:nvSpPr>
            <p:spPr>
              <a:xfrm>
                <a:off x="6595347" y="6482175"/>
                <a:ext cx="9279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SESSIONS 1 - 5</a:t>
                </a:r>
                <a:endParaRPr b="1" sz="1050">
                  <a:solidFill>
                    <a:schemeClr val="dk1"/>
                  </a:solidFill>
                  <a:latin typeface="PT Sans Narrow"/>
                  <a:ea typeface="PT Sans Narrow"/>
                  <a:cs typeface="PT Sans Narrow"/>
                  <a:sym typeface="PT Sans Narrow"/>
                </a:endParaRPr>
              </a:p>
            </p:txBody>
          </p:sp>
          <p:sp>
            <p:nvSpPr>
              <p:cNvPr id="2414" name="Google Shape;2414;p90"/>
              <p:cNvSpPr/>
              <p:nvPr/>
            </p:nvSpPr>
            <p:spPr>
              <a:xfrm>
                <a:off x="6489935" y="8055200"/>
                <a:ext cx="1084500" cy="5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How can you use Scratch to build an interactive game?</a:t>
                </a:r>
                <a:endParaRPr sz="1000">
                  <a:solidFill>
                    <a:schemeClr val="dk1"/>
                  </a:solidFill>
                  <a:latin typeface="PT Sans Narrow"/>
                  <a:ea typeface="PT Sans Narrow"/>
                  <a:cs typeface="PT Sans Narrow"/>
                  <a:sym typeface="PT Sans Narrow"/>
                </a:endParaRPr>
              </a:p>
            </p:txBody>
          </p:sp>
          <p:sp>
            <p:nvSpPr>
              <p:cNvPr id="2415" name="Google Shape;2415;p90"/>
              <p:cNvSpPr/>
              <p:nvPr/>
            </p:nvSpPr>
            <p:spPr>
              <a:xfrm rot="8075815">
                <a:off x="6591364" y="6923701"/>
                <a:ext cx="877577" cy="877579"/>
              </a:xfrm>
              <a:prstGeom prst="teardrop">
                <a:avLst>
                  <a:gd fmla="val 100000" name="adj"/>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6" name="Google Shape;2416;p90"/>
              <p:cNvSpPr txBox="1"/>
              <p:nvPr/>
            </p:nvSpPr>
            <p:spPr>
              <a:xfrm>
                <a:off x="6566260" y="7164759"/>
                <a:ext cx="927786"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STARTER</a:t>
                </a:r>
                <a:endParaRPr b="1" sz="1100">
                  <a:latin typeface="PT Sans Narrow"/>
                  <a:ea typeface="PT Sans Narrow"/>
                  <a:cs typeface="PT Sans Narrow"/>
                  <a:sym typeface="PT Sans Narrow"/>
                </a:endParaRPr>
              </a:p>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GAMES</a:t>
                </a:r>
                <a:endParaRPr b="1" sz="1100">
                  <a:latin typeface="PT Sans Narrow"/>
                  <a:ea typeface="PT Sans Narrow"/>
                  <a:cs typeface="PT Sans Narrow"/>
                  <a:sym typeface="PT Sans Narrow"/>
                </a:endParaRPr>
              </a:p>
            </p:txBody>
          </p:sp>
        </p:grpSp>
        <p:grpSp>
          <p:nvGrpSpPr>
            <p:cNvPr id="2417" name="Google Shape;2417;p90"/>
            <p:cNvGrpSpPr/>
            <p:nvPr/>
          </p:nvGrpSpPr>
          <p:grpSpPr>
            <a:xfrm>
              <a:off x="378584" y="6326950"/>
              <a:ext cx="7119693" cy="2440493"/>
              <a:chOff x="378584" y="6326950"/>
              <a:chExt cx="7119693" cy="2440493"/>
            </a:xfrm>
          </p:grpSpPr>
          <p:grpSp>
            <p:nvGrpSpPr>
              <p:cNvPr id="2418" name="Google Shape;2418;p90"/>
              <p:cNvGrpSpPr/>
              <p:nvPr/>
            </p:nvGrpSpPr>
            <p:grpSpPr>
              <a:xfrm>
                <a:off x="6257226" y="6352050"/>
                <a:ext cx="1241052" cy="2261550"/>
                <a:chOff x="1707753" y="6504450"/>
                <a:chExt cx="1241052" cy="2261550"/>
              </a:xfrm>
            </p:grpSpPr>
            <p:cxnSp>
              <p:nvCxnSpPr>
                <p:cNvPr id="2419" name="Google Shape;2419;p90"/>
                <p:cNvCxnSpPr/>
                <p:nvPr/>
              </p:nvCxnSpPr>
              <p:spPr>
                <a:xfrm rot="10800000">
                  <a:off x="2328279" y="6689257"/>
                  <a:ext cx="3775" cy="181748"/>
                </a:xfrm>
                <a:prstGeom prst="straightConnector1">
                  <a:avLst/>
                </a:prstGeom>
                <a:solidFill>
                  <a:schemeClr val="accent3"/>
                </a:solidFill>
                <a:ln cap="flat" cmpd="sng" w="12700">
                  <a:solidFill>
                    <a:schemeClr val="dk1"/>
                  </a:solidFill>
                  <a:prstDash val="solid"/>
                  <a:round/>
                  <a:headEnd len="med" w="med" type="triangle"/>
                  <a:tailEnd len="sm" w="sm" type="none"/>
                </a:ln>
              </p:spPr>
            </p:cxnSp>
            <p:sp>
              <p:nvSpPr>
                <p:cNvPr id="2420" name="Google Shape;2420;p90"/>
                <p:cNvSpPr/>
                <p:nvPr/>
              </p:nvSpPr>
              <p:spPr>
                <a:xfrm>
                  <a:off x="1977127" y="6504450"/>
                  <a:ext cx="6987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5</a:t>
                  </a:r>
                  <a:endParaRPr b="1" sz="1050">
                    <a:solidFill>
                      <a:schemeClr val="dk1"/>
                    </a:solidFill>
                    <a:latin typeface="PT Sans Narrow"/>
                    <a:ea typeface="PT Sans Narrow"/>
                    <a:cs typeface="PT Sans Narrow"/>
                    <a:sym typeface="PT Sans Narrow"/>
                  </a:endParaRPr>
                </a:p>
              </p:txBody>
            </p:sp>
            <p:sp>
              <p:nvSpPr>
                <p:cNvPr id="2421" name="Google Shape;2421;p90"/>
                <p:cNvSpPr/>
                <p:nvPr/>
              </p:nvSpPr>
              <p:spPr>
                <a:xfrm>
                  <a:off x="1788176" y="8058000"/>
                  <a:ext cx="10248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Help!</a:t>
                  </a:r>
                  <a:endParaRPr>
                    <a:latin typeface="PT Sans Narrow"/>
                    <a:ea typeface="PT Sans Narrow"/>
                    <a:cs typeface="PT Sans Narrow"/>
                    <a:sym typeface="PT Sans Narrow"/>
                  </a:endParaRPr>
                </a:p>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Can you debug these five Scratch programs?</a:t>
                  </a:r>
                  <a:endParaRPr>
                    <a:latin typeface="PT Sans Narrow"/>
                    <a:ea typeface="PT Sans Narrow"/>
                    <a:cs typeface="PT Sans Narrow"/>
                    <a:sym typeface="PT Sans Narrow"/>
                  </a:endParaRPr>
                </a:p>
              </p:txBody>
            </p:sp>
            <p:sp>
              <p:nvSpPr>
                <p:cNvPr id="2422" name="Google Shape;2422;p90"/>
                <p:cNvSpPr/>
                <p:nvPr/>
              </p:nvSpPr>
              <p:spPr>
                <a:xfrm rot="8075815">
                  <a:off x="1889490" y="6926503"/>
                  <a:ext cx="877577" cy="877579"/>
                </a:xfrm>
                <a:prstGeom prst="teardrop">
                  <a:avLst>
                    <a:gd fmla="val 100000" name="adj"/>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Google Shape;2423;p90"/>
                <p:cNvSpPr txBox="1"/>
                <p:nvPr/>
              </p:nvSpPr>
              <p:spPr>
                <a:xfrm>
                  <a:off x="1864387" y="7221354"/>
                  <a:ext cx="927786"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DEBUG IT!</a:t>
                  </a:r>
                  <a:endParaRPr b="1" sz="1100">
                    <a:latin typeface="PT Sans Narrow"/>
                    <a:ea typeface="PT Sans Narrow"/>
                    <a:cs typeface="PT Sans Narrow"/>
                    <a:sym typeface="PT Sans Narrow"/>
                  </a:endParaRPr>
                </a:p>
              </p:txBody>
            </p:sp>
          </p:grpSp>
          <p:grpSp>
            <p:nvGrpSpPr>
              <p:cNvPr id="2424" name="Google Shape;2424;p90"/>
              <p:cNvGrpSpPr/>
              <p:nvPr/>
            </p:nvGrpSpPr>
            <p:grpSpPr>
              <a:xfrm>
                <a:off x="378584" y="6326950"/>
                <a:ext cx="5942158" cy="2440493"/>
                <a:chOff x="378584" y="6326950"/>
                <a:chExt cx="5942158" cy="2440493"/>
              </a:xfrm>
            </p:grpSpPr>
            <p:grpSp>
              <p:nvGrpSpPr>
                <p:cNvPr id="2425" name="Google Shape;2425;p90"/>
                <p:cNvGrpSpPr/>
                <p:nvPr/>
              </p:nvGrpSpPr>
              <p:grpSpPr>
                <a:xfrm>
                  <a:off x="378584" y="6326950"/>
                  <a:ext cx="5942158" cy="2440493"/>
                  <a:chOff x="378584" y="6326950"/>
                  <a:chExt cx="5942158" cy="2440493"/>
                </a:xfrm>
              </p:grpSpPr>
              <p:grpSp>
                <p:nvGrpSpPr>
                  <p:cNvPr id="2426" name="Google Shape;2426;p90"/>
                  <p:cNvGrpSpPr/>
                  <p:nvPr/>
                </p:nvGrpSpPr>
                <p:grpSpPr>
                  <a:xfrm>
                    <a:off x="992120" y="6536857"/>
                    <a:ext cx="4712555" cy="181748"/>
                    <a:chOff x="992120" y="6536857"/>
                    <a:chExt cx="4712555" cy="181748"/>
                  </a:xfrm>
                </p:grpSpPr>
                <p:grpSp>
                  <p:nvGrpSpPr>
                    <p:cNvPr id="2427" name="Google Shape;2427;p90"/>
                    <p:cNvGrpSpPr/>
                    <p:nvPr/>
                  </p:nvGrpSpPr>
                  <p:grpSpPr>
                    <a:xfrm>
                      <a:off x="992120" y="6536857"/>
                      <a:ext cx="3542506" cy="181748"/>
                      <a:chOff x="992120" y="6536857"/>
                      <a:chExt cx="3542506" cy="181748"/>
                    </a:xfrm>
                  </p:grpSpPr>
                  <p:cxnSp>
                    <p:nvCxnSpPr>
                      <p:cNvPr id="2428" name="Google Shape;2428;p90"/>
                      <p:cNvCxnSpPr/>
                      <p:nvPr/>
                    </p:nvCxnSpPr>
                    <p:spPr>
                      <a:xfrm rot="10800000">
                        <a:off x="3352291" y="6536857"/>
                        <a:ext cx="3775" cy="181748"/>
                      </a:xfrm>
                      <a:prstGeom prst="straightConnector1">
                        <a:avLst/>
                      </a:prstGeom>
                      <a:noFill/>
                      <a:ln cap="flat" cmpd="sng" w="12700">
                        <a:solidFill>
                          <a:schemeClr val="dk1"/>
                        </a:solidFill>
                        <a:prstDash val="solid"/>
                        <a:round/>
                        <a:headEnd len="med" w="med" type="triangle"/>
                        <a:tailEnd len="sm" w="sm" type="none"/>
                      </a:ln>
                    </p:spPr>
                  </p:cxnSp>
                  <p:cxnSp>
                    <p:nvCxnSpPr>
                      <p:cNvPr id="2429" name="Google Shape;2429;p90"/>
                      <p:cNvCxnSpPr/>
                      <p:nvPr/>
                    </p:nvCxnSpPr>
                    <p:spPr>
                      <a:xfrm rot="10800000">
                        <a:off x="4530851" y="6536857"/>
                        <a:ext cx="3775" cy="181748"/>
                      </a:xfrm>
                      <a:prstGeom prst="straightConnector1">
                        <a:avLst/>
                      </a:prstGeom>
                      <a:noFill/>
                      <a:ln cap="flat" cmpd="sng" w="12700">
                        <a:solidFill>
                          <a:schemeClr val="dk1"/>
                        </a:solidFill>
                        <a:prstDash val="solid"/>
                        <a:round/>
                        <a:headEnd len="med" w="med" type="triangle"/>
                        <a:tailEnd len="sm" w="sm" type="none"/>
                      </a:ln>
                    </p:spPr>
                  </p:cxnSp>
                  <p:cxnSp>
                    <p:nvCxnSpPr>
                      <p:cNvPr id="2430" name="Google Shape;2430;p90"/>
                      <p:cNvCxnSpPr/>
                      <p:nvPr/>
                    </p:nvCxnSpPr>
                    <p:spPr>
                      <a:xfrm rot="10800000">
                        <a:off x="992120" y="6536857"/>
                        <a:ext cx="3775" cy="181748"/>
                      </a:xfrm>
                      <a:prstGeom prst="straightConnector1">
                        <a:avLst/>
                      </a:prstGeom>
                      <a:noFill/>
                      <a:ln cap="flat" cmpd="sng" w="12700">
                        <a:solidFill>
                          <a:schemeClr val="dk1"/>
                        </a:solidFill>
                        <a:prstDash val="solid"/>
                        <a:round/>
                        <a:headEnd len="med" w="med" type="triangle"/>
                        <a:tailEnd len="sm" w="sm" type="none"/>
                      </a:ln>
                    </p:spPr>
                  </p:cxnSp>
                </p:grpSp>
                <p:cxnSp>
                  <p:nvCxnSpPr>
                    <p:cNvPr id="2431" name="Google Shape;2431;p90"/>
                    <p:cNvCxnSpPr/>
                    <p:nvPr/>
                  </p:nvCxnSpPr>
                  <p:spPr>
                    <a:xfrm rot="10800000">
                      <a:off x="5704674" y="6540572"/>
                      <a:ext cx="1" cy="178033"/>
                    </a:xfrm>
                    <a:prstGeom prst="straightConnector1">
                      <a:avLst/>
                    </a:prstGeom>
                    <a:noFill/>
                    <a:ln cap="flat" cmpd="sng" w="12700">
                      <a:solidFill>
                        <a:schemeClr val="dk1"/>
                      </a:solidFill>
                      <a:prstDash val="solid"/>
                      <a:round/>
                      <a:headEnd len="med" w="med" type="triangle"/>
                      <a:tailEnd len="sm" w="sm" type="none"/>
                    </a:ln>
                  </p:spPr>
                </p:cxnSp>
              </p:grpSp>
              <p:grpSp>
                <p:nvGrpSpPr>
                  <p:cNvPr id="2432" name="Google Shape;2432;p90"/>
                  <p:cNvGrpSpPr/>
                  <p:nvPr/>
                </p:nvGrpSpPr>
                <p:grpSpPr>
                  <a:xfrm>
                    <a:off x="378584" y="6326950"/>
                    <a:ext cx="5942158" cy="2440493"/>
                    <a:chOff x="378584" y="6400557"/>
                    <a:chExt cx="5942158" cy="2440493"/>
                  </a:xfrm>
                </p:grpSpPr>
                <p:grpSp>
                  <p:nvGrpSpPr>
                    <p:cNvPr id="2433" name="Google Shape;2433;p90"/>
                    <p:cNvGrpSpPr/>
                    <p:nvPr/>
                  </p:nvGrpSpPr>
                  <p:grpSpPr>
                    <a:xfrm>
                      <a:off x="649764" y="6400557"/>
                      <a:ext cx="5421112" cy="278900"/>
                      <a:chOff x="649764" y="6400557"/>
                      <a:chExt cx="5421112" cy="278900"/>
                    </a:xfrm>
                  </p:grpSpPr>
                  <p:sp>
                    <p:nvSpPr>
                      <p:cNvPr id="2434" name="Google Shape;2434;p90"/>
                      <p:cNvSpPr/>
                      <p:nvPr/>
                    </p:nvSpPr>
                    <p:spPr>
                      <a:xfrm>
                        <a:off x="649764" y="6400557"/>
                        <a:ext cx="6987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1</a:t>
                        </a:r>
                        <a:endParaRPr b="1" sz="1050">
                          <a:solidFill>
                            <a:schemeClr val="dk1"/>
                          </a:solidFill>
                          <a:latin typeface="PT Sans Narrow"/>
                          <a:ea typeface="PT Sans Narrow"/>
                          <a:cs typeface="PT Sans Narrow"/>
                          <a:sym typeface="PT Sans Narrow"/>
                        </a:endParaRPr>
                      </a:p>
                    </p:txBody>
                  </p:sp>
                  <p:sp>
                    <p:nvSpPr>
                      <p:cNvPr id="2435" name="Google Shape;2435;p90"/>
                      <p:cNvSpPr/>
                      <p:nvPr/>
                    </p:nvSpPr>
                    <p:spPr>
                      <a:xfrm>
                        <a:off x="5372176" y="6425657"/>
                        <a:ext cx="6987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4</a:t>
                        </a:r>
                        <a:endParaRPr b="1" sz="1050">
                          <a:solidFill>
                            <a:schemeClr val="dk1"/>
                          </a:solidFill>
                          <a:latin typeface="PT Sans Narrow"/>
                          <a:ea typeface="PT Sans Narrow"/>
                          <a:cs typeface="PT Sans Narrow"/>
                          <a:sym typeface="PT Sans Narrow"/>
                        </a:endParaRPr>
                      </a:p>
                    </p:txBody>
                  </p:sp>
                </p:grpSp>
                <p:grpSp>
                  <p:nvGrpSpPr>
                    <p:cNvPr id="2436" name="Google Shape;2436;p90"/>
                    <p:cNvGrpSpPr/>
                    <p:nvPr/>
                  </p:nvGrpSpPr>
                  <p:grpSpPr>
                    <a:xfrm>
                      <a:off x="378584" y="6665976"/>
                      <a:ext cx="5942158" cy="2175074"/>
                      <a:chOff x="378584" y="6665976"/>
                      <a:chExt cx="5942158" cy="2175074"/>
                    </a:xfrm>
                  </p:grpSpPr>
                  <p:grpSp>
                    <p:nvGrpSpPr>
                      <p:cNvPr id="2437" name="Google Shape;2437;p90"/>
                      <p:cNvGrpSpPr/>
                      <p:nvPr/>
                    </p:nvGrpSpPr>
                    <p:grpSpPr>
                      <a:xfrm>
                        <a:off x="378584" y="6665990"/>
                        <a:ext cx="1241052" cy="1713376"/>
                        <a:chOff x="361181" y="6645783"/>
                        <a:chExt cx="1378946" cy="1903746"/>
                      </a:xfrm>
                    </p:grpSpPr>
                    <p:sp>
                      <p:nvSpPr>
                        <p:cNvPr id="2438" name="Google Shape;2438;p90"/>
                        <p:cNvSpPr/>
                        <p:nvPr/>
                      </p:nvSpPr>
                      <p:spPr>
                        <a:xfrm>
                          <a:off x="473809" y="8104929"/>
                          <a:ext cx="1138800" cy="444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What do all games</a:t>
                          </a:r>
                          <a:endParaRPr>
                            <a:latin typeface="PT Sans Narrow"/>
                            <a:ea typeface="PT Sans Narrow"/>
                            <a:cs typeface="PT Sans Narrow"/>
                            <a:sym typeface="PT Sans Narrow"/>
                          </a:endParaRPr>
                        </a:p>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have in common?</a:t>
                          </a:r>
                          <a:endParaRPr>
                            <a:latin typeface="PT Sans Narrow"/>
                            <a:ea typeface="PT Sans Narrow"/>
                            <a:cs typeface="PT Sans Narrow"/>
                            <a:sym typeface="PT Sans Narrow"/>
                          </a:endParaRPr>
                        </a:p>
                      </p:txBody>
                    </p:sp>
                    <p:grpSp>
                      <p:nvGrpSpPr>
                        <p:cNvPr id="2439" name="Google Shape;2439;p90"/>
                        <p:cNvGrpSpPr/>
                        <p:nvPr/>
                      </p:nvGrpSpPr>
                      <p:grpSpPr>
                        <a:xfrm>
                          <a:off x="361181" y="6645783"/>
                          <a:ext cx="1378946" cy="1378946"/>
                          <a:chOff x="361181" y="6645783"/>
                          <a:chExt cx="1378946" cy="1378946"/>
                        </a:xfrm>
                      </p:grpSpPr>
                      <p:sp>
                        <p:nvSpPr>
                          <p:cNvPr id="2440" name="Google Shape;2440;p90"/>
                          <p:cNvSpPr/>
                          <p:nvPr/>
                        </p:nvSpPr>
                        <p:spPr>
                          <a:xfrm rot="8075815">
                            <a:off x="563111" y="6847712"/>
                            <a:ext cx="975086" cy="975087"/>
                          </a:xfrm>
                          <a:prstGeom prst="teardrop">
                            <a:avLst>
                              <a:gd fmla="val 100000" name="adj"/>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Google Shape;2441;p90"/>
                          <p:cNvSpPr txBox="1"/>
                          <p:nvPr/>
                        </p:nvSpPr>
                        <p:spPr>
                          <a:xfrm>
                            <a:off x="535218" y="7112421"/>
                            <a:ext cx="1030873" cy="5129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DREAM GAME LIST</a:t>
                            </a:r>
                            <a:endParaRPr b="1" sz="1100">
                              <a:latin typeface="PT Sans Narrow"/>
                              <a:ea typeface="PT Sans Narrow"/>
                              <a:cs typeface="PT Sans Narrow"/>
                              <a:sym typeface="PT Sans Narrow"/>
                            </a:endParaRPr>
                          </a:p>
                        </p:txBody>
                      </p:sp>
                    </p:grpSp>
                  </p:grpSp>
                  <p:grpSp>
                    <p:nvGrpSpPr>
                      <p:cNvPr id="2442" name="Google Shape;2442;p90"/>
                      <p:cNvGrpSpPr/>
                      <p:nvPr/>
                    </p:nvGrpSpPr>
                    <p:grpSpPr>
                      <a:xfrm>
                        <a:off x="2728232" y="6665977"/>
                        <a:ext cx="1241052" cy="1867272"/>
                        <a:chOff x="2852686" y="6645783"/>
                        <a:chExt cx="1378946" cy="2074746"/>
                      </a:xfrm>
                    </p:grpSpPr>
                    <p:sp>
                      <p:nvSpPr>
                        <p:cNvPr id="2443" name="Google Shape;2443;p90"/>
                        <p:cNvSpPr/>
                        <p:nvPr/>
                      </p:nvSpPr>
                      <p:spPr>
                        <a:xfrm>
                          <a:off x="2941928" y="8104929"/>
                          <a:ext cx="1138800" cy="61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How can you add score to a game using variables?</a:t>
                          </a:r>
                          <a:endParaRPr>
                            <a:latin typeface="PT Sans Narrow"/>
                            <a:ea typeface="PT Sans Narrow"/>
                            <a:cs typeface="PT Sans Narrow"/>
                            <a:sym typeface="PT Sans Narrow"/>
                          </a:endParaRPr>
                        </a:p>
                      </p:txBody>
                    </p:sp>
                    <p:grpSp>
                      <p:nvGrpSpPr>
                        <p:cNvPr id="2444" name="Google Shape;2444;p90"/>
                        <p:cNvGrpSpPr/>
                        <p:nvPr/>
                      </p:nvGrpSpPr>
                      <p:grpSpPr>
                        <a:xfrm>
                          <a:off x="2852686" y="6645783"/>
                          <a:ext cx="1378946" cy="1378946"/>
                          <a:chOff x="2852686" y="6645783"/>
                          <a:chExt cx="1378946" cy="1378946"/>
                        </a:xfrm>
                      </p:grpSpPr>
                      <p:sp>
                        <p:nvSpPr>
                          <p:cNvPr id="2445" name="Google Shape;2445;p90"/>
                          <p:cNvSpPr/>
                          <p:nvPr/>
                        </p:nvSpPr>
                        <p:spPr>
                          <a:xfrm rot="8075815">
                            <a:off x="3054616" y="6847713"/>
                            <a:ext cx="975086" cy="975087"/>
                          </a:xfrm>
                          <a:prstGeom prst="teardrop">
                            <a:avLst>
                              <a:gd fmla="val 100000" name="adj"/>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6" name="Google Shape;2446;p90"/>
                          <p:cNvSpPr txBox="1"/>
                          <p:nvPr/>
                        </p:nvSpPr>
                        <p:spPr>
                          <a:xfrm>
                            <a:off x="3026723" y="7175324"/>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SCORE</a:t>
                            </a:r>
                            <a:endParaRPr b="1" sz="1100">
                              <a:latin typeface="PT Sans Narrow"/>
                              <a:ea typeface="PT Sans Narrow"/>
                              <a:cs typeface="PT Sans Narrow"/>
                              <a:sym typeface="PT Sans Narrow"/>
                            </a:endParaRPr>
                          </a:p>
                        </p:txBody>
                      </p:sp>
                    </p:grpSp>
                  </p:grpSp>
                  <p:grpSp>
                    <p:nvGrpSpPr>
                      <p:cNvPr id="2447" name="Google Shape;2447;p90"/>
                      <p:cNvGrpSpPr/>
                      <p:nvPr/>
                    </p:nvGrpSpPr>
                    <p:grpSpPr>
                      <a:xfrm>
                        <a:off x="5079690" y="6665976"/>
                        <a:ext cx="1241052" cy="2021172"/>
                        <a:chOff x="5291070" y="6645783"/>
                        <a:chExt cx="1378946" cy="2245747"/>
                      </a:xfrm>
                    </p:grpSpPr>
                    <p:sp>
                      <p:nvSpPr>
                        <p:cNvPr id="2448" name="Google Shape;2448;p90"/>
                        <p:cNvSpPr/>
                        <p:nvPr/>
                      </p:nvSpPr>
                      <p:spPr>
                        <a:xfrm>
                          <a:off x="5363751" y="8104929"/>
                          <a:ext cx="12402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Tackle nine Scratch</a:t>
                          </a:r>
                          <a:endParaRPr>
                            <a:latin typeface="PT Sans Narrow"/>
                            <a:ea typeface="PT Sans Narrow"/>
                            <a:cs typeface="PT Sans Narrow"/>
                            <a:sym typeface="PT Sans Narrow"/>
                          </a:endParaRPr>
                        </a:p>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programming puzzles.</a:t>
                          </a:r>
                          <a:endParaRPr>
                            <a:latin typeface="PT Sans Narrow"/>
                            <a:ea typeface="PT Sans Narrow"/>
                            <a:cs typeface="PT Sans Narrow"/>
                            <a:sym typeface="PT Sans Narrow"/>
                          </a:endParaRPr>
                        </a:p>
                      </p:txBody>
                    </p:sp>
                    <p:grpSp>
                      <p:nvGrpSpPr>
                        <p:cNvPr id="2449" name="Google Shape;2449;p90"/>
                        <p:cNvGrpSpPr/>
                        <p:nvPr/>
                      </p:nvGrpSpPr>
                      <p:grpSpPr>
                        <a:xfrm>
                          <a:off x="5291070" y="6645783"/>
                          <a:ext cx="1378946" cy="1378946"/>
                          <a:chOff x="5291070" y="6645783"/>
                          <a:chExt cx="1378946" cy="1378946"/>
                        </a:xfrm>
                      </p:grpSpPr>
                      <p:sp>
                        <p:nvSpPr>
                          <p:cNvPr id="2450" name="Google Shape;2450;p90"/>
                          <p:cNvSpPr/>
                          <p:nvPr/>
                        </p:nvSpPr>
                        <p:spPr>
                          <a:xfrm rot="8075815">
                            <a:off x="5493000" y="6847712"/>
                            <a:ext cx="975086" cy="975087"/>
                          </a:xfrm>
                          <a:prstGeom prst="teardrop">
                            <a:avLst>
                              <a:gd fmla="val 100000" name="adj"/>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Google Shape;2451;p90"/>
                          <p:cNvSpPr txBox="1"/>
                          <p:nvPr/>
                        </p:nvSpPr>
                        <p:spPr>
                          <a:xfrm>
                            <a:off x="5465107" y="7175324"/>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INTERACTIONS</a:t>
                            </a:r>
                            <a:endParaRPr b="1" sz="1100">
                              <a:latin typeface="PT Sans Narrow"/>
                              <a:ea typeface="PT Sans Narrow"/>
                              <a:cs typeface="PT Sans Narrow"/>
                              <a:sym typeface="PT Sans Narrow"/>
                            </a:endParaRPr>
                          </a:p>
                        </p:txBody>
                      </p:sp>
                    </p:grpSp>
                  </p:grpSp>
                  <p:grpSp>
                    <p:nvGrpSpPr>
                      <p:cNvPr id="2452" name="Google Shape;2452;p90"/>
                      <p:cNvGrpSpPr/>
                      <p:nvPr/>
                    </p:nvGrpSpPr>
                    <p:grpSpPr>
                      <a:xfrm>
                        <a:off x="3904046" y="6665978"/>
                        <a:ext cx="1241054" cy="2175072"/>
                        <a:chOff x="4079172" y="6645783"/>
                        <a:chExt cx="1378948" cy="2416746"/>
                      </a:xfrm>
                    </p:grpSpPr>
                    <p:grpSp>
                      <p:nvGrpSpPr>
                        <p:cNvPr id="2453" name="Google Shape;2453;p90"/>
                        <p:cNvGrpSpPr/>
                        <p:nvPr/>
                      </p:nvGrpSpPr>
                      <p:grpSpPr>
                        <a:xfrm>
                          <a:off x="4079172" y="6645783"/>
                          <a:ext cx="1378948" cy="1378948"/>
                          <a:chOff x="4079172" y="6645783"/>
                          <a:chExt cx="1378948" cy="1378948"/>
                        </a:xfrm>
                      </p:grpSpPr>
                      <p:sp>
                        <p:nvSpPr>
                          <p:cNvPr id="2454" name="Google Shape;2454;p90"/>
                          <p:cNvSpPr/>
                          <p:nvPr/>
                        </p:nvSpPr>
                        <p:spPr>
                          <a:xfrm rot="8075815">
                            <a:off x="4281103" y="6847713"/>
                            <a:ext cx="975087" cy="975088"/>
                          </a:xfrm>
                          <a:prstGeom prst="teardrop">
                            <a:avLst>
                              <a:gd fmla="val 100000" name="adj"/>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5" name="Google Shape;2455;p90"/>
                          <p:cNvSpPr txBox="1"/>
                          <p:nvPr/>
                        </p:nvSpPr>
                        <p:spPr>
                          <a:xfrm>
                            <a:off x="4253210" y="7175323"/>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EXTENSIONS</a:t>
                            </a:r>
                            <a:endParaRPr b="1" sz="1100">
                              <a:latin typeface="PT Sans Narrow"/>
                              <a:ea typeface="PT Sans Narrow"/>
                              <a:cs typeface="PT Sans Narrow"/>
                              <a:sym typeface="PT Sans Narrow"/>
                            </a:endParaRPr>
                          </a:p>
                        </p:txBody>
                      </p:sp>
                    </p:grpSp>
                    <p:sp>
                      <p:nvSpPr>
                        <p:cNvPr id="2456" name="Google Shape;2456;p90"/>
                        <p:cNvSpPr/>
                        <p:nvPr/>
                      </p:nvSpPr>
                      <p:spPr>
                        <a:xfrm>
                          <a:off x="4187012" y="8104929"/>
                          <a:ext cx="1205100" cy="95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What are different ways of extending and increasing difficulty in a game?</a:t>
                          </a:r>
                          <a:endParaRPr>
                            <a:latin typeface="PT Sans Narrow"/>
                            <a:ea typeface="PT Sans Narrow"/>
                            <a:cs typeface="PT Sans Narrow"/>
                            <a:sym typeface="PT Sans Narrow"/>
                          </a:endParaRPr>
                        </a:p>
                      </p:txBody>
                    </p:sp>
                  </p:grpSp>
                </p:grpSp>
              </p:grpSp>
            </p:grpSp>
            <p:sp>
              <p:nvSpPr>
                <p:cNvPr id="2457" name="Google Shape;2457;p90"/>
                <p:cNvSpPr/>
                <p:nvPr/>
              </p:nvSpPr>
              <p:spPr>
                <a:xfrm>
                  <a:off x="3002850" y="6352050"/>
                  <a:ext cx="6987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2</a:t>
                  </a:r>
                  <a:endParaRPr b="1" sz="1050">
                    <a:solidFill>
                      <a:schemeClr val="dk1"/>
                    </a:solidFill>
                    <a:latin typeface="PT Sans Narrow"/>
                    <a:ea typeface="PT Sans Narrow"/>
                    <a:cs typeface="PT Sans Narrow"/>
                    <a:sym typeface="PT Sans Narrow"/>
                  </a:endParaRPr>
                </a:p>
              </p:txBody>
            </p:sp>
            <p:sp>
              <p:nvSpPr>
                <p:cNvPr id="2458" name="Google Shape;2458;p90"/>
                <p:cNvSpPr/>
                <p:nvPr/>
              </p:nvSpPr>
              <p:spPr>
                <a:xfrm>
                  <a:off x="4175113" y="6352050"/>
                  <a:ext cx="6987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3</a:t>
                  </a:r>
                  <a:endParaRPr b="1" sz="1050">
                    <a:solidFill>
                      <a:schemeClr val="dk1"/>
                    </a:solidFill>
                    <a:latin typeface="PT Sans Narrow"/>
                    <a:ea typeface="PT Sans Narrow"/>
                    <a:cs typeface="PT Sans Narrow"/>
                    <a:sym typeface="PT Sans Narrow"/>
                  </a:endParaRPr>
                </a:p>
              </p:txBody>
            </p:sp>
          </p:grpSp>
        </p:grpSp>
      </p:grpSp>
      <p:grpSp>
        <p:nvGrpSpPr>
          <p:cNvPr id="2459" name="Google Shape;2459;p90"/>
          <p:cNvGrpSpPr/>
          <p:nvPr/>
        </p:nvGrpSpPr>
        <p:grpSpPr>
          <a:xfrm>
            <a:off x="479939" y="1540492"/>
            <a:ext cx="6854507" cy="2862322"/>
            <a:chOff x="479939" y="1308371"/>
            <a:chExt cx="6854507" cy="2862322"/>
          </a:xfrm>
        </p:grpSpPr>
        <p:sp>
          <p:nvSpPr>
            <p:cNvPr id="2460" name="Google Shape;2460;p90"/>
            <p:cNvSpPr txBox="1"/>
            <p:nvPr/>
          </p:nvSpPr>
          <p:spPr>
            <a:xfrm>
              <a:off x="4060679" y="1308371"/>
              <a:ext cx="3273767"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unit, learners will become game designers and experience creating their own game project. Guided by the activities in this unit, students will be introduced to game mechanics and game development while building understandings of computational concepts (conditionals, operators, data) and computational practices (abstracting and modularizing).</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You could get students started on their game projects with the Starter Games activity and then support further development through other activities. From learning common game mechanics such as keeping score and side-scrolling, to the creation of multiplayer games </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(e.g., Pong), Unit 4 activities offer students multiple opportunities to practice game development.</a:t>
              </a:r>
              <a:endParaRPr>
                <a:latin typeface="PT Sans Narrow"/>
                <a:ea typeface="PT Sans Narrow"/>
                <a:cs typeface="PT Sans Narrow"/>
                <a:sym typeface="PT Sans Narrow"/>
              </a:endParaRPr>
            </a:p>
          </p:txBody>
        </p:sp>
        <p:pic>
          <p:nvPicPr>
            <p:cNvPr descr="Screen Shot 2014-07-17 at 7.59.18 PM.png" id="2461" name="Google Shape;2461;p90"/>
            <p:cNvPicPr preferRelativeResize="0"/>
            <p:nvPr/>
          </p:nvPicPr>
          <p:blipFill rotWithShape="1">
            <a:blip r:embed="rId3">
              <a:alphaModFix/>
            </a:blip>
            <a:srcRect b="0" l="0" r="0" t="0"/>
            <a:stretch/>
          </p:blipFill>
          <p:spPr>
            <a:xfrm>
              <a:off x="479939" y="1404098"/>
              <a:ext cx="3295110" cy="2473909"/>
            </a:xfrm>
            <a:prstGeom prst="rect">
              <a:avLst/>
            </a:prstGeom>
            <a:noFill/>
            <a:ln cap="flat" cmpd="sng" w="9525">
              <a:solidFill>
                <a:schemeClr val="dk1"/>
              </a:solidFill>
              <a:prstDash val="solid"/>
              <a:round/>
              <a:headEnd len="sm" w="sm" type="none"/>
              <a:tailEnd len="sm" w="sm" type="none"/>
            </a:ln>
          </p:spPr>
        </p:pic>
      </p:grpSp>
      <p:sp>
        <p:nvSpPr>
          <p:cNvPr id="2462" name="Google Shape;2462;p90"/>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73</a:t>
            </a:r>
            <a:endParaRPr b="0" i="0" sz="1200">
              <a:solidFill>
                <a:srgbClr val="888888"/>
              </a:solidFill>
              <a:latin typeface="Carme"/>
              <a:ea typeface="Carme"/>
              <a:cs typeface="Carme"/>
              <a:sym typeface="Carme"/>
            </a:endParaRPr>
          </a:p>
        </p:txBody>
      </p:sp>
      <p:grpSp>
        <p:nvGrpSpPr>
          <p:cNvPr id="2463" name="Google Shape;2463;p90"/>
          <p:cNvGrpSpPr/>
          <p:nvPr/>
        </p:nvGrpSpPr>
        <p:grpSpPr>
          <a:xfrm>
            <a:off x="-1" y="668425"/>
            <a:ext cx="7582143" cy="479588"/>
            <a:chOff x="-1" y="668425"/>
            <a:chExt cx="7582143" cy="479588"/>
          </a:xfrm>
        </p:grpSpPr>
        <p:sp>
          <p:nvSpPr>
            <p:cNvPr id="2464" name="Google Shape;2464;p90"/>
            <p:cNvSpPr/>
            <p:nvPr/>
          </p:nvSpPr>
          <p:spPr>
            <a:xfrm>
              <a:off x="-1" y="668431"/>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5" name="Google Shape;2465;p90"/>
            <p:cNvSpPr txBox="1"/>
            <p:nvPr/>
          </p:nvSpPr>
          <p:spPr>
            <a:xfrm>
              <a:off x="3238500" y="668425"/>
              <a:ext cx="4096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CHOOSE YOUR OWN ADVENTURE</a:t>
              </a:r>
              <a:endParaRPr b="1" sz="2400">
                <a:solidFill>
                  <a:schemeClr val="lt1"/>
                </a:solidFill>
                <a:latin typeface="PT Sans Narrow"/>
                <a:ea typeface="PT Sans Narrow"/>
                <a:cs typeface="PT Sans Narrow"/>
                <a:sym typeface="PT Sans Narrow"/>
              </a:endParaRPr>
            </a:p>
          </p:txBody>
        </p:sp>
      </p:grpSp>
      <p:grpSp>
        <p:nvGrpSpPr>
          <p:cNvPr id="2466" name="Google Shape;2466;p90"/>
          <p:cNvGrpSpPr/>
          <p:nvPr/>
        </p:nvGrpSpPr>
        <p:grpSpPr>
          <a:xfrm>
            <a:off x="-1" y="5256957"/>
            <a:ext cx="7582144" cy="479582"/>
            <a:chOff x="-1" y="5256957"/>
            <a:chExt cx="7582144" cy="479582"/>
          </a:xfrm>
        </p:grpSpPr>
        <p:sp>
          <p:nvSpPr>
            <p:cNvPr id="2467" name="Google Shape;2467;p90"/>
            <p:cNvSpPr/>
            <p:nvPr/>
          </p:nvSpPr>
          <p:spPr>
            <a:xfrm>
              <a:off x="-1" y="5256957"/>
              <a:ext cx="7582144"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8" name="Google Shape;2468;p90"/>
            <p:cNvSpPr txBox="1"/>
            <p:nvPr/>
          </p:nvSpPr>
          <p:spPr>
            <a:xfrm>
              <a:off x="5223496" y="5256957"/>
              <a:ext cx="2110950" cy="46166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POSSIBLE PATH</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3" name="Shape 2473"/>
        <p:cNvGrpSpPr/>
        <p:nvPr/>
      </p:nvGrpSpPr>
      <p:grpSpPr>
        <a:xfrm>
          <a:off x="0" y="0"/>
          <a:ext cx="0" cy="0"/>
          <a:chOff x="0" y="0"/>
          <a:chExt cx="0" cy="0"/>
        </a:xfrm>
      </p:grpSpPr>
      <p:grpSp>
        <p:nvGrpSpPr>
          <p:cNvPr id="2474" name="Google Shape;2474;p91"/>
          <p:cNvGrpSpPr/>
          <p:nvPr/>
        </p:nvGrpSpPr>
        <p:grpSpPr>
          <a:xfrm>
            <a:off x="457995" y="2830659"/>
            <a:ext cx="3324430" cy="4781641"/>
            <a:chOff x="422410" y="2830659"/>
            <a:chExt cx="3324430" cy="4781641"/>
          </a:xfrm>
        </p:grpSpPr>
        <p:sp>
          <p:nvSpPr>
            <p:cNvPr id="2475" name="Google Shape;2475;p91"/>
            <p:cNvSpPr txBox="1"/>
            <p:nvPr/>
          </p:nvSpPr>
          <p:spPr>
            <a:xfrm>
              <a:off x="515540" y="3328600"/>
              <a:ext cx="3231300" cy="4283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Divide students into small groups of 2-3 people.</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 their small groups, ask students to generate a list of games that they enjoy playing. They can compose the list using their design journals or a sheet of paper. We suggest facilitating the brain dump brainstorming activity: give students a short time period (1-2 minutes) to write down as many games as they can. Then, have students narrow down their favorites from the brain dump list.</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After a few minutes, ask groups about their list of games:</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What do the games have in common?</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What features of their design make them a game?</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Facilitate a class discussion about what characteristics make up a game and generate a class list of common game mechanics. Next, ask students to imagine their dream game and write a list of design elements for that game.</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Invite students to share their dream game lists in their small groups or critique groups (see Unit 0 Critique Group activity) to get feedback and suggestions.</a:t>
              </a:r>
              <a:endParaRPr sz="1200">
                <a:solidFill>
                  <a:schemeClr val="dk1"/>
                </a:solidFill>
                <a:latin typeface="PT Sans Narrow"/>
                <a:ea typeface="PT Sans Narrow"/>
                <a:cs typeface="PT Sans Narrow"/>
                <a:sym typeface="PT Sans Narrow"/>
              </a:endParaRPr>
            </a:p>
          </p:txBody>
        </p:sp>
        <p:sp>
          <p:nvSpPr>
            <p:cNvPr id="2476" name="Google Shape;2476;p91"/>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sz="1600">
                <a:solidFill>
                  <a:schemeClr val="dk1"/>
                </a:solidFill>
                <a:latin typeface="PT Sans Narrow"/>
                <a:ea typeface="PT Sans Narrow"/>
                <a:cs typeface="PT Sans Narrow"/>
                <a:sym typeface="PT Sans Narrow"/>
              </a:endParaRPr>
            </a:p>
          </p:txBody>
        </p:sp>
        <p:cxnSp>
          <p:nvCxnSpPr>
            <p:cNvPr id="2477" name="Google Shape;2477;p91"/>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2478" name="Google Shape;2478;p91"/>
          <p:cNvSpPr txBox="1"/>
          <p:nvPr/>
        </p:nvSpPr>
        <p:spPr>
          <a:xfrm>
            <a:off x="4222218" y="795405"/>
            <a:ext cx="2999848" cy="677108"/>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identify common design elements of games</a:t>
            </a:r>
            <a:endParaRPr sz="1200">
              <a:solidFill>
                <a:schemeClr val="dk1"/>
              </a:solidFill>
              <a:latin typeface="PT Sans Narrow"/>
              <a:ea typeface="PT Sans Narrow"/>
              <a:cs typeface="PT Sans Narrow"/>
              <a:sym typeface="PT Sans Narrow"/>
            </a:endParaRPr>
          </a:p>
        </p:txBody>
      </p:sp>
      <p:sp>
        <p:nvSpPr>
          <p:cNvPr id="2479" name="Google Shape;2479;p91"/>
          <p:cNvSpPr txBox="1"/>
          <p:nvPr/>
        </p:nvSpPr>
        <p:spPr>
          <a:xfrm>
            <a:off x="1225525" y="647652"/>
            <a:ext cx="2815800" cy="104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DREAM GAME LIST</a:t>
            </a:r>
            <a:endParaRPr b="1" sz="3200">
              <a:latin typeface="PT Sans Narrow"/>
              <a:ea typeface="PT Sans Narrow"/>
              <a:cs typeface="PT Sans Narrow"/>
              <a:sym typeface="PT Sans Narrow"/>
            </a:endParaRPr>
          </a:p>
        </p:txBody>
      </p:sp>
      <p:grpSp>
        <p:nvGrpSpPr>
          <p:cNvPr id="2480" name="Google Shape;2480;p91"/>
          <p:cNvGrpSpPr/>
          <p:nvPr/>
        </p:nvGrpSpPr>
        <p:grpSpPr>
          <a:xfrm>
            <a:off x="4007796" y="2830659"/>
            <a:ext cx="3307404" cy="959609"/>
            <a:chOff x="4007796" y="2830659"/>
            <a:chExt cx="3307404" cy="959609"/>
          </a:xfrm>
        </p:grpSpPr>
        <p:sp>
          <p:nvSpPr>
            <p:cNvPr id="2481" name="Google Shape;2481;p91"/>
            <p:cNvSpPr txBox="1"/>
            <p:nvPr/>
          </p:nvSpPr>
          <p:spPr>
            <a:xfrm>
              <a:off x="4104914"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paper to write down game design elements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things to sketch with (pencils, pens, markers, etc.)</a:t>
              </a:r>
              <a:endParaRPr sz="1200">
                <a:solidFill>
                  <a:schemeClr val="dk1"/>
                </a:solidFill>
                <a:latin typeface="PT Sans Narrow"/>
                <a:ea typeface="PT Sans Narrow"/>
                <a:cs typeface="PT Sans Narrow"/>
                <a:sym typeface="PT Sans Narrow"/>
              </a:endParaRPr>
            </a:p>
          </p:txBody>
        </p:sp>
        <p:sp>
          <p:nvSpPr>
            <p:cNvPr id="2482" name="Google Shape;2482;p91"/>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483" name="Google Shape;2483;p91"/>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2484" name="Google Shape;2484;p91"/>
          <p:cNvSpPr txBox="1"/>
          <p:nvPr/>
        </p:nvSpPr>
        <p:spPr>
          <a:xfrm>
            <a:off x="4104925" y="4425575"/>
            <a:ext cx="3117300" cy="1046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a list of your favorite games.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the games have in common?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features of their design make them a game?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list of design elements for your dream game.</a:t>
            </a:r>
            <a:endParaRPr>
              <a:latin typeface="PT Sans Narrow"/>
              <a:ea typeface="PT Sans Narrow"/>
              <a:cs typeface="PT Sans Narrow"/>
              <a:sym typeface="PT Sans Narrow"/>
            </a:endParaRPr>
          </a:p>
        </p:txBody>
      </p:sp>
      <p:sp>
        <p:nvSpPr>
          <p:cNvPr id="2485" name="Google Shape;2485;p91"/>
          <p:cNvSpPr txBox="1"/>
          <p:nvPr/>
        </p:nvSpPr>
        <p:spPr>
          <a:xfrm>
            <a:off x="4007796" y="3929755"/>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486" name="Google Shape;2486;p91"/>
          <p:cNvCxnSpPr/>
          <p:nvPr/>
        </p:nvCxnSpPr>
        <p:spPr>
          <a:xfrm flipH="1" rot="10800000">
            <a:off x="4104914" y="4260604"/>
            <a:ext cx="3117152" cy="8523"/>
          </a:xfrm>
          <a:prstGeom prst="straightConnector1">
            <a:avLst/>
          </a:prstGeom>
          <a:noFill/>
          <a:ln cap="flat" cmpd="sng" w="9525">
            <a:solidFill>
              <a:schemeClr val="dk1"/>
            </a:solidFill>
            <a:prstDash val="solid"/>
            <a:round/>
            <a:headEnd len="sm" w="sm" type="none"/>
            <a:tailEnd len="sm" w="sm" type="none"/>
          </a:ln>
        </p:spPr>
      </p:cxnSp>
      <p:grpSp>
        <p:nvGrpSpPr>
          <p:cNvPr id="2487" name="Google Shape;2487;p91"/>
          <p:cNvGrpSpPr/>
          <p:nvPr/>
        </p:nvGrpSpPr>
        <p:grpSpPr>
          <a:xfrm>
            <a:off x="4007796" y="5603833"/>
            <a:ext cx="3307500" cy="1511627"/>
            <a:chOff x="3992282" y="2680376"/>
            <a:chExt cx="3307500" cy="1511627"/>
          </a:xfrm>
        </p:grpSpPr>
        <p:sp>
          <p:nvSpPr>
            <p:cNvPr id="2488" name="Google Shape;2488;p91"/>
            <p:cNvSpPr txBox="1"/>
            <p:nvPr/>
          </p:nvSpPr>
          <p:spPr>
            <a:xfrm>
              <a:off x="4089400" y="3176203"/>
              <a:ext cx="3117300" cy="1015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the dream game lists include features of games?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design elements are similar or different from the class group list?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the lists tell you about the kinds of games and the types of play your students enjoy?</a:t>
              </a:r>
              <a:endParaRPr>
                <a:latin typeface="PT Sans Narrow"/>
                <a:ea typeface="PT Sans Narrow"/>
                <a:cs typeface="PT Sans Narrow"/>
                <a:sym typeface="PT Sans Narrow"/>
              </a:endParaRPr>
            </a:p>
          </p:txBody>
        </p:sp>
        <p:sp>
          <p:nvSpPr>
            <p:cNvPr id="2489" name="Google Shape;2489;p91"/>
            <p:cNvSpPr txBox="1"/>
            <p:nvPr/>
          </p:nvSpPr>
          <p:spPr>
            <a:xfrm>
              <a:off x="3992282" y="2680376"/>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490" name="Google Shape;2490;p91"/>
            <p:cNvCxnSpPr/>
            <p:nvPr/>
          </p:nvCxnSpPr>
          <p:spPr>
            <a:xfrm flipH="1" rot="10800000">
              <a:off x="4089400" y="3011348"/>
              <a:ext cx="3117300" cy="8400"/>
            </a:xfrm>
            <a:prstGeom prst="straightConnector1">
              <a:avLst/>
            </a:prstGeom>
            <a:noFill/>
            <a:ln cap="flat" cmpd="sng" w="9525">
              <a:solidFill>
                <a:schemeClr val="dk1"/>
              </a:solidFill>
              <a:prstDash val="solid"/>
              <a:round/>
              <a:headEnd len="sm" w="sm" type="none"/>
              <a:tailEnd len="sm" w="sm" type="none"/>
            </a:ln>
          </p:spPr>
        </p:cxnSp>
      </p:grpSp>
      <p:grpSp>
        <p:nvGrpSpPr>
          <p:cNvPr id="2491" name="Google Shape;2491;p91"/>
          <p:cNvGrpSpPr/>
          <p:nvPr/>
        </p:nvGrpSpPr>
        <p:grpSpPr>
          <a:xfrm>
            <a:off x="457995" y="7630731"/>
            <a:ext cx="6857205" cy="352518"/>
            <a:chOff x="457995" y="7630731"/>
            <a:chExt cx="6857205" cy="352518"/>
          </a:xfrm>
        </p:grpSpPr>
        <p:sp>
          <p:nvSpPr>
            <p:cNvPr id="2492" name="Google Shape;2492;p91"/>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493" name="Google Shape;2493;p91"/>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494" name="Google Shape;2494;p91"/>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495" name="Google Shape;2495;p91"/>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496" name="Google Shape;2496;p91"/>
          <p:cNvSpPr txBox="1"/>
          <p:nvPr/>
        </p:nvSpPr>
        <p:spPr>
          <a:xfrm>
            <a:off x="551129" y="8142739"/>
            <a:ext cx="3231204" cy="46166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Invite students to refer back to this dream game list while programming games in other Unit 4 activities.</a:t>
            </a:r>
            <a:endParaRPr sz="1200">
              <a:solidFill>
                <a:schemeClr val="dk1"/>
              </a:solidFill>
              <a:latin typeface="PT Sans Narrow"/>
              <a:ea typeface="PT Sans Narrow"/>
              <a:cs typeface="PT Sans Narrow"/>
              <a:sym typeface="PT Sans Narrow"/>
            </a:endParaRPr>
          </a:p>
        </p:txBody>
      </p:sp>
      <p:sp>
        <p:nvSpPr>
          <p:cNvPr id="2497" name="Google Shape;2497;p91"/>
          <p:cNvSpPr txBox="1"/>
          <p:nvPr/>
        </p:nvSpPr>
        <p:spPr>
          <a:xfrm>
            <a:off x="3012566" y="147252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2498" name="Google Shape;2498;p91"/>
          <p:cNvPicPr preferRelativeResize="0"/>
          <p:nvPr/>
        </p:nvPicPr>
        <p:blipFill rotWithShape="1">
          <a:blip r:embed="rId3">
            <a:alphaModFix/>
          </a:blip>
          <a:srcRect b="0" l="0" r="0" t="0"/>
          <a:stretch/>
        </p:blipFill>
        <p:spPr>
          <a:xfrm>
            <a:off x="2756051" y="1532701"/>
            <a:ext cx="323952" cy="323952"/>
          </a:xfrm>
          <a:prstGeom prst="rect">
            <a:avLst/>
          </a:prstGeom>
          <a:noFill/>
          <a:ln>
            <a:noFill/>
          </a:ln>
        </p:spPr>
      </p:pic>
      <p:sp>
        <p:nvSpPr>
          <p:cNvPr id="2499" name="Google Shape;2499;p91"/>
          <p:cNvSpPr/>
          <p:nvPr/>
        </p:nvSpPr>
        <p:spPr>
          <a:xfrm>
            <a:off x="551130" y="254215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0" name="Google Shape;2500;p9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74</a:t>
            </a:r>
            <a:endParaRPr b="0" i="0" sz="1200">
              <a:solidFill>
                <a:srgbClr val="888888"/>
              </a:solidFill>
              <a:latin typeface="Carme"/>
              <a:ea typeface="Carme"/>
              <a:cs typeface="Carme"/>
              <a:sym typeface="Carme"/>
            </a:endParaRPr>
          </a:p>
        </p:txBody>
      </p:sp>
      <p:sp>
        <p:nvSpPr>
          <p:cNvPr id="2501" name="Google Shape;2501;p9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502" name="Google Shape;2502;p91"/>
          <p:cNvGrpSpPr/>
          <p:nvPr/>
        </p:nvGrpSpPr>
        <p:grpSpPr>
          <a:xfrm>
            <a:off x="551130" y="0"/>
            <a:ext cx="493616" cy="2791875"/>
            <a:chOff x="551130" y="0"/>
            <a:chExt cx="493616" cy="2791875"/>
          </a:xfrm>
        </p:grpSpPr>
        <p:pic>
          <p:nvPicPr>
            <p:cNvPr descr="Unit4activities.png" id="2503" name="Google Shape;2503;p91"/>
            <p:cNvPicPr preferRelativeResize="0"/>
            <p:nvPr/>
          </p:nvPicPr>
          <p:blipFill rotWithShape="1">
            <a:blip r:embed="rId4">
              <a:alphaModFix/>
            </a:blip>
            <a:srcRect b="0" l="0" r="0" t="0"/>
            <a:stretch/>
          </p:blipFill>
          <p:spPr>
            <a:xfrm>
              <a:off x="551130" y="0"/>
              <a:ext cx="493616" cy="2791875"/>
            </a:xfrm>
            <a:prstGeom prst="rect">
              <a:avLst/>
            </a:prstGeom>
            <a:noFill/>
            <a:ln>
              <a:noFill/>
            </a:ln>
          </p:spPr>
        </p:pic>
        <p:sp>
          <p:nvSpPr>
            <p:cNvPr id="2504" name="Google Shape;2504;p91"/>
            <p:cNvSpPr txBox="1"/>
            <p:nvPr/>
          </p:nvSpPr>
          <p:spPr>
            <a:xfrm rot="5400000">
              <a:off x="-408725" y="1001775"/>
              <a:ext cx="24081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4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0"/>
          <p:cNvSpPr/>
          <p:nvPr/>
        </p:nvSpPr>
        <p:spPr>
          <a:xfrm>
            <a:off x="-1" y="658908"/>
            <a:ext cx="7823700" cy="479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20"/>
          <p:cNvSpPr/>
          <p:nvPr/>
        </p:nvSpPr>
        <p:spPr>
          <a:xfrm>
            <a:off x="457995" y="8352864"/>
            <a:ext cx="6854700" cy="140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In addition to time and an openness to adventure, some important resources include:</a:t>
            </a:r>
            <a:endParaRPr sz="600" u="sng">
              <a:solidFill>
                <a:schemeClr val="dk1"/>
              </a:solidFill>
              <a:latin typeface="PT Sans Narrow"/>
              <a:ea typeface="PT Sans Narrow"/>
              <a:cs typeface="PT Sans Narrow"/>
              <a:sym typeface="PT Sans Narrow"/>
            </a:endParaRPr>
          </a:p>
          <a:p>
            <a:pPr indent="-171450" lvl="0" marL="171450" marR="0" rtl="0" algn="l">
              <a:lnSpc>
                <a:spcPct val="120000"/>
              </a:lnSpc>
              <a:spcBef>
                <a:spcPts val="0"/>
              </a:spcBef>
              <a:spcAft>
                <a:spcPts val="0"/>
              </a:spcAft>
              <a:buClr>
                <a:schemeClr val="dk1"/>
              </a:buClr>
              <a:buSzPts val="1200"/>
              <a:buFont typeface="Merriweather Sans"/>
              <a:buChar char="+"/>
            </a:pPr>
            <a:r>
              <a:rPr b="1" lang="en-US" sz="1200">
                <a:solidFill>
                  <a:schemeClr val="dk1"/>
                </a:solidFill>
                <a:latin typeface="PT Sans Narrow"/>
                <a:ea typeface="PT Sans Narrow"/>
                <a:cs typeface="PT Sans Narrow"/>
                <a:sym typeface="PT Sans Narrow"/>
              </a:rPr>
              <a:t>Computers with speakers </a:t>
            </a:r>
            <a:r>
              <a:rPr lang="en-US" sz="1200">
                <a:solidFill>
                  <a:schemeClr val="dk1"/>
                </a:solidFill>
                <a:latin typeface="PT Sans Narrow"/>
                <a:ea typeface="PT Sans Narrow"/>
                <a:cs typeface="PT Sans Narrow"/>
                <a:sym typeface="PT Sans Narrow"/>
              </a:rPr>
              <a:t>(and, optionally, microphones and webcams): for the computer-based design activities</a:t>
            </a:r>
            <a:endParaRPr>
              <a:latin typeface="PT Sans Narrow"/>
              <a:ea typeface="PT Sans Narrow"/>
              <a:cs typeface="PT Sans Narrow"/>
              <a:sym typeface="PT Sans Narrow"/>
            </a:endParaRPr>
          </a:p>
          <a:p>
            <a:pPr indent="-171450" lvl="0" marL="171450" marR="0" rtl="0" algn="l">
              <a:lnSpc>
                <a:spcPct val="120000"/>
              </a:lnSpc>
              <a:spcBef>
                <a:spcPts val="0"/>
              </a:spcBef>
              <a:spcAft>
                <a:spcPts val="0"/>
              </a:spcAft>
              <a:buClr>
                <a:schemeClr val="dk1"/>
              </a:buClr>
              <a:buSzPts val="1200"/>
              <a:buFont typeface="Merriweather Sans"/>
              <a:buChar char="+"/>
            </a:pPr>
            <a:r>
              <a:rPr b="1" lang="en-US" sz="1200">
                <a:solidFill>
                  <a:schemeClr val="dk1"/>
                </a:solidFill>
                <a:latin typeface="PT Sans Narrow"/>
                <a:ea typeface="PT Sans Narrow"/>
                <a:cs typeface="PT Sans Narrow"/>
                <a:sym typeface="PT Sans Narrow"/>
              </a:rPr>
              <a:t>Network connection</a:t>
            </a:r>
            <a:r>
              <a:rPr lang="en-US" sz="1200">
                <a:solidFill>
                  <a:schemeClr val="dk1"/>
                </a:solidFill>
                <a:latin typeface="PT Sans Narrow"/>
                <a:ea typeface="PT Sans Narrow"/>
                <a:cs typeface="PT Sans Narrow"/>
                <a:sym typeface="PT Sans Narrow"/>
              </a:rPr>
              <a:t>: for connecting to Scratch online (if your environment does not offer a network connection, a downloadable version of Scratch is available)</a:t>
            </a:r>
            <a:endParaRPr>
              <a:latin typeface="PT Sans Narrow"/>
              <a:ea typeface="PT Sans Narrow"/>
              <a:cs typeface="PT Sans Narrow"/>
              <a:sym typeface="PT Sans Narrow"/>
            </a:endParaRPr>
          </a:p>
          <a:p>
            <a:pPr indent="-171450" lvl="0" marL="171450" marR="0" rtl="0" algn="l">
              <a:lnSpc>
                <a:spcPct val="120000"/>
              </a:lnSpc>
              <a:spcBef>
                <a:spcPts val="0"/>
              </a:spcBef>
              <a:spcAft>
                <a:spcPts val="0"/>
              </a:spcAft>
              <a:buClr>
                <a:schemeClr val="dk1"/>
              </a:buClr>
              <a:buSzPts val="1200"/>
              <a:buFont typeface="Merriweather Sans"/>
              <a:buChar char="+"/>
            </a:pPr>
            <a:r>
              <a:rPr b="1" lang="en-US" sz="1200">
                <a:solidFill>
                  <a:schemeClr val="dk1"/>
                </a:solidFill>
                <a:latin typeface="PT Sans Narrow"/>
                <a:ea typeface="PT Sans Narrow"/>
                <a:cs typeface="PT Sans Narrow"/>
                <a:sym typeface="PT Sans Narrow"/>
              </a:rPr>
              <a:t>Projector or interactive whiteboard with speakers</a:t>
            </a:r>
            <a:r>
              <a:rPr lang="en-US" sz="1200">
                <a:solidFill>
                  <a:schemeClr val="dk1"/>
                </a:solidFill>
                <a:latin typeface="PT Sans Narrow"/>
                <a:ea typeface="PT Sans Narrow"/>
                <a:cs typeface="PT Sans Narrow"/>
                <a:sym typeface="PT Sans Narrow"/>
              </a:rPr>
              <a:t>: for sharing works-in-progress and for demonstrations</a:t>
            </a:r>
            <a:endParaRPr>
              <a:latin typeface="PT Sans Narrow"/>
              <a:ea typeface="PT Sans Narrow"/>
              <a:cs typeface="PT Sans Narrow"/>
              <a:sym typeface="PT Sans Narrow"/>
            </a:endParaRPr>
          </a:p>
          <a:p>
            <a:pPr indent="-171450" lvl="0" marL="171450" marR="0" rtl="0" algn="l">
              <a:lnSpc>
                <a:spcPct val="120000"/>
              </a:lnSpc>
              <a:spcBef>
                <a:spcPts val="0"/>
              </a:spcBef>
              <a:spcAft>
                <a:spcPts val="0"/>
              </a:spcAft>
              <a:buClr>
                <a:schemeClr val="dk1"/>
              </a:buClr>
              <a:buSzPts val="1200"/>
              <a:buFont typeface="Merriweather Sans"/>
              <a:buChar char="+"/>
            </a:pPr>
            <a:r>
              <a:rPr b="1" lang="en-US" sz="1200">
                <a:solidFill>
                  <a:schemeClr val="dk1"/>
                </a:solidFill>
                <a:latin typeface="PT Sans Narrow"/>
                <a:ea typeface="PT Sans Narrow"/>
                <a:cs typeface="PT Sans Narrow"/>
                <a:sym typeface="PT Sans Narrow"/>
              </a:rPr>
              <a:t>Design notebooks </a:t>
            </a:r>
            <a:r>
              <a:rPr lang="en-US" sz="1200">
                <a:solidFill>
                  <a:schemeClr val="dk1"/>
                </a:solidFill>
                <a:latin typeface="PT Sans Narrow"/>
                <a:ea typeface="PT Sans Narrow"/>
                <a:cs typeface="PT Sans Narrow"/>
                <a:sym typeface="PT Sans Narrow"/>
              </a:rPr>
              <a:t>(physical or digital): for documenting, sketching, and brainstorming ideas and plans</a:t>
            </a:r>
            <a:endParaRPr>
              <a:latin typeface="PT Sans Narrow"/>
              <a:ea typeface="PT Sans Narrow"/>
              <a:cs typeface="PT Sans Narrow"/>
              <a:sym typeface="PT Sans Narrow"/>
            </a:endParaRPr>
          </a:p>
        </p:txBody>
      </p:sp>
      <p:sp>
        <p:nvSpPr>
          <p:cNvPr id="194" name="Google Shape;194;p20"/>
          <p:cNvSpPr txBox="1"/>
          <p:nvPr/>
        </p:nvSpPr>
        <p:spPr>
          <a:xfrm>
            <a:off x="555125" y="2950262"/>
            <a:ext cx="3117300" cy="1176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Scratch is being used in thousands of elementary, middle-school, and high-school classrooms around the world. The guide can be used in its entirety as a semester-long computing course, or selectively as part of other curricular areas. Many educators introduce creative computing as an after-school or lunch-time program, using the activities as inspiration and scaffolding for students’ open-ended explorations.</a:t>
            </a:r>
            <a:endParaRPr sz="1000">
              <a:latin typeface="PT Sans Narrow"/>
              <a:ea typeface="PT Sans Narrow"/>
              <a:cs typeface="PT Sans Narrow"/>
              <a:sym typeface="PT Sans Narrow"/>
            </a:endParaRPr>
          </a:p>
        </p:txBody>
      </p:sp>
      <p:sp>
        <p:nvSpPr>
          <p:cNvPr id="195" name="Google Shape;195;p20"/>
          <p:cNvSpPr txBox="1"/>
          <p:nvPr/>
        </p:nvSpPr>
        <p:spPr>
          <a:xfrm>
            <a:off x="460020" y="2532881"/>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K-12 TEACHER</a:t>
            </a:r>
            <a:endParaRPr b="1" sz="1600">
              <a:solidFill>
                <a:schemeClr val="dk1"/>
              </a:solidFill>
              <a:latin typeface="PT Sans Narrow"/>
              <a:ea typeface="PT Sans Narrow"/>
              <a:cs typeface="PT Sans Narrow"/>
              <a:sym typeface="PT Sans Narrow"/>
            </a:endParaRPr>
          </a:p>
        </p:txBody>
      </p:sp>
      <p:cxnSp>
        <p:nvCxnSpPr>
          <p:cNvPr id="196" name="Google Shape;196;p20"/>
          <p:cNvCxnSpPr/>
          <p:nvPr/>
        </p:nvCxnSpPr>
        <p:spPr>
          <a:xfrm flipH="1" rot="10800000">
            <a:off x="550663" y="2803041"/>
            <a:ext cx="3117300" cy="8400"/>
          </a:xfrm>
          <a:prstGeom prst="straightConnector1">
            <a:avLst/>
          </a:prstGeom>
          <a:noFill/>
          <a:ln cap="flat" cmpd="sng" w="9525">
            <a:solidFill>
              <a:schemeClr val="dk1"/>
            </a:solidFill>
            <a:prstDash val="solid"/>
            <a:round/>
            <a:headEnd len="sm" w="sm" type="none"/>
            <a:tailEnd len="sm" w="sm" type="none"/>
          </a:ln>
        </p:spPr>
      </p:cxnSp>
      <p:grpSp>
        <p:nvGrpSpPr>
          <p:cNvPr id="197" name="Google Shape;197;p20"/>
          <p:cNvGrpSpPr/>
          <p:nvPr/>
        </p:nvGrpSpPr>
        <p:grpSpPr>
          <a:xfrm>
            <a:off x="4007796" y="4029498"/>
            <a:ext cx="3307500" cy="1755288"/>
            <a:chOff x="3992282" y="2942213"/>
            <a:chExt cx="3307500" cy="1755288"/>
          </a:xfrm>
        </p:grpSpPr>
        <p:sp>
          <p:nvSpPr>
            <p:cNvPr id="198" name="Google Shape;198;p20"/>
            <p:cNvSpPr txBox="1"/>
            <p:nvPr/>
          </p:nvSpPr>
          <p:spPr>
            <a:xfrm>
              <a:off x="4089411" y="3385301"/>
              <a:ext cx="3117300" cy="1312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Scratch can serve as an introduction to fundamental computational concepts and practices, often followed by a transition to more traditional text-based programming languages in computer science courses. For example, the CS50 course at Harvard University uses Scratch as an introductory programming experience before transitioning to the C programming language. The activities have also been used as part of education, art, and media literacy courses at the college level.</a:t>
              </a:r>
              <a:endParaRPr sz="1000">
                <a:solidFill>
                  <a:schemeClr val="dk1"/>
                </a:solidFill>
                <a:latin typeface="PT Sans Narrow"/>
                <a:ea typeface="PT Sans Narrow"/>
                <a:cs typeface="PT Sans Narrow"/>
                <a:sym typeface="PT Sans Narrow"/>
              </a:endParaRPr>
            </a:p>
          </p:txBody>
        </p:sp>
        <p:sp>
          <p:nvSpPr>
            <p:cNvPr id="199" name="Google Shape;199;p20"/>
            <p:cNvSpPr txBox="1"/>
            <p:nvPr/>
          </p:nvSpPr>
          <p:spPr>
            <a:xfrm>
              <a:off x="3992282" y="2942213"/>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COLLEGE INSTRUCTOR</a:t>
              </a:r>
              <a:endParaRPr b="1" sz="1600">
                <a:solidFill>
                  <a:schemeClr val="dk1"/>
                </a:solidFill>
                <a:latin typeface="PT Sans Narrow"/>
                <a:ea typeface="PT Sans Narrow"/>
                <a:cs typeface="PT Sans Narrow"/>
                <a:sym typeface="PT Sans Narrow"/>
              </a:endParaRPr>
            </a:p>
          </p:txBody>
        </p:sp>
        <p:cxnSp>
          <p:nvCxnSpPr>
            <p:cNvPr id="200" name="Google Shape;200;p20"/>
            <p:cNvCxnSpPr/>
            <p:nvPr/>
          </p:nvCxnSpPr>
          <p:spPr>
            <a:xfrm flipH="1" rot="10800000">
              <a:off x="4089400" y="3216498"/>
              <a:ext cx="3117300" cy="8400"/>
            </a:xfrm>
            <a:prstGeom prst="straightConnector1">
              <a:avLst/>
            </a:prstGeom>
            <a:noFill/>
            <a:ln cap="flat" cmpd="sng" w="9525">
              <a:solidFill>
                <a:schemeClr val="dk1"/>
              </a:solidFill>
              <a:prstDash val="solid"/>
              <a:round/>
              <a:headEnd len="sm" w="sm" type="none"/>
              <a:tailEnd len="sm" w="sm" type="none"/>
            </a:ln>
          </p:spPr>
        </p:cxnSp>
      </p:grpSp>
      <p:sp>
        <p:nvSpPr>
          <p:cNvPr id="201" name="Google Shape;201;p20"/>
          <p:cNvSpPr txBox="1"/>
          <p:nvPr/>
        </p:nvSpPr>
        <p:spPr>
          <a:xfrm>
            <a:off x="552670" y="4735503"/>
            <a:ext cx="3117300" cy="1049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In addition to formal learning environments like classrooms, Scratch has been used in informal learning spaces like museums and libraries. Whether as a structured workshop experience or a drop-in play space, these learning environments are ideal for supporting explorations in creative computing, without some of the restrictions present in traditional settings.</a:t>
            </a:r>
            <a:endParaRPr sz="1000">
              <a:latin typeface="PT Sans Narrow"/>
              <a:ea typeface="PT Sans Narrow"/>
              <a:cs typeface="PT Sans Narrow"/>
              <a:sym typeface="PT Sans Narrow"/>
            </a:endParaRPr>
          </a:p>
        </p:txBody>
      </p:sp>
      <p:sp>
        <p:nvSpPr>
          <p:cNvPr id="202" name="Google Shape;202;p20"/>
          <p:cNvSpPr txBox="1"/>
          <p:nvPr/>
        </p:nvSpPr>
        <p:spPr>
          <a:xfrm>
            <a:off x="455502" y="4289442"/>
            <a:ext cx="3307500" cy="32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MUSEUM OR LIBRARY EDUCATOR</a:t>
            </a:r>
            <a:endParaRPr b="1" sz="1600">
              <a:solidFill>
                <a:schemeClr val="dk1"/>
              </a:solidFill>
              <a:latin typeface="PT Sans Narrow"/>
              <a:ea typeface="PT Sans Narrow"/>
              <a:cs typeface="PT Sans Narrow"/>
              <a:sym typeface="PT Sans Narrow"/>
            </a:endParaRPr>
          </a:p>
        </p:txBody>
      </p:sp>
      <p:cxnSp>
        <p:nvCxnSpPr>
          <p:cNvPr id="203" name="Google Shape;203;p20"/>
          <p:cNvCxnSpPr/>
          <p:nvPr/>
        </p:nvCxnSpPr>
        <p:spPr>
          <a:xfrm flipH="1" rot="10800000">
            <a:off x="552670" y="4579240"/>
            <a:ext cx="3117300" cy="8100"/>
          </a:xfrm>
          <a:prstGeom prst="straightConnector1">
            <a:avLst/>
          </a:prstGeom>
          <a:noFill/>
          <a:ln cap="flat" cmpd="sng" w="9525">
            <a:solidFill>
              <a:schemeClr val="dk1"/>
            </a:solidFill>
            <a:prstDash val="solid"/>
            <a:round/>
            <a:headEnd len="sm" w="sm" type="none"/>
            <a:tailEnd len="sm" w="sm" type="none"/>
          </a:ln>
        </p:spPr>
      </p:cxnSp>
      <p:sp>
        <p:nvSpPr>
          <p:cNvPr id="204" name="Google Shape;204;p20"/>
          <p:cNvSpPr txBox="1"/>
          <p:nvPr/>
        </p:nvSpPr>
        <p:spPr>
          <a:xfrm>
            <a:off x="552675" y="6355175"/>
            <a:ext cx="3117300" cy="1002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Parents can use the guide in a wide range of ways. From supporting homeschooling activities, to starting creative computing clubs at school, to hosting workshops at local community centers, parents are encouraged to think about how to use the guide to support the creative computing experiences of young learners.</a:t>
            </a:r>
            <a:endParaRPr sz="1000">
              <a:latin typeface="PT Sans Narrow"/>
              <a:ea typeface="PT Sans Narrow"/>
              <a:cs typeface="PT Sans Narrow"/>
              <a:sym typeface="PT Sans Narrow"/>
            </a:endParaRPr>
          </a:p>
        </p:txBody>
      </p:sp>
      <p:sp>
        <p:nvSpPr>
          <p:cNvPr id="205" name="Google Shape;205;p20"/>
          <p:cNvSpPr txBox="1"/>
          <p:nvPr/>
        </p:nvSpPr>
        <p:spPr>
          <a:xfrm>
            <a:off x="455562" y="592357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PARENT</a:t>
            </a:r>
            <a:endParaRPr b="1" sz="1600">
              <a:solidFill>
                <a:schemeClr val="dk1"/>
              </a:solidFill>
              <a:latin typeface="PT Sans Narrow"/>
              <a:ea typeface="PT Sans Narrow"/>
              <a:cs typeface="PT Sans Narrow"/>
              <a:sym typeface="PT Sans Narrow"/>
            </a:endParaRPr>
          </a:p>
        </p:txBody>
      </p:sp>
      <p:cxnSp>
        <p:nvCxnSpPr>
          <p:cNvPr id="206" name="Google Shape;206;p20"/>
          <p:cNvCxnSpPr/>
          <p:nvPr/>
        </p:nvCxnSpPr>
        <p:spPr>
          <a:xfrm flipH="1" rot="10800000">
            <a:off x="550605" y="6186926"/>
            <a:ext cx="3117300" cy="8400"/>
          </a:xfrm>
          <a:prstGeom prst="straightConnector1">
            <a:avLst/>
          </a:prstGeom>
          <a:noFill/>
          <a:ln cap="flat" cmpd="sng" w="9525">
            <a:solidFill>
              <a:schemeClr val="dk1"/>
            </a:solidFill>
            <a:prstDash val="solid"/>
            <a:round/>
            <a:headEnd len="sm" w="sm" type="none"/>
            <a:tailEnd len="sm" w="sm" type="none"/>
          </a:ln>
        </p:spPr>
      </p:cxnSp>
      <p:sp>
        <p:nvSpPr>
          <p:cNvPr id="207" name="Google Shape;207;p20"/>
          <p:cNvSpPr txBox="1"/>
          <p:nvPr/>
        </p:nvSpPr>
        <p:spPr>
          <a:xfrm>
            <a:off x="4104914" y="6302663"/>
            <a:ext cx="3117300" cy="1107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Over the past seven years since Scratch’s launch, young learners have been passionate advocates for creative computing in a variety of settings. From introducing their parents and teachers to programming, to creating learning opportunities for their peers, creative computing can be something that is done with them or by them, rather than just for them.</a:t>
            </a:r>
            <a:endParaRPr sz="1000">
              <a:solidFill>
                <a:schemeClr val="dk1"/>
              </a:solidFill>
              <a:latin typeface="PT Sans Narrow"/>
              <a:ea typeface="PT Sans Narrow"/>
              <a:cs typeface="PT Sans Narrow"/>
              <a:sym typeface="PT Sans Narrow"/>
            </a:endParaRPr>
          </a:p>
        </p:txBody>
      </p:sp>
      <p:sp>
        <p:nvSpPr>
          <p:cNvPr id="208" name="Google Shape;208;p20"/>
          <p:cNvSpPr txBox="1"/>
          <p:nvPr/>
        </p:nvSpPr>
        <p:spPr>
          <a:xfrm>
            <a:off x="4007796" y="5923511"/>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YOUNG LEARNER</a:t>
            </a:r>
            <a:endParaRPr b="1" sz="1600">
              <a:solidFill>
                <a:schemeClr val="dk1"/>
              </a:solidFill>
              <a:latin typeface="PT Sans Narrow"/>
              <a:ea typeface="PT Sans Narrow"/>
              <a:cs typeface="PT Sans Narrow"/>
              <a:sym typeface="PT Sans Narrow"/>
            </a:endParaRPr>
          </a:p>
        </p:txBody>
      </p:sp>
      <p:cxnSp>
        <p:nvCxnSpPr>
          <p:cNvPr id="209" name="Google Shape;209;p20"/>
          <p:cNvCxnSpPr/>
          <p:nvPr/>
        </p:nvCxnSpPr>
        <p:spPr>
          <a:xfrm flipH="1" rot="10800000">
            <a:off x="4104914" y="6174858"/>
            <a:ext cx="3117300" cy="8400"/>
          </a:xfrm>
          <a:prstGeom prst="straightConnector1">
            <a:avLst/>
          </a:prstGeom>
          <a:noFill/>
          <a:ln cap="flat" cmpd="sng" w="9525">
            <a:solidFill>
              <a:schemeClr val="dk1"/>
            </a:solidFill>
            <a:prstDash val="solid"/>
            <a:round/>
            <a:headEnd len="sm" w="sm" type="none"/>
            <a:tailEnd len="sm" w="sm" type="none"/>
          </a:ln>
        </p:spPr>
      </p:cxnSp>
      <p:sp>
        <p:nvSpPr>
          <p:cNvPr id="210" name="Google Shape;210;p20"/>
          <p:cNvSpPr/>
          <p:nvPr/>
        </p:nvSpPr>
        <p:spPr>
          <a:xfrm>
            <a:off x="455550" y="1138500"/>
            <a:ext cx="3214200" cy="1218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No matter your current context or prior experience, this guide was designed with a wide range of learners and educators in mind. Here are a few examples of who might use the guide and how they might use it:</a:t>
            </a:r>
            <a:endParaRPr sz="1400">
              <a:solidFill>
                <a:schemeClr val="dk1"/>
              </a:solidFill>
              <a:latin typeface="PT Sans Narrow"/>
              <a:ea typeface="PT Sans Narrow"/>
              <a:cs typeface="PT Sans Narrow"/>
              <a:sym typeface="PT Sans Narrow"/>
            </a:endParaRPr>
          </a:p>
        </p:txBody>
      </p:sp>
      <p:sp>
        <p:nvSpPr>
          <p:cNvPr id="211" name="Google Shape;211;p20"/>
          <p:cNvSpPr/>
          <p:nvPr/>
        </p:nvSpPr>
        <p:spPr>
          <a:xfrm flipH="1" rot="-631131">
            <a:off x="3899628" y="223958"/>
            <a:ext cx="3634986" cy="3503183"/>
          </a:xfrm>
          <a:prstGeom prst="wedgeEllipseCallout">
            <a:avLst>
              <a:gd fmla="val -41492" name="adj1"/>
              <a:gd fmla="val 52914" name="adj2"/>
            </a:avLst>
          </a:prstGeom>
          <a:solidFill>
            <a:srgbClr val="D9D9D9"/>
          </a:solidFill>
          <a:ln cap="flat" cmpd="sng" w="1143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000000"/>
                </a:solidFill>
                <a:latin typeface="PT Sans Narrow"/>
                <a:ea typeface="PT Sans Narrow"/>
                <a:cs typeface="PT Sans Narrow"/>
                <a:sym typeface="PT Sans Narrow"/>
              </a:rPr>
              <a:t>Creative computing is for everybody! </a:t>
            </a:r>
            <a:endParaRPr b="1" sz="4000">
              <a:solidFill>
                <a:srgbClr val="000000"/>
              </a:solidFill>
              <a:latin typeface="PT Sans Narrow"/>
              <a:ea typeface="PT Sans Narrow"/>
              <a:cs typeface="PT Sans Narrow"/>
              <a:sym typeface="PT Sans Narrow"/>
            </a:endParaRPr>
          </a:p>
        </p:txBody>
      </p:sp>
      <p:sp>
        <p:nvSpPr>
          <p:cNvPr id="212" name="Google Shape;212;p20"/>
          <p:cNvSpPr txBox="1"/>
          <p:nvPr/>
        </p:nvSpPr>
        <p:spPr>
          <a:xfrm>
            <a:off x="455561" y="653325"/>
            <a:ext cx="46866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WHO IS THIS GUIDE FOR?</a:t>
            </a:r>
            <a:endParaRPr b="1" sz="2400">
              <a:solidFill>
                <a:schemeClr val="lt1"/>
              </a:solidFill>
              <a:latin typeface="PT Sans Narrow"/>
              <a:ea typeface="PT Sans Narrow"/>
              <a:cs typeface="PT Sans Narrow"/>
              <a:sym typeface="PT Sans Narrow"/>
            </a:endParaRPr>
          </a:p>
        </p:txBody>
      </p:sp>
      <p:grpSp>
        <p:nvGrpSpPr>
          <p:cNvPr id="213" name="Google Shape;213;p20"/>
          <p:cNvGrpSpPr/>
          <p:nvPr/>
        </p:nvGrpSpPr>
        <p:grpSpPr>
          <a:xfrm>
            <a:off x="-1" y="7708416"/>
            <a:ext cx="7582200" cy="479700"/>
            <a:chOff x="-1" y="7708416"/>
            <a:chExt cx="7582200" cy="479700"/>
          </a:xfrm>
        </p:grpSpPr>
        <p:sp>
          <p:nvSpPr>
            <p:cNvPr id="214" name="Google Shape;214;p20"/>
            <p:cNvSpPr/>
            <p:nvPr/>
          </p:nvSpPr>
          <p:spPr>
            <a:xfrm>
              <a:off x="-1" y="7708416"/>
              <a:ext cx="75822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20"/>
            <p:cNvSpPr txBox="1"/>
            <p:nvPr/>
          </p:nvSpPr>
          <p:spPr>
            <a:xfrm>
              <a:off x="1439775" y="7726325"/>
              <a:ext cx="58755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WHAT DO I NEED IN ORDER TO USE THIS GUIDE?</a:t>
              </a:r>
              <a:endParaRPr b="1" sz="2400">
                <a:solidFill>
                  <a:schemeClr val="lt1"/>
                </a:solidFill>
                <a:latin typeface="PT Sans Narrow"/>
                <a:ea typeface="PT Sans Narrow"/>
                <a:cs typeface="PT Sans Narrow"/>
                <a:sym typeface="PT Sans Narrow"/>
              </a:endParaRPr>
            </a:p>
          </p:txBody>
        </p:sp>
      </p:grpSp>
      <p:sp>
        <p:nvSpPr>
          <p:cNvPr id="216" name="Google Shape;216;p20"/>
          <p:cNvSpPr txBox="1"/>
          <p:nvPr/>
        </p:nvSpPr>
        <p:spPr>
          <a:xfrm>
            <a:off x="7267576" y="9517900"/>
            <a:ext cx="364200" cy="535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600">
                <a:solidFill>
                  <a:srgbClr val="888888"/>
                </a:solidFill>
                <a:latin typeface="PT Sans Narrow"/>
                <a:ea typeface="PT Sans Narrow"/>
                <a:cs typeface="PT Sans Narrow"/>
                <a:sym typeface="PT Sans Narrow"/>
              </a:rPr>
              <a:t>3</a:t>
            </a:r>
            <a:endParaRPr i="0" sz="1600">
              <a:solidFill>
                <a:srgbClr val="888888"/>
              </a:solidFill>
              <a:latin typeface="PT Sans Narrow"/>
              <a:ea typeface="PT Sans Narrow"/>
              <a:cs typeface="PT Sans Narrow"/>
              <a:sym typeface="PT Sans Narrow"/>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9" name="Shape 2509"/>
        <p:cNvGrpSpPr/>
        <p:nvPr/>
      </p:nvGrpSpPr>
      <p:grpSpPr>
        <a:xfrm>
          <a:off x="0" y="0"/>
          <a:ext cx="0" cy="0"/>
          <a:chOff x="0" y="0"/>
          <a:chExt cx="0" cy="0"/>
        </a:xfrm>
      </p:grpSpPr>
      <p:pic>
        <p:nvPicPr>
          <p:cNvPr descr="Unit4dreamgamelist.png" id="2510" name="Google Shape;2510;p92"/>
          <p:cNvPicPr preferRelativeResize="0"/>
          <p:nvPr/>
        </p:nvPicPr>
        <p:blipFill rotWithShape="1">
          <a:blip r:embed="rId3">
            <a:alphaModFix/>
          </a:blip>
          <a:srcRect b="0" l="0" r="0" t="0"/>
          <a:stretch/>
        </p:blipFill>
        <p:spPr>
          <a:xfrm>
            <a:off x="0" y="0"/>
            <a:ext cx="7772400" cy="1005840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grpSp>
        <p:nvGrpSpPr>
          <p:cNvPr id="2516" name="Google Shape;2516;p93"/>
          <p:cNvGrpSpPr/>
          <p:nvPr/>
        </p:nvGrpSpPr>
        <p:grpSpPr>
          <a:xfrm>
            <a:off x="457200" y="2832776"/>
            <a:ext cx="3324425" cy="4685024"/>
            <a:chOff x="422410" y="2832776"/>
            <a:chExt cx="3324425" cy="4685024"/>
          </a:xfrm>
        </p:grpSpPr>
        <p:sp>
          <p:nvSpPr>
            <p:cNvPr id="2517" name="Google Shape;2517;p93"/>
            <p:cNvSpPr txBox="1"/>
            <p:nvPr/>
          </p:nvSpPr>
          <p:spPr>
            <a:xfrm>
              <a:off x="515535" y="3328600"/>
              <a:ext cx="3231300" cy="4189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 this activity, students will create a starter game project that can be revisited and extended during the Score, Extensions, and Interactions activities. Optionally, show the Maze, Pong, and Scrolling example starter projects, and have the Maze, Pong, and Scrolling handouts available to guide students.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Choose one game project to facilitate as a class or let students choose which game they want to create: maze, pong, or scrolling. Give students time to start building their games or let them remix one of the starter projects.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get feedback on their games-in-progress. We suggest the feedback fair activity: half of the students stay in their seats with their projects open while the other half walks around exploring projects, asking questions, and giving feedback, then switch sides. Optionally, have students add their final game projects to the Games studio or a class studio.</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respond to the reflection prompts in their design journals or in a group discussion.</a:t>
              </a:r>
              <a:endParaRPr>
                <a:latin typeface="PT Sans Narrow"/>
                <a:ea typeface="PT Sans Narrow"/>
                <a:cs typeface="PT Sans Narrow"/>
                <a:sym typeface="PT Sans Narrow"/>
              </a:endParaRPr>
            </a:p>
          </p:txBody>
        </p:sp>
        <p:sp>
          <p:nvSpPr>
            <p:cNvPr id="2518" name="Google Shape;2518;p93"/>
            <p:cNvSpPr txBox="1"/>
            <p:nvPr/>
          </p:nvSpPr>
          <p:spPr>
            <a:xfrm>
              <a:off x="422410"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sz="1600">
                <a:solidFill>
                  <a:schemeClr val="dk1"/>
                </a:solidFill>
                <a:latin typeface="PT Sans Narrow"/>
                <a:ea typeface="PT Sans Narrow"/>
                <a:cs typeface="PT Sans Narrow"/>
                <a:sym typeface="PT Sans Narrow"/>
              </a:endParaRPr>
            </a:p>
          </p:txBody>
        </p:sp>
        <p:cxnSp>
          <p:nvCxnSpPr>
            <p:cNvPr id="2519" name="Google Shape;2519;p93"/>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2520" name="Google Shape;2520;p93"/>
          <p:cNvSpPr txBox="1"/>
          <p:nvPr/>
        </p:nvSpPr>
        <p:spPr>
          <a:xfrm>
            <a:off x="4214625" y="795399"/>
            <a:ext cx="2999700" cy="1605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develop greater fluency with computational concepts (conditionals, operators, data) and practices (experimenting and iterating, testing and debugging, reusing and remixing, abstracting and modularizing) by working on a self-directed game project</a:t>
            </a:r>
            <a:endParaRPr sz="1200">
              <a:solidFill>
                <a:schemeClr val="dk1"/>
              </a:solidFill>
              <a:latin typeface="PT Sans Narrow"/>
              <a:ea typeface="PT Sans Narrow"/>
              <a:cs typeface="PT Sans Narrow"/>
              <a:sym typeface="PT Sans Narrow"/>
            </a:endParaRPr>
          </a:p>
        </p:txBody>
      </p:sp>
      <p:grpSp>
        <p:nvGrpSpPr>
          <p:cNvPr id="2521" name="Google Shape;2521;p93"/>
          <p:cNvGrpSpPr/>
          <p:nvPr/>
        </p:nvGrpSpPr>
        <p:grpSpPr>
          <a:xfrm>
            <a:off x="4007796" y="2832776"/>
            <a:ext cx="3307404" cy="2619485"/>
            <a:chOff x="3992282" y="2832776"/>
            <a:chExt cx="3307404" cy="2619485"/>
          </a:xfrm>
        </p:grpSpPr>
        <p:sp>
          <p:nvSpPr>
            <p:cNvPr id="2522" name="Google Shape;2522;p93"/>
            <p:cNvSpPr txBox="1"/>
            <p:nvPr/>
          </p:nvSpPr>
          <p:spPr>
            <a:xfrm>
              <a:off x="4089400" y="3328603"/>
              <a:ext cx="3117152" cy="2123658"/>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Maze handout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Maze example starter project</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http://scratch.mit.edu/projects/11414041</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Pong handout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Pong example starter project</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      </a:t>
              </a:r>
              <a:r>
                <a:rPr lang="en-US" sz="1200" u="sng">
                  <a:solidFill>
                    <a:schemeClr val="hlink"/>
                  </a:solidFill>
                  <a:latin typeface="PT Sans Narrow"/>
                  <a:ea typeface="PT Sans Narrow"/>
                  <a:cs typeface="PT Sans Narrow"/>
                  <a:sym typeface="PT Sans Narrow"/>
                  <a:hlinkClick r:id="rId4"/>
                </a:rPr>
                <a:t>http://scratch.mit.edu/projects/10128515</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Scrolling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Scrolling example starter project</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      </a:t>
              </a:r>
              <a:r>
                <a:rPr lang="en-US" sz="1200" u="sng">
                  <a:solidFill>
                    <a:schemeClr val="hlink"/>
                  </a:solidFill>
                  <a:latin typeface="PT Sans Narrow"/>
                  <a:ea typeface="PT Sans Narrow"/>
                  <a:cs typeface="PT Sans Narrow"/>
                  <a:sym typeface="PT Sans Narrow"/>
                  <a:hlinkClick r:id="rId5"/>
                </a:rPr>
                <a:t>http://scratch.mit.edu/projects/22162012</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Games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6"/>
                </a:rPr>
                <a:t>http://scratch.mit.edu/studios/487504</a:t>
              </a:r>
              <a:endParaRPr>
                <a:latin typeface="PT Sans Narrow"/>
                <a:ea typeface="PT Sans Narrow"/>
                <a:cs typeface="PT Sans Narrow"/>
                <a:sym typeface="PT Sans Narrow"/>
              </a:endParaRPr>
            </a:p>
          </p:txBody>
        </p:sp>
        <p:sp>
          <p:nvSpPr>
            <p:cNvPr id="2523" name="Google Shape;2523;p9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524" name="Google Shape;2524;p9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525" name="Google Shape;2525;p93"/>
          <p:cNvGrpSpPr/>
          <p:nvPr/>
        </p:nvGrpSpPr>
        <p:grpSpPr>
          <a:xfrm>
            <a:off x="4007796" y="5569863"/>
            <a:ext cx="3307404" cy="957492"/>
            <a:chOff x="3992282" y="2832776"/>
            <a:chExt cx="3307404" cy="957492"/>
          </a:xfrm>
        </p:grpSpPr>
        <p:sp>
          <p:nvSpPr>
            <p:cNvPr id="2526" name="Google Shape;2526;p93"/>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challenging about designing your game?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are you proud of?</a:t>
              </a:r>
              <a:endParaRPr>
                <a:latin typeface="PT Sans Narrow"/>
                <a:ea typeface="PT Sans Narrow"/>
                <a:cs typeface="PT Sans Narrow"/>
                <a:sym typeface="PT Sans Narrow"/>
              </a:endParaRPr>
            </a:p>
          </p:txBody>
        </p:sp>
        <p:sp>
          <p:nvSpPr>
            <p:cNvPr id="2527" name="Google Shape;2527;p9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528" name="Google Shape;2528;p9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529" name="Google Shape;2529;p93"/>
          <p:cNvGrpSpPr/>
          <p:nvPr/>
        </p:nvGrpSpPr>
        <p:grpSpPr>
          <a:xfrm>
            <a:off x="4007796" y="6636639"/>
            <a:ext cx="3307404" cy="772826"/>
            <a:chOff x="3992282" y="2832776"/>
            <a:chExt cx="3307404" cy="772826"/>
          </a:xfrm>
        </p:grpSpPr>
        <p:sp>
          <p:nvSpPr>
            <p:cNvPr id="2530" name="Google Shape;2530;p93"/>
            <p:cNvSpPr txBox="1"/>
            <p:nvPr/>
          </p:nvSpPr>
          <p:spPr>
            <a:xfrm>
              <a:off x="4089400" y="3328603"/>
              <a:ext cx="3117152" cy="27699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Do games include conditionals, operators, and data?</a:t>
              </a:r>
              <a:endParaRPr>
                <a:latin typeface="PT Sans Narrow"/>
                <a:ea typeface="PT Sans Narrow"/>
                <a:cs typeface="PT Sans Narrow"/>
                <a:sym typeface="PT Sans Narrow"/>
              </a:endParaRPr>
            </a:p>
          </p:txBody>
        </p:sp>
        <p:sp>
          <p:nvSpPr>
            <p:cNvPr id="2531" name="Google Shape;2531;p9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532" name="Google Shape;2532;p9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533" name="Google Shape;2533;p93"/>
          <p:cNvGrpSpPr/>
          <p:nvPr/>
        </p:nvGrpSpPr>
        <p:grpSpPr>
          <a:xfrm>
            <a:off x="457995" y="7630731"/>
            <a:ext cx="6857205" cy="352518"/>
            <a:chOff x="457995" y="7630731"/>
            <a:chExt cx="6857205" cy="352518"/>
          </a:xfrm>
        </p:grpSpPr>
        <p:sp>
          <p:nvSpPr>
            <p:cNvPr id="2534" name="Google Shape;2534;p9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535" name="Google Shape;2535;p9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536" name="Google Shape;2536;p9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537" name="Google Shape;2537;p9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538" name="Google Shape;2538;p93"/>
          <p:cNvSpPr txBox="1"/>
          <p:nvPr/>
        </p:nvSpPr>
        <p:spPr>
          <a:xfrm>
            <a:off x="551129" y="8142739"/>
            <a:ext cx="3231204"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To celebrate and share final game creations, we recommend hosting an Arcade Day. Final game projects are placed in presentation mode; students walk around and play each other’s games.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 Scrolling game option introduces cloning. Help students learn more about the cloning blocks with the Cloning handout from Unit 5 Advanced Features.</a:t>
            </a:r>
            <a:endParaRPr>
              <a:latin typeface="PT Sans Narrow"/>
              <a:ea typeface="PT Sans Narrow"/>
              <a:cs typeface="PT Sans Narrow"/>
              <a:sym typeface="PT Sans Narrow"/>
            </a:endParaRPr>
          </a:p>
        </p:txBody>
      </p:sp>
      <p:sp>
        <p:nvSpPr>
          <p:cNvPr id="2539" name="Google Shape;2539;p93"/>
          <p:cNvSpPr txBox="1"/>
          <p:nvPr/>
        </p:nvSpPr>
        <p:spPr>
          <a:xfrm>
            <a:off x="3012573" y="166214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45–60 MINUTES</a:t>
            </a:r>
            <a:endParaRPr>
              <a:latin typeface="PT Sans Narrow"/>
              <a:ea typeface="PT Sans Narrow"/>
              <a:cs typeface="PT Sans Narrow"/>
              <a:sym typeface="PT Sans Narrow"/>
            </a:endParaRPr>
          </a:p>
        </p:txBody>
      </p:sp>
      <p:pic>
        <p:nvPicPr>
          <p:cNvPr descr="clock1.png" id="2540" name="Google Shape;2540;p93"/>
          <p:cNvPicPr preferRelativeResize="0"/>
          <p:nvPr/>
        </p:nvPicPr>
        <p:blipFill rotWithShape="1">
          <a:blip r:embed="rId7">
            <a:alphaModFix/>
          </a:blip>
          <a:srcRect b="0" l="0" r="0" t="17500"/>
          <a:stretch/>
        </p:blipFill>
        <p:spPr>
          <a:xfrm>
            <a:off x="2755563" y="1778009"/>
            <a:ext cx="324676" cy="267856"/>
          </a:xfrm>
          <a:prstGeom prst="rect">
            <a:avLst/>
          </a:prstGeom>
          <a:noFill/>
          <a:ln>
            <a:noFill/>
          </a:ln>
        </p:spPr>
      </p:pic>
      <p:sp>
        <p:nvSpPr>
          <p:cNvPr id="2541" name="Google Shape;2541;p93"/>
          <p:cNvSpPr txBox="1"/>
          <p:nvPr/>
        </p:nvSpPr>
        <p:spPr>
          <a:xfrm>
            <a:off x="1193700" y="647675"/>
            <a:ext cx="2999700" cy="123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STARTER GAMES</a:t>
            </a:r>
            <a:endParaRPr b="1" sz="3200">
              <a:latin typeface="PT Sans Narrow"/>
              <a:ea typeface="PT Sans Narrow"/>
              <a:cs typeface="PT Sans Narrow"/>
              <a:sym typeface="PT Sans Narrow"/>
            </a:endParaRPr>
          </a:p>
        </p:txBody>
      </p:sp>
      <p:sp>
        <p:nvSpPr>
          <p:cNvPr id="2542" name="Google Shape;2542;p9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76</a:t>
            </a:r>
            <a:endParaRPr b="0" i="0" sz="1200">
              <a:solidFill>
                <a:srgbClr val="888888"/>
              </a:solidFill>
              <a:latin typeface="Carme"/>
              <a:ea typeface="Carme"/>
              <a:cs typeface="Carme"/>
              <a:sym typeface="Carme"/>
            </a:endParaRPr>
          </a:p>
        </p:txBody>
      </p:sp>
      <p:sp>
        <p:nvSpPr>
          <p:cNvPr id="2543" name="Google Shape;2543;p9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544" name="Google Shape;2544;p93"/>
          <p:cNvGrpSpPr/>
          <p:nvPr/>
        </p:nvGrpSpPr>
        <p:grpSpPr>
          <a:xfrm>
            <a:off x="551130" y="0"/>
            <a:ext cx="493616" cy="2791875"/>
            <a:chOff x="551130" y="0"/>
            <a:chExt cx="493616" cy="2791875"/>
          </a:xfrm>
        </p:grpSpPr>
        <p:pic>
          <p:nvPicPr>
            <p:cNvPr descr="Unit4activities.png" id="2545" name="Google Shape;2545;p93"/>
            <p:cNvPicPr preferRelativeResize="0"/>
            <p:nvPr/>
          </p:nvPicPr>
          <p:blipFill rotWithShape="1">
            <a:blip r:embed="rId8">
              <a:alphaModFix/>
            </a:blip>
            <a:srcRect b="0" l="0" r="0" t="0"/>
            <a:stretch/>
          </p:blipFill>
          <p:spPr>
            <a:xfrm>
              <a:off x="551130" y="0"/>
              <a:ext cx="493616" cy="2791875"/>
            </a:xfrm>
            <a:prstGeom prst="rect">
              <a:avLst/>
            </a:prstGeom>
            <a:noFill/>
            <a:ln>
              <a:noFill/>
            </a:ln>
          </p:spPr>
        </p:pic>
        <p:sp>
          <p:nvSpPr>
            <p:cNvPr id="2546" name="Google Shape;2546;p93"/>
            <p:cNvSpPr txBox="1"/>
            <p:nvPr/>
          </p:nvSpPr>
          <p:spPr>
            <a:xfrm rot="5400000">
              <a:off x="-408725" y="1001775"/>
              <a:ext cx="24081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4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1" name="Shape 2551"/>
        <p:cNvGrpSpPr/>
        <p:nvPr/>
      </p:nvGrpSpPr>
      <p:grpSpPr>
        <a:xfrm>
          <a:off x="0" y="0"/>
          <a:ext cx="0" cy="0"/>
          <a:chOff x="0" y="0"/>
          <a:chExt cx="0" cy="0"/>
        </a:xfrm>
      </p:grpSpPr>
      <p:pic>
        <p:nvPicPr>
          <p:cNvPr descr="Screen Shot 2014-07-17 at 7.59.18 PM.png" id="2552" name="Google Shape;2552;p94"/>
          <p:cNvPicPr preferRelativeResize="0"/>
          <p:nvPr/>
        </p:nvPicPr>
        <p:blipFill rotWithShape="1">
          <a:blip r:embed="rId3">
            <a:alphaModFix/>
          </a:blip>
          <a:srcRect b="0" l="0" r="0" t="0"/>
          <a:stretch/>
        </p:blipFill>
        <p:spPr>
          <a:xfrm>
            <a:off x="3575597" y="760792"/>
            <a:ext cx="3692770" cy="2748547"/>
          </a:xfrm>
          <a:prstGeom prst="rect">
            <a:avLst/>
          </a:prstGeom>
          <a:noFill/>
          <a:ln cap="flat" cmpd="sng" w="9525">
            <a:solidFill>
              <a:schemeClr val="dk1"/>
            </a:solidFill>
            <a:prstDash val="solid"/>
            <a:round/>
            <a:headEnd len="sm" w="sm" type="none"/>
            <a:tailEnd len="sm" w="sm" type="none"/>
          </a:ln>
        </p:spPr>
      </p:pic>
      <p:sp>
        <p:nvSpPr>
          <p:cNvPr id="2553" name="Google Shape;2553;p94"/>
          <p:cNvSpPr txBox="1"/>
          <p:nvPr/>
        </p:nvSpPr>
        <p:spPr>
          <a:xfrm>
            <a:off x="5135956" y="7894426"/>
            <a:ext cx="2874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rme"/>
                <a:ea typeface="Carme"/>
                <a:cs typeface="Carme"/>
                <a:sym typeface="Carme"/>
              </a:rPr>
              <a:t>FINISHED?</a:t>
            </a:r>
            <a:endParaRPr sz="1800">
              <a:solidFill>
                <a:schemeClr val="lt1"/>
              </a:solidFill>
              <a:latin typeface="Carme"/>
              <a:ea typeface="Carme"/>
              <a:cs typeface="Carme"/>
              <a:sym typeface="Carme"/>
            </a:endParaRPr>
          </a:p>
        </p:txBody>
      </p:sp>
      <p:sp>
        <p:nvSpPr>
          <p:cNvPr id="2554" name="Google Shape;2554;p94"/>
          <p:cNvSpPr txBox="1"/>
          <p:nvPr/>
        </p:nvSpPr>
        <p:spPr>
          <a:xfrm>
            <a:off x="538549" y="1525850"/>
            <a:ext cx="2348400" cy="5541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USE SCRATCH TO BUILD AN INTERACTIVE GAME?</a:t>
            </a:r>
            <a:endParaRPr b="1" sz="1200">
              <a:solidFill>
                <a:schemeClr val="dk1"/>
              </a:solidFill>
              <a:latin typeface="PT Sans Narrow"/>
              <a:ea typeface="PT Sans Narrow"/>
              <a:cs typeface="PT Sans Narrow"/>
              <a:sym typeface="PT Sans Narrow"/>
            </a:endParaRPr>
          </a:p>
        </p:txBody>
      </p:sp>
      <p:sp>
        <p:nvSpPr>
          <p:cNvPr id="2555" name="Google Shape;2555;p94"/>
          <p:cNvSpPr txBox="1"/>
          <p:nvPr/>
        </p:nvSpPr>
        <p:spPr>
          <a:xfrm>
            <a:off x="444500" y="2211075"/>
            <a:ext cx="25335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project, you will create a game. This game includes interactions between sprites, score, and levels. You move a sprite from the start of a maze to the end without touching the walls.</a:t>
            </a:r>
            <a:endParaRPr sz="1200">
              <a:solidFill>
                <a:schemeClr val="dk1"/>
              </a:solidFill>
              <a:latin typeface="PT Sans Narrow"/>
              <a:ea typeface="PT Sans Narrow"/>
              <a:cs typeface="PT Sans Narrow"/>
              <a:sym typeface="PT Sans Narrow"/>
            </a:endParaRPr>
          </a:p>
        </p:txBody>
      </p:sp>
      <p:sp>
        <p:nvSpPr>
          <p:cNvPr id="2556" name="Google Shape;2556;p94"/>
          <p:cNvSpPr txBox="1"/>
          <p:nvPr/>
        </p:nvSpPr>
        <p:spPr>
          <a:xfrm>
            <a:off x="457200" y="584761"/>
            <a:ext cx="28158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a:solidFill>
                  <a:schemeClr val="dk1"/>
                </a:solidFill>
                <a:latin typeface="PT Sans Narrow"/>
                <a:ea typeface="PT Sans Narrow"/>
                <a:cs typeface="PT Sans Narrow"/>
                <a:sym typeface="PT Sans Narrow"/>
              </a:rPr>
              <a:t>MAZE</a:t>
            </a:r>
            <a:endParaRPr b="1">
              <a:latin typeface="PT Sans Narrow"/>
              <a:ea typeface="PT Sans Narrow"/>
              <a:cs typeface="PT Sans Narrow"/>
              <a:sym typeface="PT Sans Narrow"/>
            </a:endParaRPr>
          </a:p>
        </p:txBody>
      </p:sp>
      <p:cxnSp>
        <p:nvCxnSpPr>
          <p:cNvPr id="2557" name="Google Shape;2557;p94"/>
          <p:cNvCxnSpPr/>
          <p:nvPr/>
        </p:nvCxnSpPr>
        <p:spPr>
          <a:xfrm>
            <a:off x="5715005" y="8415553"/>
            <a:ext cx="0" cy="1527600"/>
          </a:xfrm>
          <a:prstGeom prst="straightConnector1">
            <a:avLst/>
          </a:prstGeom>
          <a:noFill/>
          <a:ln cap="flat" cmpd="sng" w="9525">
            <a:solidFill>
              <a:srgbClr val="7F7F7F"/>
            </a:solidFill>
            <a:prstDash val="dot"/>
            <a:round/>
            <a:headEnd len="sm" w="sm" type="none"/>
            <a:tailEnd len="sm" w="sm" type="none"/>
          </a:ln>
        </p:spPr>
      </p:cxnSp>
      <p:grpSp>
        <p:nvGrpSpPr>
          <p:cNvPr id="2558" name="Google Shape;2558;p94"/>
          <p:cNvGrpSpPr/>
          <p:nvPr/>
        </p:nvGrpSpPr>
        <p:grpSpPr>
          <a:xfrm>
            <a:off x="428357" y="3857808"/>
            <a:ext cx="2969343" cy="1418460"/>
            <a:chOff x="441661" y="3857808"/>
            <a:chExt cx="2969343" cy="1418460"/>
          </a:xfrm>
        </p:grpSpPr>
        <p:sp>
          <p:nvSpPr>
            <p:cNvPr id="2559" name="Google Shape;2559;p94"/>
            <p:cNvSpPr txBox="1"/>
            <p:nvPr/>
          </p:nvSpPr>
          <p:spPr>
            <a:xfrm>
              <a:off x="457804"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nvGrpSpPr>
            <p:cNvPr id="2560" name="Google Shape;2560;p94"/>
            <p:cNvGrpSpPr/>
            <p:nvPr/>
          </p:nvGrpSpPr>
          <p:grpSpPr>
            <a:xfrm>
              <a:off x="441661" y="4194254"/>
              <a:ext cx="2885100" cy="1082014"/>
              <a:chOff x="499401" y="4194254"/>
              <a:chExt cx="2885100" cy="1082014"/>
            </a:xfrm>
          </p:grpSpPr>
          <p:sp>
            <p:nvSpPr>
              <p:cNvPr id="2561" name="Google Shape;2561;p94"/>
              <p:cNvSpPr txBox="1"/>
              <p:nvPr/>
            </p:nvSpPr>
            <p:spPr>
              <a:xfrm>
                <a:off x="499401" y="4232868"/>
                <a:ext cx="2885100" cy="104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Draw a maze-like background and use different colors for the walls and end-of-maze marker.</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a sprite.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your game interactive!</a:t>
                </a:r>
                <a:endParaRPr>
                  <a:latin typeface="PT Sans Narrow"/>
                  <a:ea typeface="PT Sans Narrow"/>
                  <a:cs typeface="PT Sans Narrow"/>
                  <a:sym typeface="PT Sans Narrow"/>
                </a:endParaRPr>
              </a:p>
            </p:txBody>
          </p:sp>
          <p:cxnSp>
            <p:nvCxnSpPr>
              <p:cNvPr id="2562" name="Google Shape;2562;p94"/>
              <p:cNvCxnSpPr/>
              <p:nvPr/>
            </p:nvCxnSpPr>
            <p:spPr>
              <a:xfrm>
                <a:off x="606263" y="4194254"/>
                <a:ext cx="2717700" cy="0"/>
              </a:xfrm>
              <a:prstGeom prst="straightConnector1">
                <a:avLst/>
              </a:prstGeom>
              <a:noFill/>
              <a:ln cap="flat" cmpd="sng" w="9525">
                <a:solidFill>
                  <a:schemeClr val="dk1"/>
                </a:solidFill>
                <a:prstDash val="solid"/>
                <a:round/>
                <a:headEnd len="sm" w="sm" type="none"/>
                <a:tailEnd len="sm" w="sm" type="none"/>
              </a:ln>
            </p:spPr>
          </p:cxnSp>
        </p:grpSp>
      </p:grpSp>
      <p:grpSp>
        <p:nvGrpSpPr>
          <p:cNvPr id="2563" name="Google Shape;2563;p94"/>
          <p:cNvGrpSpPr/>
          <p:nvPr/>
        </p:nvGrpSpPr>
        <p:grpSpPr>
          <a:xfrm>
            <a:off x="-1" y="7871074"/>
            <a:ext cx="7772406" cy="532620"/>
            <a:chOff x="-1" y="7871074"/>
            <a:chExt cx="7772406" cy="532620"/>
          </a:xfrm>
        </p:grpSpPr>
        <p:sp>
          <p:nvSpPr>
            <p:cNvPr id="2564" name="Google Shape;2564;p94"/>
            <p:cNvSpPr/>
            <p:nvPr/>
          </p:nvSpPr>
          <p:spPr>
            <a:xfrm>
              <a:off x="0" y="7871074"/>
              <a:ext cx="7772400" cy="410400"/>
            </a:xfrm>
            <a:prstGeom prst="rect">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5" name="Google Shape;2565;p94"/>
            <p:cNvSpPr/>
            <p:nvPr/>
          </p:nvSpPr>
          <p:spPr>
            <a:xfrm>
              <a:off x="2499857" y="8077594"/>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6" name="Google Shape;2566;p94"/>
            <p:cNvSpPr/>
            <p:nvPr/>
          </p:nvSpPr>
          <p:spPr>
            <a:xfrm>
              <a:off x="6386056" y="8066025"/>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7" name="Google Shape;2567;p94"/>
            <p:cNvSpPr txBox="1"/>
            <p:nvPr/>
          </p:nvSpPr>
          <p:spPr>
            <a:xfrm>
              <a:off x="-1" y="7879206"/>
              <a:ext cx="548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BLOCKS TO PLAY WITH</a:t>
              </a:r>
              <a:endParaRPr b="1" sz="1800">
                <a:solidFill>
                  <a:schemeClr val="lt1"/>
                </a:solidFill>
                <a:latin typeface="PT Sans Narrow"/>
                <a:ea typeface="PT Sans Narrow"/>
                <a:cs typeface="PT Sans Narrow"/>
                <a:sym typeface="PT Sans Narrow"/>
              </a:endParaRPr>
            </a:p>
          </p:txBody>
        </p:sp>
        <p:sp>
          <p:nvSpPr>
            <p:cNvPr id="2568" name="Google Shape;2568;p94"/>
            <p:cNvSpPr txBox="1"/>
            <p:nvPr/>
          </p:nvSpPr>
          <p:spPr>
            <a:xfrm>
              <a:off x="5486405" y="7884634"/>
              <a:ext cx="2286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2569" name="Google Shape;2569;p94"/>
          <p:cNvSpPr txBox="1"/>
          <p:nvPr/>
        </p:nvSpPr>
        <p:spPr>
          <a:xfrm>
            <a:off x="549325" y="6082851"/>
            <a:ext cx="2713500" cy="1418400"/>
          </a:xfrm>
          <a:prstGeom prst="rect">
            <a:avLst/>
          </a:prstGeom>
          <a:noFill/>
          <a:ln cap="flat" cmpd="sng" w="9525">
            <a:solidFill>
              <a:srgbClr val="000000"/>
            </a:solidFill>
            <a:prstDash val="dot"/>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multiple levels to your game! This can be done through the use of different backdrops and using broadcast blocks to trigger the next level.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Use the make a variable block to keep score!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timer blocks to add new challenges to your maze!</a:t>
            </a:r>
            <a:endParaRPr sz="1200">
              <a:solidFill>
                <a:schemeClr val="dk1"/>
              </a:solidFill>
              <a:latin typeface="PT Sans Narrow"/>
              <a:ea typeface="PT Sans Narrow"/>
              <a:cs typeface="PT Sans Narrow"/>
              <a:sym typeface="PT Sans Narrow"/>
            </a:endParaRPr>
          </a:p>
        </p:txBody>
      </p:sp>
      <p:sp>
        <p:nvSpPr>
          <p:cNvPr id="2570" name="Google Shape;2570;p94"/>
          <p:cNvSpPr txBox="1"/>
          <p:nvPr/>
        </p:nvSpPr>
        <p:spPr>
          <a:xfrm>
            <a:off x="467236" y="5646049"/>
            <a:ext cx="2795700" cy="29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THINGS TO TRY</a:t>
            </a:r>
            <a:endParaRPr b="1" sz="1600">
              <a:solidFill>
                <a:schemeClr val="dk1"/>
              </a:solidFill>
              <a:latin typeface="PT Sans Narrow"/>
              <a:ea typeface="PT Sans Narrow"/>
              <a:cs typeface="PT Sans Narrow"/>
              <a:sym typeface="PT Sans Narrow"/>
            </a:endParaRPr>
          </a:p>
        </p:txBody>
      </p:sp>
      <p:cxnSp>
        <p:nvCxnSpPr>
          <p:cNvPr id="2571" name="Google Shape;2571;p94"/>
          <p:cNvCxnSpPr/>
          <p:nvPr/>
        </p:nvCxnSpPr>
        <p:spPr>
          <a:xfrm flipH="1" rot="10800000">
            <a:off x="549330" y="5942907"/>
            <a:ext cx="2713800" cy="2700"/>
          </a:xfrm>
          <a:prstGeom prst="straightConnector1">
            <a:avLst/>
          </a:prstGeom>
          <a:noFill/>
          <a:ln cap="flat" cmpd="sng" w="9525">
            <a:solidFill>
              <a:schemeClr val="dk1"/>
            </a:solidFill>
            <a:prstDash val="dot"/>
            <a:round/>
            <a:headEnd len="sm" w="sm" type="none"/>
            <a:tailEnd len="sm" w="sm" type="none"/>
          </a:ln>
        </p:spPr>
      </p:cxnSp>
      <p:sp>
        <p:nvSpPr>
          <p:cNvPr id="2572" name="Google Shape;2572;p94"/>
          <p:cNvSpPr txBox="1"/>
          <p:nvPr/>
        </p:nvSpPr>
        <p:spPr>
          <a:xfrm>
            <a:off x="5690527" y="8522432"/>
            <a:ext cx="1778100" cy="1185000"/>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Add your project to the Games Studio:</a:t>
            </a:r>
            <a:r>
              <a:rPr lang="en-US" sz="1100">
                <a:solidFill>
                  <a:srgbClr val="000000"/>
                </a:solidFill>
                <a:latin typeface="PT Sans Narrow"/>
                <a:ea typeface="PT Sans Narrow"/>
                <a:cs typeface="PT Sans Narrow"/>
                <a:sym typeface="PT Sans Narrow"/>
              </a:rPr>
              <a:t> </a:t>
            </a:r>
            <a:r>
              <a:rPr lang="en-US" sz="1100" u="sng">
                <a:solidFill>
                  <a:schemeClr val="hlink"/>
                </a:solidFill>
                <a:latin typeface="PT Sans Narrow"/>
                <a:ea typeface="PT Sans Narrow"/>
                <a:cs typeface="PT Sans Narrow"/>
                <a:sym typeface="PT Sans Narrow"/>
                <a:hlinkClick r:id="rId4"/>
              </a:rPr>
              <a:t>http://scratch.mit.edu/studios/487504</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Swap games with a partner and walk each other through your creations.</a:t>
            </a:r>
            <a:endParaRPr sz="1100">
              <a:latin typeface="PT Sans Narrow"/>
              <a:ea typeface="PT Sans Narrow"/>
              <a:cs typeface="PT Sans Narrow"/>
              <a:sym typeface="PT Sans Narrow"/>
            </a:endParaRPr>
          </a:p>
        </p:txBody>
      </p:sp>
      <p:sp>
        <p:nvSpPr>
          <p:cNvPr id="2573" name="Google Shape;2573;p94"/>
          <p:cNvSpPr txBox="1"/>
          <p:nvPr/>
        </p:nvSpPr>
        <p:spPr>
          <a:xfrm>
            <a:off x="3997299" y="5134304"/>
            <a:ext cx="30249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These scripts give the player control over sprite movement in the maze.</a:t>
            </a:r>
            <a:endParaRPr sz="1000">
              <a:solidFill>
                <a:schemeClr val="dk1"/>
              </a:solidFill>
              <a:latin typeface="PT Sans Narrow"/>
              <a:ea typeface="PT Sans Narrow"/>
              <a:cs typeface="PT Sans Narrow"/>
              <a:sym typeface="PT Sans Narrow"/>
            </a:endParaRPr>
          </a:p>
        </p:txBody>
      </p:sp>
      <p:sp>
        <p:nvSpPr>
          <p:cNvPr id="2574" name="Google Shape;2574;p94"/>
          <p:cNvSpPr txBox="1"/>
          <p:nvPr/>
        </p:nvSpPr>
        <p:spPr>
          <a:xfrm>
            <a:off x="3997299" y="7479100"/>
            <a:ext cx="20511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This will cause your sprite to bounce off the blue walls of the maze.</a:t>
            </a:r>
            <a:endParaRPr sz="1000">
              <a:solidFill>
                <a:schemeClr val="dk1"/>
              </a:solidFill>
              <a:latin typeface="PT Sans Narrow"/>
              <a:ea typeface="PT Sans Narrow"/>
              <a:cs typeface="PT Sans Narrow"/>
              <a:sym typeface="PT Sans Narrow"/>
            </a:endParaRPr>
          </a:p>
        </p:txBody>
      </p:sp>
      <p:sp>
        <p:nvSpPr>
          <p:cNvPr id="2575" name="Google Shape;2575;p94"/>
          <p:cNvSpPr txBox="1"/>
          <p:nvPr/>
        </p:nvSpPr>
        <p:spPr>
          <a:xfrm>
            <a:off x="3997299" y="6134875"/>
            <a:ext cx="18366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This tells your sprite where to begin and marks the start of the maze.</a:t>
            </a:r>
            <a:endParaRPr sz="1000">
              <a:solidFill>
                <a:schemeClr val="dk1"/>
              </a:solidFill>
              <a:latin typeface="PT Sans Narrow"/>
              <a:ea typeface="PT Sans Narrow"/>
              <a:cs typeface="PT Sans Narrow"/>
              <a:sym typeface="PT Sans Narrow"/>
            </a:endParaRPr>
          </a:p>
        </p:txBody>
      </p:sp>
      <p:sp>
        <p:nvSpPr>
          <p:cNvPr id="2576" name="Google Shape;2576;p94"/>
          <p:cNvSpPr txBox="1"/>
          <p:nvPr/>
        </p:nvSpPr>
        <p:spPr>
          <a:xfrm>
            <a:off x="5881513" y="6678032"/>
            <a:ext cx="1671300" cy="5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This tells the end-of-maze sprite that players win when the ball touches this sprite.</a:t>
            </a:r>
            <a:endParaRPr sz="1000">
              <a:solidFill>
                <a:schemeClr val="dk1"/>
              </a:solidFill>
              <a:latin typeface="PT Sans Narrow"/>
              <a:ea typeface="PT Sans Narrow"/>
              <a:cs typeface="PT Sans Narrow"/>
              <a:sym typeface="PT Sans Narrow"/>
            </a:endParaRPr>
          </a:p>
        </p:txBody>
      </p:sp>
      <p:pic>
        <p:nvPicPr>
          <p:cNvPr id="2577" name="Google Shape;2577;p94"/>
          <p:cNvPicPr preferRelativeResize="0"/>
          <p:nvPr/>
        </p:nvPicPr>
        <p:blipFill>
          <a:blip r:embed="rId5">
            <a:alphaModFix/>
          </a:blip>
          <a:stretch>
            <a:fillRect/>
          </a:stretch>
        </p:blipFill>
        <p:spPr>
          <a:xfrm>
            <a:off x="40165" y="8543639"/>
            <a:ext cx="1235040" cy="361945"/>
          </a:xfrm>
          <a:prstGeom prst="rect">
            <a:avLst/>
          </a:prstGeom>
          <a:noFill/>
          <a:ln>
            <a:noFill/>
          </a:ln>
        </p:spPr>
      </p:pic>
      <p:pic>
        <p:nvPicPr>
          <p:cNvPr id="2578" name="Google Shape;2578;p94"/>
          <p:cNvPicPr preferRelativeResize="0"/>
          <p:nvPr/>
        </p:nvPicPr>
        <p:blipFill>
          <a:blip r:embed="rId6">
            <a:alphaModFix/>
          </a:blip>
          <a:stretch>
            <a:fillRect/>
          </a:stretch>
        </p:blipFill>
        <p:spPr>
          <a:xfrm>
            <a:off x="40150" y="8973915"/>
            <a:ext cx="1119410" cy="334122"/>
          </a:xfrm>
          <a:prstGeom prst="rect">
            <a:avLst/>
          </a:prstGeom>
          <a:noFill/>
          <a:ln>
            <a:noFill/>
          </a:ln>
        </p:spPr>
      </p:pic>
      <p:pic>
        <p:nvPicPr>
          <p:cNvPr id="2579" name="Google Shape;2579;p94"/>
          <p:cNvPicPr preferRelativeResize="0"/>
          <p:nvPr/>
        </p:nvPicPr>
        <p:blipFill>
          <a:blip r:embed="rId5">
            <a:alphaModFix/>
          </a:blip>
          <a:stretch>
            <a:fillRect/>
          </a:stretch>
        </p:blipFill>
        <p:spPr>
          <a:xfrm>
            <a:off x="40165" y="9376356"/>
            <a:ext cx="1235040" cy="361945"/>
          </a:xfrm>
          <a:prstGeom prst="rect">
            <a:avLst/>
          </a:prstGeom>
          <a:noFill/>
          <a:ln>
            <a:noFill/>
          </a:ln>
        </p:spPr>
      </p:pic>
      <p:pic>
        <p:nvPicPr>
          <p:cNvPr id="2580" name="Google Shape;2580;p94"/>
          <p:cNvPicPr preferRelativeResize="0"/>
          <p:nvPr/>
        </p:nvPicPr>
        <p:blipFill>
          <a:blip r:embed="rId7">
            <a:alphaModFix/>
          </a:blip>
          <a:stretch>
            <a:fillRect/>
          </a:stretch>
        </p:blipFill>
        <p:spPr>
          <a:xfrm>
            <a:off x="1306673" y="8362213"/>
            <a:ext cx="622376" cy="237150"/>
          </a:xfrm>
          <a:prstGeom prst="rect">
            <a:avLst/>
          </a:prstGeom>
          <a:noFill/>
          <a:ln>
            <a:noFill/>
          </a:ln>
        </p:spPr>
      </p:pic>
      <p:pic>
        <p:nvPicPr>
          <p:cNvPr id="2581" name="Google Shape;2581;p94"/>
          <p:cNvPicPr preferRelativeResize="0"/>
          <p:nvPr/>
        </p:nvPicPr>
        <p:blipFill>
          <a:blip r:embed="rId8">
            <a:alphaModFix/>
          </a:blip>
          <a:stretch>
            <a:fillRect/>
          </a:stretch>
        </p:blipFill>
        <p:spPr>
          <a:xfrm>
            <a:off x="1318596" y="9332944"/>
            <a:ext cx="1504487" cy="340736"/>
          </a:xfrm>
          <a:prstGeom prst="rect">
            <a:avLst/>
          </a:prstGeom>
          <a:noFill/>
          <a:ln>
            <a:noFill/>
          </a:ln>
        </p:spPr>
      </p:pic>
      <p:pic>
        <p:nvPicPr>
          <p:cNvPr id="2582" name="Google Shape;2582;p94"/>
          <p:cNvPicPr preferRelativeResize="0"/>
          <p:nvPr/>
        </p:nvPicPr>
        <p:blipFill>
          <a:blip r:embed="rId9">
            <a:alphaModFix/>
          </a:blip>
          <a:stretch>
            <a:fillRect/>
          </a:stretch>
        </p:blipFill>
        <p:spPr>
          <a:xfrm>
            <a:off x="1308821" y="9673676"/>
            <a:ext cx="1457278" cy="340736"/>
          </a:xfrm>
          <a:prstGeom prst="rect">
            <a:avLst/>
          </a:prstGeom>
          <a:noFill/>
          <a:ln>
            <a:noFill/>
          </a:ln>
        </p:spPr>
      </p:pic>
      <p:pic>
        <p:nvPicPr>
          <p:cNvPr id="2583" name="Google Shape;2583;p94"/>
          <p:cNvPicPr preferRelativeResize="0"/>
          <p:nvPr/>
        </p:nvPicPr>
        <p:blipFill>
          <a:blip r:embed="rId10">
            <a:alphaModFix/>
          </a:blip>
          <a:stretch>
            <a:fillRect/>
          </a:stretch>
        </p:blipFill>
        <p:spPr>
          <a:xfrm>
            <a:off x="1306675" y="9009042"/>
            <a:ext cx="1671242" cy="340736"/>
          </a:xfrm>
          <a:prstGeom prst="rect">
            <a:avLst/>
          </a:prstGeom>
          <a:noFill/>
          <a:ln>
            <a:noFill/>
          </a:ln>
        </p:spPr>
      </p:pic>
      <p:pic>
        <p:nvPicPr>
          <p:cNvPr id="2584" name="Google Shape;2584;p94"/>
          <p:cNvPicPr preferRelativeResize="0"/>
          <p:nvPr/>
        </p:nvPicPr>
        <p:blipFill>
          <a:blip r:embed="rId11">
            <a:alphaModFix/>
          </a:blip>
          <a:stretch>
            <a:fillRect/>
          </a:stretch>
        </p:blipFill>
        <p:spPr>
          <a:xfrm>
            <a:off x="1310954" y="8668309"/>
            <a:ext cx="1519781" cy="340737"/>
          </a:xfrm>
          <a:prstGeom prst="rect">
            <a:avLst/>
          </a:prstGeom>
          <a:noFill/>
          <a:ln>
            <a:noFill/>
          </a:ln>
        </p:spPr>
      </p:pic>
      <p:pic>
        <p:nvPicPr>
          <p:cNvPr id="2585" name="Google Shape;2585;p94"/>
          <p:cNvPicPr preferRelativeResize="0"/>
          <p:nvPr/>
        </p:nvPicPr>
        <p:blipFill>
          <a:blip r:embed="rId12">
            <a:alphaModFix/>
          </a:blip>
          <a:stretch>
            <a:fillRect/>
          </a:stretch>
        </p:blipFill>
        <p:spPr>
          <a:xfrm>
            <a:off x="3997299" y="3595231"/>
            <a:ext cx="1235050" cy="1559758"/>
          </a:xfrm>
          <a:prstGeom prst="rect">
            <a:avLst/>
          </a:prstGeom>
          <a:noFill/>
          <a:ln>
            <a:noFill/>
          </a:ln>
        </p:spPr>
      </p:pic>
      <p:pic>
        <p:nvPicPr>
          <p:cNvPr id="2586" name="Google Shape;2586;p94"/>
          <p:cNvPicPr preferRelativeResize="0"/>
          <p:nvPr/>
        </p:nvPicPr>
        <p:blipFill>
          <a:blip r:embed="rId13">
            <a:alphaModFix/>
          </a:blip>
          <a:stretch>
            <a:fillRect/>
          </a:stretch>
        </p:blipFill>
        <p:spPr>
          <a:xfrm>
            <a:off x="5881513" y="3587120"/>
            <a:ext cx="1288900" cy="1575980"/>
          </a:xfrm>
          <a:prstGeom prst="rect">
            <a:avLst/>
          </a:prstGeom>
          <a:noFill/>
          <a:ln>
            <a:noFill/>
          </a:ln>
        </p:spPr>
      </p:pic>
      <p:pic>
        <p:nvPicPr>
          <p:cNvPr id="2587" name="Google Shape;2587;p94"/>
          <p:cNvPicPr preferRelativeResize="0"/>
          <p:nvPr/>
        </p:nvPicPr>
        <p:blipFill>
          <a:blip r:embed="rId14">
            <a:alphaModFix/>
          </a:blip>
          <a:stretch>
            <a:fillRect/>
          </a:stretch>
        </p:blipFill>
        <p:spPr>
          <a:xfrm>
            <a:off x="3997299" y="5567070"/>
            <a:ext cx="1101175" cy="696526"/>
          </a:xfrm>
          <a:prstGeom prst="rect">
            <a:avLst/>
          </a:prstGeom>
          <a:noFill/>
          <a:ln>
            <a:noFill/>
          </a:ln>
        </p:spPr>
      </p:pic>
      <p:pic>
        <p:nvPicPr>
          <p:cNvPr id="2588" name="Google Shape;2588;p94"/>
          <p:cNvPicPr preferRelativeResize="0"/>
          <p:nvPr/>
        </p:nvPicPr>
        <p:blipFill>
          <a:blip r:embed="rId15">
            <a:alphaModFix/>
          </a:blip>
          <a:stretch>
            <a:fillRect/>
          </a:stretch>
        </p:blipFill>
        <p:spPr>
          <a:xfrm>
            <a:off x="3997299" y="6542081"/>
            <a:ext cx="1168200" cy="974308"/>
          </a:xfrm>
          <a:prstGeom prst="rect">
            <a:avLst/>
          </a:prstGeom>
          <a:noFill/>
          <a:ln>
            <a:noFill/>
          </a:ln>
        </p:spPr>
      </p:pic>
      <p:grpSp>
        <p:nvGrpSpPr>
          <p:cNvPr id="2589" name="Google Shape;2589;p94"/>
          <p:cNvGrpSpPr/>
          <p:nvPr/>
        </p:nvGrpSpPr>
        <p:grpSpPr>
          <a:xfrm>
            <a:off x="-1" y="7871074"/>
            <a:ext cx="7772406" cy="532620"/>
            <a:chOff x="-1" y="7871074"/>
            <a:chExt cx="7772406" cy="532620"/>
          </a:xfrm>
        </p:grpSpPr>
        <p:sp>
          <p:nvSpPr>
            <p:cNvPr id="2590" name="Google Shape;2590;p94"/>
            <p:cNvSpPr/>
            <p:nvPr/>
          </p:nvSpPr>
          <p:spPr>
            <a:xfrm>
              <a:off x="0" y="7871074"/>
              <a:ext cx="7772400" cy="410400"/>
            </a:xfrm>
            <a:prstGeom prst="rect">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1" name="Google Shape;2591;p94"/>
            <p:cNvSpPr/>
            <p:nvPr/>
          </p:nvSpPr>
          <p:spPr>
            <a:xfrm>
              <a:off x="2499857" y="8077594"/>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2" name="Google Shape;2592;p94"/>
            <p:cNvSpPr/>
            <p:nvPr/>
          </p:nvSpPr>
          <p:spPr>
            <a:xfrm>
              <a:off x="6386056" y="8066025"/>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3" name="Google Shape;2593;p94"/>
            <p:cNvSpPr txBox="1"/>
            <p:nvPr/>
          </p:nvSpPr>
          <p:spPr>
            <a:xfrm>
              <a:off x="-1" y="7879206"/>
              <a:ext cx="548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BLOCKS TO PLAY WITH</a:t>
              </a:r>
              <a:endParaRPr b="1" sz="1800">
                <a:solidFill>
                  <a:schemeClr val="lt1"/>
                </a:solidFill>
                <a:latin typeface="PT Sans Narrow"/>
                <a:ea typeface="PT Sans Narrow"/>
                <a:cs typeface="PT Sans Narrow"/>
                <a:sym typeface="PT Sans Narrow"/>
              </a:endParaRPr>
            </a:p>
          </p:txBody>
        </p:sp>
        <p:sp>
          <p:nvSpPr>
            <p:cNvPr id="2594" name="Google Shape;2594;p94"/>
            <p:cNvSpPr txBox="1"/>
            <p:nvPr/>
          </p:nvSpPr>
          <p:spPr>
            <a:xfrm>
              <a:off x="5486405" y="7884634"/>
              <a:ext cx="2286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pic>
        <p:nvPicPr>
          <p:cNvPr id="2595" name="Google Shape;2595;p94"/>
          <p:cNvPicPr preferRelativeResize="0"/>
          <p:nvPr/>
        </p:nvPicPr>
        <p:blipFill>
          <a:blip r:embed="rId16">
            <a:alphaModFix/>
          </a:blip>
          <a:stretch>
            <a:fillRect/>
          </a:stretch>
        </p:blipFill>
        <p:spPr>
          <a:xfrm>
            <a:off x="3740534" y="8719083"/>
            <a:ext cx="717623" cy="199949"/>
          </a:xfrm>
          <a:prstGeom prst="rect">
            <a:avLst/>
          </a:prstGeom>
          <a:noFill/>
          <a:ln>
            <a:noFill/>
          </a:ln>
        </p:spPr>
      </p:pic>
      <p:pic>
        <p:nvPicPr>
          <p:cNvPr id="2596" name="Google Shape;2596;p94"/>
          <p:cNvPicPr preferRelativeResize="0"/>
          <p:nvPr/>
        </p:nvPicPr>
        <p:blipFill>
          <a:blip r:embed="rId17">
            <a:alphaModFix/>
          </a:blip>
          <a:stretch>
            <a:fillRect/>
          </a:stretch>
        </p:blipFill>
        <p:spPr>
          <a:xfrm>
            <a:off x="3009384" y="9049507"/>
            <a:ext cx="712707" cy="198593"/>
          </a:xfrm>
          <a:prstGeom prst="rect">
            <a:avLst/>
          </a:prstGeom>
          <a:noFill/>
          <a:ln>
            <a:noFill/>
          </a:ln>
        </p:spPr>
      </p:pic>
      <p:pic>
        <p:nvPicPr>
          <p:cNvPr id="2597" name="Google Shape;2597;p94"/>
          <p:cNvPicPr preferRelativeResize="0"/>
          <p:nvPr/>
        </p:nvPicPr>
        <p:blipFill>
          <a:blip r:embed="rId18">
            <a:alphaModFix/>
          </a:blip>
          <a:stretch>
            <a:fillRect/>
          </a:stretch>
        </p:blipFill>
        <p:spPr>
          <a:xfrm>
            <a:off x="3779689" y="9034952"/>
            <a:ext cx="529596" cy="198593"/>
          </a:xfrm>
          <a:prstGeom prst="rect">
            <a:avLst/>
          </a:prstGeom>
          <a:noFill/>
          <a:ln>
            <a:noFill/>
          </a:ln>
        </p:spPr>
      </p:pic>
      <p:pic>
        <p:nvPicPr>
          <p:cNvPr id="2598" name="Google Shape;2598;p94"/>
          <p:cNvPicPr preferRelativeResize="0"/>
          <p:nvPr/>
        </p:nvPicPr>
        <p:blipFill>
          <a:blip r:embed="rId19">
            <a:alphaModFix/>
          </a:blip>
          <a:stretch>
            <a:fillRect/>
          </a:stretch>
        </p:blipFill>
        <p:spPr>
          <a:xfrm>
            <a:off x="2972886" y="9711030"/>
            <a:ext cx="703334" cy="199941"/>
          </a:xfrm>
          <a:prstGeom prst="rect">
            <a:avLst/>
          </a:prstGeom>
          <a:noFill/>
          <a:ln>
            <a:noFill/>
          </a:ln>
        </p:spPr>
      </p:pic>
      <p:pic>
        <p:nvPicPr>
          <p:cNvPr id="2599" name="Google Shape;2599;p94"/>
          <p:cNvPicPr preferRelativeResize="0"/>
          <p:nvPr/>
        </p:nvPicPr>
        <p:blipFill>
          <a:blip r:embed="rId20">
            <a:alphaModFix/>
          </a:blip>
          <a:stretch>
            <a:fillRect/>
          </a:stretch>
        </p:blipFill>
        <p:spPr>
          <a:xfrm>
            <a:off x="2938765" y="9378578"/>
            <a:ext cx="776146" cy="201975"/>
          </a:xfrm>
          <a:prstGeom prst="rect">
            <a:avLst/>
          </a:prstGeom>
          <a:noFill/>
          <a:ln>
            <a:noFill/>
          </a:ln>
        </p:spPr>
      </p:pic>
      <p:pic>
        <p:nvPicPr>
          <p:cNvPr id="2600" name="Google Shape;2600;p94"/>
          <p:cNvPicPr preferRelativeResize="0"/>
          <p:nvPr/>
        </p:nvPicPr>
        <p:blipFill>
          <a:blip r:embed="rId21">
            <a:alphaModFix/>
          </a:blip>
          <a:stretch>
            <a:fillRect/>
          </a:stretch>
        </p:blipFill>
        <p:spPr>
          <a:xfrm>
            <a:off x="3426977" y="8403212"/>
            <a:ext cx="547094" cy="199949"/>
          </a:xfrm>
          <a:prstGeom prst="rect">
            <a:avLst/>
          </a:prstGeom>
          <a:noFill/>
          <a:ln>
            <a:noFill/>
          </a:ln>
        </p:spPr>
      </p:pic>
      <p:pic>
        <p:nvPicPr>
          <p:cNvPr id="2601" name="Google Shape;2601;p94"/>
          <p:cNvPicPr preferRelativeResize="0"/>
          <p:nvPr/>
        </p:nvPicPr>
        <p:blipFill>
          <a:blip r:embed="rId22">
            <a:alphaModFix/>
          </a:blip>
          <a:stretch>
            <a:fillRect/>
          </a:stretch>
        </p:blipFill>
        <p:spPr>
          <a:xfrm>
            <a:off x="2795175" y="8388643"/>
            <a:ext cx="561641" cy="199949"/>
          </a:xfrm>
          <a:prstGeom prst="rect">
            <a:avLst/>
          </a:prstGeom>
          <a:noFill/>
          <a:ln>
            <a:noFill/>
          </a:ln>
        </p:spPr>
      </p:pic>
      <p:pic>
        <p:nvPicPr>
          <p:cNvPr id="2602" name="Google Shape;2602;p94"/>
          <p:cNvPicPr preferRelativeResize="0"/>
          <p:nvPr/>
        </p:nvPicPr>
        <p:blipFill>
          <a:blip r:embed="rId23">
            <a:alphaModFix/>
          </a:blip>
          <a:stretch>
            <a:fillRect/>
          </a:stretch>
        </p:blipFill>
        <p:spPr>
          <a:xfrm>
            <a:off x="2938774" y="8719070"/>
            <a:ext cx="717623" cy="199960"/>
          </a:xfrm>
          <a:prstGeom prst="rect">
            <a:avLst/>
          </a:prstGeom>
          <a:noFill/>
          <a:ln>
            <a:noFill/>
          </a:ln>
        </p:spPr>
      </p:pic>
      <p:pic>
        <p:nvPicPr>
          <p:cNvPr id="2603" name="Google Shape;2603;p94"/>
          <p:cNvPicPr preferRelativeResize="0"/>
          <p:nvPr/>
        </p:nvPicPr>
        <p:blipFill>
          <a:blip r:embed="rId24">
            <a:alphaModFix/>
          </a:blip>
          <a:stretch>
            <a:fillRect/>
          </a:stretch>
        </p:blipFill>
        <p:spPr>
          <a:xfrm>
            <a:off x="4031375" y="9692437"/>
            <a:ext cx="1328465" cy="237126"/>
          </a:xfrm>
          <a:prstGeom prst="rect">
            <a:avLst/>
          </a:prstGeom>
          <a:noFill/>
          <a:ln>
            <a:noFill/>
          </a:ln>
        </p:spPr>
      </p:pic>
      <p:pic>
        <p:nvPicPr>
          <p:cNvPr id="2604" name="Google Shape;2604;p94"/>
          <p:cNvPicPr preferRelativeResize="0"/>
          <p:nvPr/>
        </p:nvPicPr>
        <p:blipFill>
          <a:blip r:embed="rId25">
            <a:alphaModFix/>
          </a:blip>
          <a:stretch>
            <a:fillRect/>
          </a:stretch>
        </p:blipFill>
        <p:spPr>
          <a:xfrm>
            <a:off x="4366883" y="9079989"/>
            <a:ext cx="1235046" cy="239965"/>
          </a:xfrm>
          <a:prstGeom prst="rect">
            <a:avLst/>
          </a:prstGeom>
          <a:noFill/>
          <a:ln>
            <a:noFill/>
          </a:ln>
        </p:spPr>
      </p:pic>
      <p:pic>
        <p:nvPicPr>
          <p:cNvPr id="2605" name="Google Shape;2605;p94"/>
          <p:cNvPicPr preferRelativeResize="0"/>
          <p:nvPr/>
        </p:nvPicPr>
        <p:blipFill>
          <a:blip r:embed="rId26">
            <a:alphaModFix/>
          </a:blip>
          <a:stretch>
            <a:fillRect/>
          </a:stretch>
        </p:blipFill>
        <p:spPr>
          <a:xfrm>
            <a:off x="4027814" y="8371422"/>
            <a:ext cx="1633448" cy="239965"/>
          </a:xfrm>
          <a:prstGeom prst="rect">
            <a:avLst/>
          </a:prstGeom>
          <a:noFill/>
          <a:ln>
            <a:noFill/>
          </a:ln>
        </p:spPr>
      </p:pic>
      <p:pic>
        <p:nvPicPr>
          <p:cNvPr id="2606" name="Google Shape;2606;p94"/>
          <p:cNvPicPr preferRelativeResize="0"/>
          <p:nvPr/>
        </p:nvPicPr>
        <p:blipFill>
          <a:blip r:embed="rId27">
            <a:alphaModFix/>
          </a:blip>
          <a:stretch>
            <a:fillRect/>
          </a:stretch>
        </p:blipFill>
        <p:spPr>
          <a:xfrm>
            <a:off x="3995778" y="9386213"/>
            <a:ext cx="1628520" cy="239965"/>
          </a:xfrm>
          <a:prstGeom prst="rect">
            <a:avLst/>
          </a:prstGeom>
          <a:noFill/>
          <a:ln>
            <a:noFill/>
          </a:ln>
        </p:spPr>
      </p:pic>
      <p:pic>
        <p:nvPicPr>
          <p:cNvPr id="2607" name="Google Shape;2607;p94"/>
          <p:cNvPicPr preferRelativeResize="0"/>
          <p:nvPr/>
        </p:nvPicPr>
        <p:blipFill>
          <a:blip r:embed="rId28">
            <a:alphaModFix/>
          </a:blip>
          <a:stretch>
            <a:fillRect/>
          </a:stretch>
        </p:blipFill>
        <p:spPr>
          <a:xfrm>
            <a:off x="4951841" y="8677647"/>
            <a:ext cx="557897" cy="336083"/>
          </a:xfrm>
          <a:prstGeom prst="rect">
            <a:avLst/>
          </a:prstGeom>
          <a:noFill/>
          <a:ln>
            <a:noFill/>
          </a:ln>
        </p:spPr>
      </p:pic>
      <p:pic>
        <p:nvPicPr>
          <p:cNvPr id="2608" name="Google Shape;2608;p94"/>
          <p:cNvPicPr preferRelativeResize="0"/>
          <p:nvPr/>
        </p:nvPicPr>
        <p:blipFill>
          <a:blip r:embed="rId29">
            <a:alphaModFix/>
          </a:blip>
          <a:stretch>
            <a:fillRect/>
          </a:stretch>
        </p:blipFill>
        <p:spPr>
          <a:xfrm>
            <a:off x="4518782" y="8697086"/>
            <a:ext cx="372440" cy="243929"/>
          </a:xfrm>
          <a:prstGeom prst="rect">
            <a:avLst/>
          </a:prstGeom>
          <a:noFill/>
          <a:ln>
            <a:noFill/>
          </a:ln>
        </p:spPr>
      </p:pic>
      <p:pic>
        <p:nvPicPr>
          <p:cNvPr id="2609" name="Google Shape;2609;p94"/>
          <p:cNvPicPr preferRelativeResize="0"/>
          <p:nvPr/>
        </p:nvPicPr>
        <p:blipFill>
          <a:blip r:embed="rId30">
            <a:alphaModFix/>
          </a:blip>
          <a:stretch>
            <a:fillRect/>
          </a:stretch>
        </p:blipFill>
        <p:spPr>
          <a:xfrm>
            <a:off x="5957113" y="5493026"/>
            <a:ext cx="1369053" cy="1185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4" name="Shape 2614"/>
        <p:cNvGrpSpPr/>
        <p:nvPr/>
      </p:nvGrpSpPr>
      <p:grpSpPr>
        <a:xfrm>
          <a:off x="0" y="0"/>
          <a:ext cx="0" cy="0"/>
          <a:chOff x="0" y="0"/>
          <a:chExt cx="0" cy="0"/>
        </a:xfrm>
      </p:grpSpPr>
      <p:pic>
        <p:nvPicPr>
          <p:cNvPr id="2615" name="Google Shape;2615;p95"/>
          <p:cNvPicPr preferRelativeResize="0"/>
          <p:nvPr/>
        </p:nvPicPr>
        <p:blipFill>
          <a:blip r:embed="rId3">
            <a:alphaModFix/>
          </a:blip>
          <a:stretch>
            <a:fillRect/>
          </a:stretch>
        </p:blipFill>
        <p:spPr>
          <a:xfrm>
            <a:off x="5962050" y="5276275"/>
            <a:ext cx="1010250" cy="1678325"/>
          </a:xfrm>
          <a:prstGeom prst="rect">
            <a:avLst/>
          </a:prstGeom>
          <a:noFill/>
          <a:ln>
            <a:noFill/>
          </a:ln>
        </p:spPr>
      </p:pic>
      <p:pic>
        <p:nvPicPr>
          <p:cNvPr id="2616" name="Google Shape;2616;p95"/>
          <p:cNvPicPr preferRelativeResize="0"/>
          <p:nvPr/>
        </p:nvPicPr>
        <p:blipFill>
          <a:blip r:embed="rId4">
            <a:alphaModFix/>
          </a:blip>
          <a:stretch>
            <a:fillRect/>
          </a:stretch>
        </p:blipFill>
        <p:spPr>
          <a:xfrm>
            <a:off x="62926" y="8769685"/>
            <a:ext cx="1506600" cy="458333"/>
          </a:xfrm>
          <a:prstGeom prst="rect">
            <a:avLst/>
          </a:prstGeom>
          <a:noFill/>
          <a:ln>
            <a:noFill/>
          </a:ln>
        </p:spPr>
      </p:pic>
      <p:sp>
        <p:nvSpPr>
          <p:cNvPr id="2617" name="Google Shape;2617;p95"/>
          <p:cNvSpPr txBox="1"/>
          <p:nvPr/>
        </p:nvSpPr>
        <p:spPr>
          <a:xfrm>
            <a:off x="538549" y="1521625"/>
            <a:ext cx="23484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USE SCRATCH TO BUILD AN INTERACTIVE GAME?</a:t>
            </a:r>
            <a:endParaRPr b="1">
              <a:latin typeface="PT Sans Narrow"/>
              <a:ea typeface="PT Sans Narrow"/>
              <a:cs typeface="PT Sans Narrow"/>
              <a:sym typeface="PT Sans Narrow"/>
            </a:endParaRPr>
          </a:p>
        </p:txBody>
      </p:sp>
      <p:sp>
        <p:nvSpPr>
          <p:cNvPr id="2618" name="Google Shape;2618;p95"/>
          <p:cNvSpPr txBox="1"/>
          <p:nvPr/>
        </p:nvSpPr>
        <p:spPr>
          <a:xfrm>
            <a:off x="444500" y="2214550"/>
            <a:ext cx="2442600" cy="118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project, you will create a game. This game includes interactions between sprites, score, and levels. The game is similar to the classic game of pong, where the goal is to keep the sprite from getting past you.</a:t>
            </a:r>
            <a:endParaRPr sz="1200">
              <a:solidFill>
                <a:schemeClr val="dk1"/>
              </a:solidFill>
              <a:latin typeface="PT Sans Narrow"/>
              <a:ea typeface="PT Sans Narrow"/>
              <a:cs typeface="PT Sans Narrow"/>
              <a:sym typeface="PT Sans Narrow"/>
            </a:endParaRPr>
          </a:p>
        </p:txBody>
      </p:sp>
      <p:sp>
        <p:nvSpPr>
          <p:cNvPr id="2619" name="Google Shape;2619;p95"/>
          <p:cNvSpPr txBox="1"/>
          <p:nvPr/>
        </p:nvSpPr>
        <p:spPr>
          <a:xfrm>
            <a:off x="457200" y="590145"/>
            <a:ext cx="28158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a:solidFill>
                  <a:schemeClr val="dk1"/>
                </a:solidFill>
                <a:latin typeface="PT Sans Narrow"/>
                <a:ea typeface="PT Sans Narrow"/>
                <a:cs typeface="PT Sans Narrow"/>
                <a:sym typeface="PT Sans Narrow"/>
              </a:rPr>
              <a:t>PONG</a:t>
            </a:r>
            <a:endParaRPr b="1">
              <a:latin typeface="PT Sans Narrow"/>
              <a:ea typeface="PT Sans Narrow"/>
              <a:cs typeface="PT Sans Narrow"/>
              <a:sym typeface="PT Sans Narrow"/>
            </a:endParaRPr>
          </a:p>
        </p:txBody>
      </p:sp>
      <p:pic>
        <p:nvPicPr>
          <p:cNvPr descr="Screen Shot 2014-06-09 at 6.04.02 PM.png" id="2620" name="Google Shape;2620;p95"/>
          <p:cNvPicPr preferRelativeResize="0"/>
          <p:nvPr/>
        </p:nvPicPr>
        <p:blipFill rotWithShape="1">
          <a:blip r:embed="rId5">
            <a:alphaModFix/>
          </a:blip>
          <a:srcRect b="0" l="0" r="0" t="0"/>
          <a:stretch/>
        </p:blipFill>
        <p:spPr>
          <a:xfrm>
            <a:off x="3581438" y="758990"/>
            <a:ext cx="3679320" cy="2749468"/>
          </a:xfrm>
          <a:prstGeom prst="rect">
            <a:avLst/>
          </a:prstGeom>
          <a:noFill/>
          <a:ln>
            <a:noFill/>
          </a:ln>
        </p:spPr>
      </p:pic>
      <p:sp>
        <p:nvSpPr>
          <p:cNvPr id="2621" name="Google Shape;2621;p95"/>
          <p:cNvSpPr txBox="1"/>
          <p:nvPr/>
        </p:nvSpPr>
        <p:spPr>
          <a:xfrm>
            <a:off x="5380715" y="7673819"/>
            <a:ext cx="2874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rme"/>
                <a:ea typeface="Carme"/>
                <a:cs typeface="Carme"/>
                <a:sym typeface="Carme"/>
              </a:rPr>
              <a:t>FINISHED?</a:t>
            </a:r>
            <a:endParaRPr sz="1800">
              <a:solidFill>
                <a:schemeClr val="lt1"/>
              </a:solidFill>
              <a:latin typeface="Carme"/>
              <a:ea typeface="Carme"/>
              <a:cs typeface="Carme"/>
              <a:sym typeface="Carme"/>
            </a:endParaRPr>
          </a:p>
        </p:txBody>
      </p:sp>
      <p:sp>
        <p:nvSpPr>
          <p:cNvPr id="2622" name="Google Shape;2622;p95"/>
          <p:cNvSpPr txBox="1"/>
          <p:nvPr/>
        </p:nvSpPr>
        <p:spPr>
          <a:xfrm>
            <a:off x="5135956" y="7894426"/>
            <a:ext cx="2874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rme"/>
                <a:ea typeface="Carme"/>
                <a:cs typeface="Carme"/>
                <a:sym typeface="Carme"/>
              </a:rPr>
              <a:t>FINISHED?</a:t>
            </a:r>
            <a:endParaRPr sz="1800">
              <a:solidFill>
                <a:schemeClr val="lt1"/>
              </a:solidFill>
              <a:latin typeface="Carme"/>
              <a:ea typeface="Carme"/>
              <a:cs typeface="Carme"/>
              <a:sym typeface="Carme"/>
            </a:endParaRPr>
          </a:p>
        </p:txBody>
      </p:sp>
      <p:sp>
        <p:nvSpPr>
          <p:cNvPr id="2623" name="Google Shape;2623;p95"/>
          <p:cNvSpPr txBox="1"/>
          <p:nvPr/>
        </p:nvSpPr>
        <p:spPr>
          <a:xfrm>
            <a:off x="5690527" y="8522432"/>
            <a:ext cx="1778100" cy="11850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Games Studio: </a:t>
            </a:r>
            <a:r>
              <a:rPr lang="en-US" sz="1100" u="sng">
                <a:solidFill>
                  <a:schemeClr val="hlink"/>
                </a:solidFill>
                <a:latin typeface="PT Sans Narrow"/>
                <a:ea typeface="PT Sans Narrow"/>
                <a:cs typeface="PT Sans Narrow"/>
                <a:sym typeface="PT Sans Narrow"/>
                <a:hlinkClick r:id="rId6"/>
              </a:rPr>
              <a:t>http://scratch.mit.edu/studios/487504</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Swap games with a partner and walk each other through your creations.</a:t>
            </a:r>
            <a:endParaRPr>
              <a:latin typeface="PT Sans Narrow"/>
              <a:ea typeface="PT Sans Narrow"/>
              <a:cs typeface="PT Sans Narrow"/>
              <a:sym typeface="PT Sans Narrow"/>
            </a:endParaRPr>
          </a:p>
        </p:txBody>
      </p:sp>
      <p:cxnSp>
        <p:nvCxnSpPr>
          <p:cNvPr id="2624" name="Google Shape;2624;p95"/>
          <p:cNvCxnSpPr/>
          <p:nvPr/>
        </p:nvCxnSpPr>
        <p:spPr>
          <a:xfrm>
            <a:off x="5715005" y="8403678"/>
            <a:ext cx="0" cy="1527600"/>
          </a:xfrm>
          <a:prstGeom prst="straightConnector1">
            <a:avLst/>
          </a:prstGeom>
          <a:noFill/>
          <a:ln cap="flat" cmpd="sng" w="9525">
            <a:solidFill>
              <a:srgbClr val="7F7F7F"/>
            </a:solidFill>
            <a:prstDash val="dash"/>
            <a:round/>
            <a:headEnd len="sm" w="sm" type="none"/>
            <a:tailEnd len="sm" w="sm" type="none"/>
          </a:ln>
        </p:spPr>
      </p:cxnSp>
      <p:grpSp>
        <p:nvGrpSpPr>
          <p:cNvPr id="2625" name="Google Shape;2625;p95"/>
          <p:cNvGrpSpPr/>
          <p:nvPr/>
        </p:nvGrpSpPr>
        <p:grpSpPr>
          <a:xfrm>
            <a:off x="428357" y="3857808"/>
            <a:ext cx="2969343" cy="1418460"/>
            <a:chOff x="441661" y="3857808"/>
            <a:chExt cx="2969343" cy="1418460"/>
          </a:xfrm>
        </p:grpSpPr>
        <p:sp>
          <p:nvSpPr>
            <p:cNvPr id="2626" name="Google Shape;2626;p95"/>
            <p:cNvSpPr txBox="1"/>
            <p:nvPr/>
          </p:nvSpPr>
          <p:spPr>
            <a:xfrm>
              <a:off x="457804"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nvGrpSpPr>
            <p:cNvPr id="2627" name="Google Shape;2627;p95"/>
            <p:cNvGrpSpPr/>
            <p:nvPr/>
          </p:nvGrpSpPr>
          <p:grpSpPr>
            <a:xfrm>
              <a:off x="441661" y="4194254"/>
              <a:ext cx="2885100" cy="1082014"/>
              <a:chOff x="499401" y="4194254"/>
              <a:chExt cx="2885100" cy="1082014"/>
            </a:xfrm>
          </p:grpSpPr>
          <p:sp>
            <p:nvSpPr>
              <p:cNvPr id="2628" name="Google Shape;2628;p95"/>
              <p:cNvSpPr txBox="1"/>
              <p:nvPr/>
            </p:nvSpPr>
            <p:spPr>
              <a:xfrm>
                <a:off x="499401" y="4232868"/>
                <a:ext cx="2885100" cy="104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two sprites: a paddle for the user to control and a ball the user will be playing with.</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your paddle sprite interactive.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Bring your game to life!</a:t>
                </a:r>
                <a:endParaRPr>
                  <a:latin typeface="PT Sans Narrow"/>
                  <a:ea typeface="PT Sans Narrow"/>
                  <a:cs typeface="PT Sans Narrow"/>
                  <a:sym typeface="PT Sans Narrow"/>
                </a:endParaRPr>
              </a:p>
            </p:txBody>
          </p:sp>
          <p:cxnSp>
            <p:nvCxnSpPr>
              <p:cNvPr id="2629" name="Google Shape;2629;p95"/>
              <p:cNvCxnSpPr/>
              <p:nvPr/>
            </p:nvCxnSpPr>
            <p:spPr>
              <a:xfrm>
                <a:off x="606263" y="4194254"/>
                <a:ext cx="2717700" cy="0"/>
              </a:xfrm>
              <a:prstGeom prst="straightConnector1">
                <a:avLst/>
              </a:prstGeom>
              <a:noFill/>
              <a:ln cap="flat" cmpd="sng" w="9525">
                <a:solidFill>
                  <a:schemeClr val="dk1"/>
                </a:solidFill>
                <a:prstDash val="solid"/>
                <a:round/>
                <a:headEnd len="sm" w="sm" type="none"/>
                <a:tailEnd len="sm" w="sm" type="none"/>
              </a:ln>
            </p:spPr>
          </p:cxnSp>
        </p:grpSp>
      </p:grpSp>
      <p:sp>
        <p:nvSpPr>
          <p:cNvPr id="2630" name="Google Shape;2630;p95"/>
          <p:cNvSpPr txBox="1"/>
          <p:nvPr/>
        </p:nvSpPr>
        <p:spPr>
          <a:xfrm>
            <a:off x="3616451" y="7359125"/>
            <a:ext cx="3609300" cy="33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These control the ball - if touching the paddle or a wall, it continues moving. If touching red (meaning the ball moved past the paddle) the game ends.</a:t>
            </a:r>
            <a:endParaRPr sz="1000">
              <a:solidFill>
                <a:schemeClr val="dk1"/>
              </a:solidFill>
              <a:latin typeface="PT Sans Narrow"/>
              <a:ea typeface="PT Sans Narrow"/>
              <a:cs typeface="PT Sans Narrow"/>
              <a:sym typeface="PT Sans Narrow"/>
            </a:endParaRPr>
          </a:p>
        </p:txBody>
      </p:sp>
      <p:grpSp>
        <p:nvGrpSpPr>
          <p:cNvPr id="2631" name="Google Shape;2631;p95"/>
          <p:cNvGrpSpPr/>
          <p:nvPr/>
        </p:nvGrpSpPr>
        <p:grpSpPr>
          <a:xfrm>
            <a:off x="457261" y="5679963"/>
            <a:ext cx="2795830" cy="2006547"/>
            <a:chOff x="3992282" y="2830659"/>
            <a:chExt cx="3307500" cy="2287445"/>
          </a:xfrm>
        </p:grpSpPr>
        <p:sp>
          <p:nvSpPr>
            <p:cNvPr id="2632" name="Google Shape;2632;p95"/>
            <p:cNvSpPr txBox="1"/>
            <p:nvPr/>
          </p:nvSpPr>
          <p:spPr>
            <a:xfrm>
              <a:off x="4089400" y="3328604"/>
              <a:ext cx="3210300" cy="1789500"/>
            </a:xfrm>
            <a:prstGeom prst="rect">
              <a:avLst/>
            </a:prstGeom>
            <a:noFill/>
            <a:ln cap="flat" cmpd="sng" w="9525">
              <a:solidFill>
                <a:srgbClr val="000000"/>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do you add difficulty to your game? Creating different levels, using a timer, or keeping score are a few examples of things you could do.</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changing the look of your game by editing the backdrops!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using different key presses to control your sprites!</a:t>
              </a:r>
              <a:endParaRPr sz="1200">
                <a:solidFill>
                  <a:schemeClr val="dk1"/>
                </a:solidFill>
                <a:latin typeface="PT Sans Narrow"/>
                <a:ea typeface="PT Sans Narrow"/>
                <a:cs typeface="PT Sans Narrow"/>
                <a:sym typeface="PT Sans Narrow"/>
              </a:endParaRPr>
            </a:p>
          </p:txBody>
        </p:sp>
        <p:sp>
          <p:nvSpPr>
            <p:cNvPr id="2633" name="Google Shape;2633;p95"/>
            <p:cNvSpPr txBox="1"/>
            <p:nvPr/>
          </p:nvSpPr>
          <p:spPr>
            <a:xfrm>
              <a:off x="3992282" y="283065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THINGS TO TRY</a:t>
              </a:r>
              <a:endParaRPr b="1" sz="1600">
                <a:solidFill>
                  <a:schemeClr val="dk1"/>
                </a:solidFill>
                <a:latin typeface="PT Sans Narrow"/>
                <a:ea typeface="PT Sans Narrow"/>
                <a:cs typeface="PT Sans Narrow"/>
                <a:sym typeface="PT Sans Narrow"/>
              </a:endParaRPr>
            </a:p>
          </p:txBody>
        </p:sp>
        <p:cxnSp>
          <p:nvCxnSpPr>
            <p:cNvPr id="2634" name="Google Shape;2634;p95"/>
            <p:cNvCxnSpPr/>
            <p:nvPr/>
          </p:nvCxnSpPr>
          <p:spPr>
            <a:xfrm flipH="1" rot="10800000">
              <a:off x="4089400" y="3169153"/>
              <a:ext cx="3210300" cy="3000"/>
            </a:xfrm>
            <a:prstGeom prst="straightConnector1">
              <a:avLst/>
            </a:prstGeom>
            <a:noFill/>
            <a:ln cap="flat" cmpd="sng" w="9525">
              <a:solidFill>
                <a:schemeClr val="dk1"/>
              </a:solidFill>
              <a:prstDash val="solid"/>
              <a:round/>
              <a:headEnd len="sm" w="sm" type="none"/>
              <a:tailEnd len="sm" w="sm" type="none"/>
            </a:ln>
          </p:spPr>
        </p:cxnSp>
      </p:grpSp>
      <p:sp>
        <p:nvSpPr>
          <p:cNvPr id="2635" name="Google Shape;2635;p95"/>
          <p:cNvSpPr txBox="1"/>
          <p:nvPr/>
        </p:nvSpPr>
        <p:spPr>
          <a:xfrm>
            <a:off x="5962050" y="6896700"/>
            <a:ext cx="15066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Interacts with the walls</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Interacts with the paddle</a:t>
            </a:r>
            <a:endParaRPr sz="1000">
              <a:solidFill>
                <a:schemeClr val="dk1"/>
              </a:solidFill>
              <a:latin typeface="PT Sans Narrow"/>
              <a:ea typeface="PT Sans Narrow"/>
              <a:cs typeface="PT Sans Narrow"/>
              <a:sym typeface="PT Sans Narrow"/>
            </a:endParaRPr>
          </a:p>
        </p:txBody>
      </p:sp>
      <p:grpSp>
        <p:nvGrpSpPr>
          <p:cNvPr id="2636" name="Google Shape;2636;p95"/>
          <p:cNvGrpSpPr/>
          <p:nvPr/>
        </p:nvGrpSpPr>
        <p:grpSpPr>
          <a:xfrm>
            <a:off x="-1" y="7871074"/>
            <a:ext cx="7772406" cy="532620"/>
            <a:chOff x="-1" y="7871074"/>
            <a:chExt cx="7772406" cy="532620"/>
          </a:xfrm>
        </p:grpSpPr>
        <p:sp>
          <p:nvSpPr>
            <p:cNvPr id="2637" name="Google Shape;2637;p95"/>
            <p:cNvSpPr/>
            <p:nvPr/>
          </p:nvSpPr>
          <p:spPr>
            <a:xfrm>
              <a:off x="0" y="7871074"/>
              <a:ext cx="7772400" cy="410400"/>
            </a:xfrm>
            <a:prstGeom prst="rect">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8" name="Google Shape;2638;p95"/>
            <p:cNvSpPr/>
            <p:nvPr/>
          </p:nvSpPr>
          <p:spPr>
            <a:xfrm>
              <a:off x="2499857" y="8077594"/>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9" name="Google Shape;2639;p95"/>
            <p:cNvSpPr/>
            <p:nvPr/>
          </p:nvSpPr>
          <p:spPr>
            <a:xfrm>
              <a:off x="6386056" y="8066025"/>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Google Shape;2640;p95"/>
            <p:cNvSpPr txBox="1"/>
            <p:nvPr/>
          </p:nvSpPr>
          <p:spPr>
            <a:xfrm>
              <a:off x="-1" y="7879206"/>
              <a:ext cx="548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BLOCKS TO PLAY WITH</a:t>
              </a:r>
              <a:endParaRPr b="1" sz="1800">
                <a:solidFill>
                  <a:schemeClr val="lt1"/>
                </a:solidFill>
                <a:latin typeface="PT Sans Narrow"/>
                <a:ea typeface="PT Sans Narrow"/>
                <a:cs typeface="PT Sans Narrow"/>
                <a:sym typeface="PT Sans Narrow"/>
              </a:endParaRPr>
            </a:p>
          </p:txBody>
        </p:sp>
        <p:sp>
          <p:nvSpPr>
            <p:cNvPr id="2641" name="Google Shape;2641;p95"/>
            <p:cNvSpPr txBox="1"/>
            <p:nvPr/>
          </p:nvSpPr>
          <p:spPr>
            <a:xfrm>
              <a:off x="5486405" y="7884634"/>
              <a:ext cx="2286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pic>
        <p:nvPicPr>
          <p:cNvPr id="2642" name="Google Shape;2642;p95"/>
          <p:cNvPicPr preferRelativeResize="0"/>
          <p:nvPr/>
        </p:nvPicPr>
        <p:blipFill>
          <a:blip r:embed="rId7">
            <a:alphaModFix/>
          </a:blip>
          <a:stretch>
            <a:fillRect/>
          </a:stretch>
        </p:blipFill>
        <p:spPr>
          <a:xfrm>
            <a:off x="5962050" y="3645075"/>
            <a:ext cx="1288900" cy="1627757"/>
          </a:xfrm>
          <a:prstGeom prst="rect">
            <a:avLst/>
          </a:prstGeom>
          <a:noFill/>
          <a:ln>
            <a:noFill/>
          </a:ln>
        </p:spPr>
      </p:pic>
      <p:pic>
        <p:nvPicPr>
          <p:cNvPr id="2643" name="Google Shape;2643;p95"/>
          <p:cNvPicPr preferRelativeResize="0"/>
          <p:nvPr/>
        </p:nvPicPr>
        <p:blipFill>
          <a:blip r:embed="rId8">
            <a:alphaModFix/>
          </a:blip>
          <a:stretch>
            <a:fillRect/>
          </a:stretch>
        </p:blipFill>
        <p:spPr>
          <a:xfrm>
            <a:off x="107929" y="8403700"/>
            <a:ext cx="1288889" cy="377726"/>
          </a:xfrm>
          <a:prstGeom prst="rect">
            <a:avLst/>
          </a:prstGeom>
          <a:noFill/>
          <a:ln>
            <a:noFill/>
          </a:ln>
        </p:spPr>
      </p:pic>
      <p:pic>
        <p:nvPicPr>
          <p:cNvPr id="2644" name="Google Shape;2644;p95"/>
          <p:cNvPicPr preferRelativeResize="0"/>
          <p:nvPr/>
        </p:nvPicPr>
        <p:blipFill>
          <a:blip r:embed="rId9">
            <a:alphaModFix/>
          </a:blip>
          <a:stretch>
            <a:fillRect/>
          </a:stretch>
        </p:blipFill>
        <p:spPr>
          <a:xfrm>
            <a:off x="1622426" y="8388643"/>
            <a:ext cx="485337" cy="184927"/>
          </a:xfrm>
          <a:prstGeom prst="rect">
            <a:avLst/>
          </a:prstGeom>
          <a:noFill/>
          <a:ln>
            <a:noFill/>
          </a:ln>
        </p:spPr>
      </p:pic>
      <p:pic>
        <p:nvPicPr>
          <p:cNvPr id="2645" name="Google Shape;2645;p95"/>
          <p:cNvPicPr preferRelativeResize="0"/>
          <p:nvPr/>
        </p:nvPicPr>
        <p:blipFill>
          <a:blip r:embed="rId10">
            <a:alphaModFix/>
          </a:blip>
          <a:stretch>
            <a:fillRect/>
          </a:stretch>
        </p:blipFill>
        <p:spPr>
          <a:xfrm>
            <a:off x="1622426" y="9339336"/>
            <a:ext cx="1173218" cy="265706"/>
          </a:xfrm>
          <a:prstGeom prst="rect">
            <a:avLst/>
          </a:prstGeom>
          <a:noFill/>
          <a:ln>
            <a:noFill/>
          </a:ln>
        </p:spPr>
      </p:pic>
      <p:pic>
        <p:nvPicPr>
          <p:cNvPr id="2646" name="Google Shape;2646;p95"/>
          <p:cNvPicPr preferRelativeResize="0"/>
          <p:nvPr/>
        </p:nvPicPr>
        <p:blipFill>
          <a:blip r:embed="rId11">
            <a:alphaModFix/>
          </a:blip>
          <a:stretch>
            <a:fillRect/>
          </a:stretch>
        </p:blipFill>
        <p:spPr>
          <a:xfrm>
            <a:off x="1622426" y="9678149"/>
            <a:ext cx="1136397" cy="265706"/>
          </a:xfrm>
          <a:prstGeom prst="rect">
            <a:avLst/>
          </a:prstGeom>
          <a:noFill/>
          <a:ln>
            <a:noFill/>
          </a:ln>
        </p:spPr>
      </p:pic>
      <p:pic>
        <p:nvPicPr>
          <p:cNvPr id="2647" name="Google Shape;2647;p95"/>
          <p:cNvPicPr preferRelativeResize="0"/>
          <p:nvPr/>
        </p:nvPicPr>
        <p:blipFill>
          <a:blip r:embed="rId12">
            <a:alphaModFix/>
          </a:blip>
          <a:stretch>
            <a:fillRect/>
          </a:stretch>
        </p:blipFill>
        <p:spPr>
          <a:xfrm>
            <a:off x="1622426" y="9000524"/>
            <a:ext cx="1303248" cy="265706"/>
          </a:xfrm>
          <a:prstGeom prst="rect">
            <a:avLst/>
          </a:prstGeom>
          <a:noFill/>
          <a:ln>
            <a:noFill/>
          </a:ln>
        </p:spPr>
      </p:pic>
      <p:pic>
        <p:nvPicPr>
          <p:cNvPr id="2648" name="Google Shape;2648;p95"/>
          <p:cNvPicPr preferRelativeResize="0"/>
          <p:nvPr/>
        </p:nvPicPr>
        <p:blipFill>
          <a:blip r:embed="rId13">
            <a:alphaModFix/>
          </a:blip>
          <a:stretch>
            <a:fillRect/>
          </a:stretch>
        </p:blipFill>
        <p:spPr>
          <a:xfrm>
            <a:off x="1622426" y="8661711"/>
            <a:ext cx="1185141" cy="265706"/>
          </a:xfrm>
          <a:prstGeom prst="rect">
            <a:avLst/>
          </a:prstGeom>
          <a:noFill/>
          <a:ln>
            <a:noFill/>
          </a:ln>
        </p:spPr>
      </p:pic>
      <p:pic>
        <p:nvPicPr>
          <p:cNvPr id="2649" name="Google Shape;2649;p95"/>
          <p:cNvPicPr preferRelativeResize="0"/>
          <p:nvPr/>
        </p:nvPicPr>
        <p:blipFill>
          <a:blip r:embed="rId14">
            <a:alphaModFix/>
          </a:blip>
          <a:stretch>
            <a:fillRect/>
          </a:stretch>
        </p:blipFill>
        <p:spPr>
          <a:xfrm>
            <a:off x="107936" y="9617500"/>
            <a:ext cx="1258383" cy="375604"/>
          </a:xfrm>
          <a:prstGeom prst="rect">
            <a:avLst/>
          </a:prstGeom>
          <a:noFill/>
          <a:ln>
            <a:noFill/>
          </a:ln>
        </p:spPr>
      </p:pic>
      <p:pic>
        <p:nvPicPr>
          <p:cNvPr id="2650" name="Google Shape;2650;p95"/>
          <p:cNvPicPr preferRelativeResize="0"/>
          <p:nvPr/>
        </p:nvPicPr>
        <p:blipFill>
          <a:blip r:embed="rId15">
            <a:alphaModFix/>
          </a:blip>
          <a:stretch>
            <a:fillRect/>
          </a:stretch>
        </p:blipFill>
        <p:spPr>
          <a:xfrm>
            <a:off x="62925" y="9216278"/>
            <a:ext cx="1173225" cy="412964"/>
          </a:xfrm>
          <a:prstGeom prst="rect">
            <a:avLst/>
          </a:prstGeom>
          <a:noFill/>
          <a:ln>
            <a:noFill/>
          </a:ln>
        </p:spPr>
      </p:pic>
      <p:pic>
        <p:nvPicPr>
          <p:cNvPr id="2651" name="Google Shape;2651;p95"/>
          <p:cNvPicPr preferRelativeResize="0"/>
          <p:nvPr/>
        </p:nvPicPr>
        <p:blipFill>
          <a:blip r:embed="rId16">
            <a:alphaModFix/>
          </a:blip>
          <a:stretch>
            <a:fillRect/>
          </a:stretch>
        </p:blipFill>
        <p:spPr>
          <a:xfrm>
            <a:off x="3740534" y="8719083"/>
            <a:ext cx="717623" cy="199949"/>
          </a:xfrm>
          <a:prstGeom prst="rect">
            <a:avLst/>
          </a:prstGeom>
          <a:noFill/>
          <a:ln>
            <a:noFill/>
          </a:ln>
        </p:spPr>
      </p:pic>
      <p:pic>
        <p:nvPicPr>
          <p:cNvPr id="2652" name="Google Shape;2652;p95"/>
          <p:cNvPicPr preferRelativeResize="0"/>
          <p:nvPr/>
        </p:nvPicPr>
        <p:blipFill>
          <a:blip r:embed="rId17">
            <a:alphaModFix/>
          </a:blip>
          <a:stretch>
            <a:fillRect/>
          </a:stretch>
        </p:blipFill>
        <p:spPr>
          <a:xfrm>
            <a:off x="3009384" y="9049507"/>
            <a:ext cx="712707" cy="198593"/>
          </a:xfrm>
          <a:prstGeom prst="rect">
            <a:avLst/>
          </a:prstGeom>
          <a:noFill/>
          <a:ln>
            <a:noFill/>
          </a:ln>
        </p:spPr>
      </p:pic>
      <p:pic>
        <p:nvPicPr>
          <p:cNvPr id="2653" name="Google Shape;2653;p95"/>
          <p:cNvPicPr preferRelativeResize="0"/>
          <p:nvPr/>
        </p:nvPicPr>
        <p:blipFill>
          <a:blip r:embed="rId18">
            <a:alphaModFix/>
          </a:blip>
          <a:stretch>
            <a:fillRect/>
          </a:stretch>
        </p:blipFill>
        <p:spPr>
          <a:xfrm>
            <a:off x="3779689" y="9034952"/>
            <a:ext cx="529596" cy="198593"/>
          </a:xfrm>
          <a:prstGeom prst="rect">
            <a:avLst/>
          </a:prstGeom>
          <a:noFill/>
          <a:ln>
            <a:noFill/>
          </a:ln>
        </p:spPr>
      </p:pic>
      <p:pic>
        <p:nvPicPr>
          <p:cNvPr id="2654" name="Google Shape;2654;p95"/>
          <p:cNvPicPr preferRelativeResize="0"/>
          <p:nvPr/>
        </p:nvPicPr>
        <p:blipFill>
          <a:blip r:embed="rId19">
            <a:alphaModFix/>
          </a:blip>
          <a:stretch>
            <a:fillRect/>
          </a:stretch>
        </p:blipFill>
        <p:spPr>
          <a:xfrm>
            <a:off x="2972886" y="9711030"/>
            <a:ext cx="703334" cy="199941"/>
          </a:xfrm>
          <a:prstGeom prst="rect">
            <a:avLst/>
          </a:prstGeom>
          <a:noFill/>
          <a:ln>
            <a:noFill/>
          </a:ln>
        </p:spPr>
      </p:pic>
      <p:pic>
        <p:nvPicPr>
          <p:cNvPr id="2655" name="Google Shape;2655;p95"/>
          <p:cNvPicPr preferRelativeResize="0"/>
          <p:nvPr/>
        </p:nvPicPr>
        <p:blipFill>
          <a:blip r:embed="rId20">
            <a:alphaModFix/>
          </a:blip>
          <a:stretch>
            <a:fillRect/>
          </a:stretch>
        </p:blipFill>
        <p:spPr>
          <a:xfrm>
            <a:off x="2938765" y="9378578"/>
            <a:ext cx="776146" cy="201975"/>
          </a:xfrm>
          <a:prstGeom prst="rect">
            <a:avLst/>
          </a:prstGeom>
          <a:noFill/>
          <a:ln>
            <a:noFill/>
          </a:ln>
        </p:spPr>
      </p:pic>
      <p:pic>
        <p:nvPicPr>
          <p:cNvPr id="2656" name="Google Shape;2656;p95"/>
          <p:cNvPicPr preferRelativeResize="0"/>
          <p:nvPr/>
        </p:nvPicPr>
        <p:blipFill>
          <a:blip r:embed="rId21">
            <a:alphaModFix/>
          </a:blip>
          <a:stretch>
            <a:fillRect/>
          </a:stretch>
        </p:blipFill>
        <p:spPr>
          <a:xfrm>
            <a:off x="3426977" y="8403212"/>
            <a:ext cx="547094" cy="199949"/>
          </a:xfrm>
          <a:prstGeom prst="rect">
            <a:avLst/>
          </a:prstGeom>
          <a:noFill/>
          <a:ln>
            <a:noFill/>
          </a:ln>
        </p:spPr>
      </p:pic>
      <p:pic>
        <p:nvPicPr>
          <p:cNvPr id="2657" name="Google Shape;2657;p95"/>
          <p:cNvPicPr preferRelativeResize="0"/>
          <p:nvPr/>
        </p:nvPicPr>
        <p:blipFill>
          <a:blip r:embed="rId22">
            <a:alphaModFix/>
          </a:blip>
          <a:stretch>
            <a:fillRect/>
          </a:stretch>
        </p:blipFill>
        <p:spPr>
          <a:xfrm>
            <a:off x="2795175" y="8388643"/>
            <a:ext cx="561641" cy="199949"/>
          </a:xfrm>
          <a:prstGeom prst="rect">
            <a:avLst/>
          </a:prstGeom>
          <a:noFill/>
          <a:ln>
            <a:noFill/>
          </a:ln>
        </p:spPr>
      </p:pic>
      <p:pic>
        <p:nvPicPr>
          <p:cNvPr id="2658" name="Google Shape;2658;p95"/>
          <p:cNvPicPr preferRelativeResize="0"/>
          <p:nvPr/>
        </p:nvPicPr>
        <p:blipFill>
          <a:blip r:embed="rId23">
            <a:alphaModFix/>
          </a:blip>
          <a:stretch>
            <a:fillRect/>
          </a:stretch>
        </p:blipFill>
        <p:spPr>
          <a:xfrm>
            <a:off x="2938774" y="8719070"/>
            <a:ext cx="717623" cy="199960"/>
          </a:xfrm>
          <a:prstGeom prst="rect">
            <a:avLst/>
          </a:prstGeom>
          <a:noFill/>
          <a:ln>
            <a:noFill/>
          </a:ln>
        </p:spPr>
      </p:pic>
      <p:pic>
        <p:nvPicPr>
          <p:cNvPr id="2659" name="Google Shape;2659;p95"/>
          <p:cNvPicPr preferRelativeResize="0"/>
          <p:nvPr/>
        </p:nvPicPr>
        <p:blipFill>
          <a:blip r:embed="rId24">
            <a:alphaModFix/>
          </a:blip>
          <a:stretch>
            <a:fillRect/>
          </a:stretch>
        </p:blipFill>
        <p:spPr>
          <a:xfrm>
            <a:off x="4031375" y="9692437"/>
            <a:ext cx="1328465" cy="237126"/>
          </a:xfrm>
          <a:prstGeom prst="rect">
            <a:avLst/>
          </a:prstGeom>
          <a:noFill/>
          <a:ln>
            <a:noFill/>
          </a:ln>
        </p:spPr>
      </p:pic>
      <p:pic>
        <p:nvPicPr>
          <p:cNvPr id="2660" name="Google Shape;2660;p95"/>
          <p:cNvPicPr preferRelativeResize="0"/>
          <p:nvPr/>
        </p:nvPicPr>
        <p:blipFill>
          <a:blip r:embed="rId25">
            <a:alphaModFix/>
          </a:blip>
          <a:stretch>
            <a:fillRect/>
          </a:stretch>
        </p:blipFill>
        <p:spPr>
          <a:xfrm>
            <a:off x="4366883" y="9079989"/>
            <a:ext cx="1235046" cy="239965"/>
          </a:xfrm>
          <a:prstGeom prst="rect">
            <a:avLst/>
          </a:prstGeom>
          <a:noFill/>
          <a:ln>
            <a:noFill/>
          </a:ln>
        </p:spPr>
      </p:pic>
      <p:pic>
        <p:nvPicPr>
          <p:cNvPr id="2661" name="Google Shape;2661;p95"/>
          <p:cNvPicPr preferRelativeResize="0"/>
          <p:nvPr/>
        </p:nvPicPr>
        <p:blipFill>
          <a:blip r:embed="rId26">
            <a:alphaModFix/>
          </a:blip>
          <a:stretch>
            <a:fillRect/>
          </a:stretch>
        </p:blipFill>
        <p:spPr>
          <a:xfrm>
            <a:off x="4027814" y="8371422"/>
            <a:ext cx="1633448" cy="239965"/>
          </a:xfrm>
          <a:prstGeom prst="rect">
            <a:avLst/>
          </a:prstGeom>
          <a:noFill/>
          <a:ln>
            <a:noFill/>
          </a:ln>
        </p:spPr>
      </p:pic>
      <p:pic>
        <p:nvPicPr>
          <p:cNvPr id="2662" name="Google Shape;2662;p95"/>
          <p:cNvPicPr preferRelativeResize="0"/>
          <p:nvPr/>
        </p:nvPicPr>
        <p:blipFill>
          <a:blip r:embed="rId27">
            <a:alphaModFix/>
          </a:blip>
          <a:stretch>
            <a:fillRect/>
          </a:stretch>
        </p:blipFill>
        <p:spPr>
          <a:xfrm>
            <a:off x="3995778" y="9386213"/>
            <a:ext cx="1628520" cy="239965"/>
          </a:xfrm>
          <a:prstGeom prst="rect">
            <a:avLst/>
          </a:prstGeom>
          <a:noFill/>
          <a:ln>
            <a:noFill/>
          </a:ln>
        </p:spPr>
      </p:pic>
      <p:pic>
        <p:nvPicPr>
          <p:cNvPr id="2663" name="Google Shape;2663;p95"/>
          <p:cNvPicPr preferRelativeResize="0"/>
          <p:nvPr/>
        </p:nvPicPr>
        <p:blipFill>
          <a:blip r:embed="rId28">
            <a:alphaModFix/>
          </a:blip>
          <a:stretch>
            <a:fillRect/>
          </a:stretch>
        </p:blipFill>
        <p:spPr>
          <a:xfrm>
            <a:off x="4951841" y="8677647"/>
            <a:ext cx="557897" cy="336083"/>
          </a:xfrm>
          <a:prstGeom prst="rect">
            <a:avLst/>
          </a:prstGeom>
          <a:noFill/>
          <a:ln>
            <a:noFill/>
          </a:ln>
        </p:spPr>
      </p:pic>
      <p:pic>
        <p:nvPicPr>
          <p:cNvPr id="2664" name="Google Shape;2664;p95"/>
          <p:cNvPicPr preferRelativeResize="0"/>
          <p:nvPr/>
        </p:nvPicPr>
        <p:blipFill>
          <a:blip r:embed="rId29">
            <a:alphaModFix/>
          </a:blip>
          <a:stretch>
            <a:fillRect/>
          </a:stretch>
        </p:blipFill>
        <p:spPr>
          <a:xfrm>
            <a:off x="4518782" y="8697086"/>
            <a:ext cx="372440" cy="243929"/>
          </a:xfrm>
          <a:prstGeom prst="rect">
            <a:avLst/>
          </a:prstGeom>
          <a:noFill/>
          <a:ln>
            <a:noFill/>
          </a:ln>
        </p:spPr>
      </p:pic>
      <p:pic>
        <p:nvPicPr>
          <p:cNvPr id="2665" name="Google Shape;2665;p95"/>
          <p:cNvPicPr preferRelativeResize="0"/>
          <p:nvPr/>
        </p:nvPicPr>
        <p:blipFill rotWithShape="1">
          <a:blip r:embed="rId30">
            <a:alphaModFix/>
          </a:blip>
          <a:srcRect b="0" l="0" r="0" t="6252"/>
          <a:stretch/>
        </p:blipFill>
        <p:spPr>
          <a:xfrm>
            <a:off x="3581450" y="3724025"/>
            <a:ext cx="1799275" cy="860610"/>
          </a:xfrm>
          <a:prstGeom prst="rect">
            <a:avLst/>
          </a:prstGeom>
          <a:noFill/>
          <a:ln>
            <a:noFill/>
          </a:ln>
        </p:spPr>
      </p:pic>
      <p:pic>
        <p:nvPicPr>
          <p:cNvPr id="2666" name="Google Shape;2666;p95"/>
          <p:cNvPicPr preferRelativeResize="0"/>
          <p:nvPr/>
        </p:nvPicPr>
        <p:blipFill>
          <a:blip r:embed="rId31">
            <a:alphaModFix/>
          </a:blip>
          <a:stretch>
            <a:fillRect/>
          </a:stretch>
        </p:blipFill>
        <p:spPr>
          <a:xfrm>
            <a:off x="3678676" y="4975826"/>
            <a:ext cx="2002400" cy="227814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1" name="Shape 2671"/>
        <p:cNvGrpSpPr/>
        <p:nvPr/>
      </p:nvGrpSpPr>
      <p:grpSpPr>
        <a:xfrm>
          <a:off x="0" y="0"/>
          <a:ext cx="0" cy="0"/>
          <a:chOff x="0" y="0"/>
          <a:chExt cx="0" cy="0"/>
        </a:xfrm>
      </p:grpSpPr>
      <p:grpSp>
        <p:nvGrpSpPr>
          <p:cNvPr id="2672" name="Google Shape;2672;p96"/>
          <p:cNvGrpSpPr/>
          <p:nvPr/>
        </p:nvGrpSpPr>
        <p:grpSpPr>
          <a:xfrm>
            <a:off x="444500" y="598611"/>
            <a:ext cx="2828548" cy="2808189"/>
            <a:chOff x="444500" y="590145"/>
            <a:chExt cx="2828548" cy="2808189"/>
          </a:xfrm>
        </p:grpSpPr>
        <p:sp>
          <p:nvSpPr>
            <p:cNvPr id="2673" name="Google Shape;2673;p96"/>
            <p:cNvSpPr txBox="1"/>
            <p:nvPr/>
          </p:nvSpPr>
          <p:spPr>
            <a:xfrm>
              <a:off x="457200" y="590145"/>
              <a:ext cx="28158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000">
                  <a:solidFill>
                    <a:schemeClr val="dk1"/>
                  </a:solidFill>
                  <a:latin typeface="PT Sans Narrow"/>
                  <a:ea typeface="PT Sans Narrow"/>
                  <a:cs typeface="PT Sans Narrow"/>
                  <a:sym typeface="PT Sans Narrow"/>
                </a:rPr>
                <a:t>SCROLLING</a:t>
              </a:r>
              <a:endParaRPr b="1">
                <a:latin typeface="PT Sans Narrow"/>
                <a:ea typeface="PT Sans Narrow"/>
                <a:cs typeface="PT Sans Narrow"/>
                <a:sym typeface="PT Sans Narrow"/>
              </a:endParaRPr>
            </a:p>
          </p:txBody>
        </p:sp>
        <p:grpSp>
          <p:nvGrpSpPr>
            <p:cNvPr id="2674" name="Google Shape;2674;p96"/>
            <p:cNvGrpSpPr/>
            <p:nvPr/>
          </p:nvGrpSpPr>
          <p:grpSpPr>
            <a:xfrm>
              <a:off x="444500" y="1513159"/>
              <a:ext cx="2828548" cy="1885175"/>
              <a:chOff x="519774" y="1532746"/>
              <a:chExt cx="2828548" cy="1885175"/>
            </a:xfrm>
          </p:grpSpPr>
          <p:sp>
            <p:nvSpPr>
              <p:cNvPr id="2675" name="Google Shape;2675;p96"/>
              <p:cNvSpPr txBox="1"/>
              <p:nvPr/>
            </p:nvSpPr>
            <p:spPr>
              <a:xfrm>
                <a:off x="613822" y="1532746"/>
                <a:ext cx="27345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USE SCRATCH TO BUILD AN INTERACTIVE GAME?</a:t>
                </a:r>
                <a:endParaRPr b="1">
                  <a:latin typeface="PT Sans Narrow"/>
                  <a:ea typeface="PT Sans Narrow"/>
                  <a:cs typeface="PT Sans Narrow"/>
                  <a:sym typeface="PT Sans Narrow"/>
                </a:endParaRPr>
              </a:p>
            </p:txBody>
          </p:sp>
          <p:sp>
            <p:nvSpPr>
              <p:cNvPr id="2676" name="Google Shape;2676;p96"/>
              <p:cNvSpPr txBox="1"/>
              <p:nvPr/>
            </p:nvSpPr>
            <p:spPr>
              <a:xfrm>
                <a:off x="519774" y="2217621"/>
                <a:ext cx="27957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project, you will create a game. This game includes interactions between sprites, score, and levels. The game is similar to Flappy Bird, where the goal is to keep an object from falling to the ground or touching certain objects.</a:t>
                </a:r>
                <a:endParaRPr sz="1200">
                  <a:solidFill>
                    <a:schemeClr val="dk1"/>
                  </a:solidFill>
                  <a:latin typeface="PT Sans Narrow"/>
                  <a:ea typeface="PT Sans Narrow"/>
                  <a:cs typeface="PT Sans Narrow"/>
                  <a:sym typeface="PT Sans Narrow"/>
                </a:endParaRPr>
              </a:p>
            </p:txBody>
          </p:sp>
        </p:grpSp>
      </p:grpSp>
      <p:grpSp>
        <p:nvGrpSpPr>
          <p:cNvPr id="2677" name="Google Shape;2677;p96"/>
          <p:cNvGrpSpPr/>
          <p:nvPr/>
        </p:nvGrpSpPr>
        <p:grpSpPr>
          <a:xfrm>
            <a:off x="3530400" y="3650175"/>
            <a:ext cx="1693425" cy="817175"/>
            <a:chOff x="3530400" y="3650175"/>
            <a:chExt cx="1693425" cy="817175"/>
          </a:xfrm>
        </p:grpSpPr>
        <p:pic>
          <p:nvPicPr>
            <p:cNvPr id="2678" name="Google Shape;2678;p96"/>
            <p:cNvPicPr preferRelativeResize="0"/>
            <p:nvPr/>
          </p:nvPicPr>
          <p:blipFill rotWithShape="1">
            <a:blip r:embed="rId3">
              <a:alphaModFix/>
            </a:blip>
            <a:srcRect b="5123" l="2295" r="2466" t="0"/>
            <a:stretch/>
          </p:blipFill>
          <p:spPr>
            <a:xfrm>
              <a:off x="3530400" y="3650175"/>
              <a:ext cx="1693425" cy="817175"/>
            </a:xfrm>
            <a:prstGeom prst="rect">
              <a:avLst/>
            </a:prstGeom>
            <a:noFill/>
            <a:ln>
              <a:noFill/>
            </a:ln>
          </p:spPr>
        </p:pic>
        <p:pic>
          <p:nvPicPr>
            <p:cNvPr descr="Screen Shot 2014-06-10 at 11.44.11 AM.png" id="2679" name="Google Shape;2679;p96"/>
            <p:cNvPicPr preferRelativeResize="0"/>
            <p:nvPr/>
          </p:nvPicPr>
          <p:blipFill rotWithShape="1">
            <a:blip r:embed="rId4">
              <a:alphaModFix/>
            </a:blip>
            <a:srcRect b="24480" l="51518" r="3682" t="27081"/>
            <a:stretch/>
          </p:blipFill>
          <p:spPr>
            <a:xfrm>
              <a:off x="4480763" y="3800850"/>
              <a:ext cx="448475" cy="336075"/>
            </a:xfrm>
            <a:prstGeom prst="rect">
              <a:avLst/>
            </a:prstGeom>
            <a:noFill/>
            <a:ln>
              <a:noFill/>
            </a:ln>
          </p:spPr>
        </p:pic>
      </p:grpSp>
      <p:pic>
        <p:nvPicPr>
          <p:cNvPr descr="Screen Shot 2014-06-03 at 11.45.21 PM.png" id="2680" name="Google Shape;2680;p96"/>
          <p:cNvPicPr preferRelativeResize="0"/>
          <p:nvPr/>
        </p:nvPicPr>
        <p:blipFill rotWithShape="1">
          <a:blip r:embed="rId5">
            <a:alphaModFix/>
          </a:blip>
          <a:srcRect b="22973" l="22090" r="20916" t="20033"/>
          <a:stretch/>
        </p:blipFill>
        <p:spPr>
          <a:xfrm>
            <a:off x="3581437" y="758989"/>
            <a:ext cx="3678370" cy="2742170"/>
          </a:xfrm>
          <a:prstGeom prst="rect">
            <a:avLst/>
          </a:prstGeom>
          <a:noFill/>
          <a:ln>
            <a:noFill/>
          </a:ln>
        </p:spPr>
      </p:pic>
      <p:sp>
        <p:nvSpPr>
          <p:cNvPr id="2681" name="Google Shape;2681;p96"/>
          <p:cNvSpPr txBox="1"/>
          <p:nvPr/>
        </p:nvSpPr>
        <p:spPr>
          <a:xfrm>
            <a:off x="5380715" y="7673819"/>
            <a:ext cx="2874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rme"/>
                <a:ea typeface="Carme"/>
                <a:cs typeface="Carme"/>
                <a:sym typeface="Carme"/>
              </a:rPr>
              <a:t>FINISHED?</a:t>
            </a:r>
            <a:endParaRPr sz="1800">
              <a:solidFill>
                <a:schemeClr val="lt1"/>
              </a:solidFill>
              <a:latin typeface="Carme"/>
              <a:ea typeface="Carme"/>
              <a:cs typeface="Carme"/>
              <a:sym typeface="Carme"/>
            </a:endParaRPr>
          </a:p>
        </p:txBody>
      </p:sp>
      <p:cxnSp>
        <p:nvCxnSpPr>
          <p:cNvPr id="2682" name="Google Shape;2682;p96"/>
          <p:cNvCxnSpPr/>
          <p:nvPr/>
        </p:nvCxnSpPr>
        <p:spPr>
          <a:xfrm>
            <a:off x="5715005" y="8403678"/>
            <a:ext cx="0" cy="1527600"/>
          </a:xfrm>
          <a:prstGeom prst="straightConnector1">
            <a:avLst/>
          </a:prstGeom>
          <a:noFill/>
          <a:ln cap="flat" cmpd="sng" w="9525">
            <a:solidFill>
              <a:srgbClr val="7F7F7F"/>
            </a:solidFill>
            <a:prstDash val="dash"/>
            <a:round/>
            <a:headEnd len="sm" w="sm" type="none"/>
            <a:tailEnd len="sm" w="sm" type="none"/>
          </a:ln>
        </p:spPr>
      </p:cxnSp>
      <p:grpSp>
        <p:nvGrpSpPr>
          <p:cNvPr id="2683" name="Google Shape;2683;p96"/>
          <p:cNvGrpSpPr/>
          <p:nvPr/>
        </p:nvGrpSpPr>
        <p:grpSpPr>
          <a:xfrm>
            <a:off x="428357" y="3857808"/>
            <a:ext cx="2969343" cy="1658460"/>
            <a:chOff x="441661" y="3857808"/>
            <a:chExt cx="2969343" cy="1658460"/>
          </a:xfrm>
        </p:grpSpPr>
        <p:sp>
          <p:nvSpPr>
            <p:cNvPr id="2684" name="Google Shape;2684;p96"/>
            <p:cNvSpPr txBox="1"/>
            <p:nvPr/>
          </p:nvSpPr>
          <p:spPr>
            <a:xfrm>
              <a:off x="457804"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nvGrpSpPr>
            <p:cNvPr id="2685" name="Google Shape;2685;p96"/>
            <p:cNvGrpSpPr/>
            <p:nvPr/>
          </p:nvGrpSpPr>
          <p:grpSpPr>
            <a:xfrm>
              <a:off x="441661" y="4194254"/>
              <a:ext cx="2885100" cy="1322014"/>
              <a:chOff x="499401" y="4194254"/>
              <a:chExt cx="2885100" cy="1322014"/>
            </a:xfrm>
          </p:grpSpPr>
          <p:sp>
            <p:nvSpPr>
              <p:cNvPr id="2686" name="Google Shape;2686;p96"/>
              <p:cNvSpPr txBox="1"/>
              <p:nvPr/>
            </p:nvSpPr>
            <p:spPr>
              <a:xfrm>
                <a:off x="499401" y="4232868"/>
                <a:ext cx="2885100" cy="128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two sprites: one for the player to control (helicopter) and one to avoid (gliding bars).</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Make the helicopter interactive.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Bring your game to life by adding scripts to make the gliding bars scroll across the stage!</a:t>
                </a:r>
                <a:endParaRPr>
                  <a:latin typeface="PT Sans Narrow"/>
                  <a:ea typeface="PT Sans Narrow"/>
                  <a:cs typeface="PT Sans Narrow"/>
                  <a:sym typeface="PT Sans Narrow"/>
                </a:endParaRPr>
              </a:p>
            </p:txBody>
          </p:sp>
          <p:cxnSp>
            <p:nvCxnSpPr>
              <p:cNvPr id="2687" name="Google Shape;2687;p96"/>
              <p:cNvCxnSpPr/>
              <p:nvPr/>
            </p:nvCxnSpPr>
            <p:spPr>
              <a:xfrm>
                <a:off x="606263" y="4194254"/>
                <a:ext cx="2717700" cy="0"/>
              </a:xfrm>
              <a:prstGeom prst="straightConnector1">
                <a:avLst/>
              </a:prstGeom>
              <a:noFill/>
              <a:ln cap="flat" cmpd="sng" w="9525">
                <a:solidFill>
                  <a:schemeClr val="dk1"/>
                </a:solidFill>
                <a:prstDash val="solid"/>
                <a:round/>
                <a:headEnd len="sm" w="sm" type="none"/>
                <a:tailEnd len="sm" w="sm" type="none"/>
              </a:ln>
            </p:spPr>
          </p:cxnSp>
        </p:grpSp>
      </p:grpSp>
      <p:grpSp>
        <p:nvGrpSpPr>
          <p:cNvPr id="2688" name="Google Shape;2688;p96"/>
          <p:cNvGrpSpPr/>
          <p:nvPr/>
        </p:nvGrpSpPr>
        <p:grpSpPr>
          <a:xfrm>
            <a:off x="457261" y="5679963"/>
            <a:ext cx="2795830" cy="2006547"/>
            <a:chOff x="3992282" y="2830659"/>
            <a:chExt cx="3307500" cy="2287445"/>
          </a:xfrm>
        </p:grpSpPr>
        <p:sp>
          <p:nvSpPr>
            <p:cNvPr id="2689" name="Google Shape;2689;p96"/>
            <p:cNvSpPr txBox="1"/>
            <p:nvPr/>
          </p:nvSpPr>
          <p:spPr>
            <a:xfrm>
              <a:off x="4089400" y="3328604"/>
              <a:ext cx="3210300" cy="1789500"/>
            </a:xfrm>
            <a:prstGeom prst="rect">
              <a:avLst/>
            </a:prstGeom>
            <a:noFill/>
            <a:ln cap="flat" cmpd="sng" w="9525">
              <a:solidFill>
                <a:srgbClr val="000000"/>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do you add difficulty to your game? Creating different levels, using a timer, or keeping score are a few examples of things you could do.</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changing the look of your game by editing the backdrops!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using different key presses to control your sprites!</a:t>
              </a:r>
              <a:endParaRPr sz="1200">
                <a:solidFill>
                  <a:schemeClr val="dk1"/>
                </a:solidFill>
                <a:latin typeface="PT Sans Narrow"/>
                <a:ea typeface="PT Sans Narrow"/>
                <a:cs typeface="PT Sans Narrow"/>
                <a:sym typeface="PT Sans Narrow"/>
              </a:endParaRPr>
            </a:p>
          </p:txBody>
        </p:sp>
        <p:sp>
          <p:nvSpPr>
            <p:cNvPr id="2690" name="Google Shape;2690;p96"/>
            <p:cNvSpPr txBox="1"/>
            <p:nvPr/>
          </p:nvSpPr>
          <p:spPr>
            <a:xfrm>
              <a:off x="3992282" y="283065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THINGS TO TRY</a:t>
              </a:r>
              <a:endParaRPr b="1" sz="1600">
                <a:solidFill>
                  <a:schemeClr val="dk1"/>
                </a:solidFill>
                <a:latin typeface="PT Sans Narrow"/>
                <a:ea typeface="PT Sans Narrow"/>
                <a:cs typeface="PT Sans Narrow"/>
                <a:sym typeface="PT Sans Narrow"/>
              </a:endParaRPr>
            </a:p>
          </p:txBody>
        </p:sp>
        <p:cxnSp>
          <p:nvCxnSpPr>
            <p:cNvPr id="2691" name="Google Shape;2691;p96"/>
            <p:cNvCxnSpPr/>
            <p:nvPr/>
          </p:nvCxnSpPr>
          <p:spPr>
            <a:xfrm flipH="1" rot="10800000">
              <a:off x="4089400" y="3169153"/>
              <a:ext cx="3210300" cy="3000"/>
            </a:xfrm>
            <a:prstGeom prst="straightConnector1">
              <a:avLst/>
            </a:prstGeom>
            <a:noFill/>
            <a:ln cap="flat" cmpd="sng" w="9525">
              <a:solidFill>
                <a:schemeClr val="dk1"/>
              </a:solidFill>
              <a:prstDash val="solid"/>
              <a:round/>
              <a:headEnd len="sm" w="sm" type="none"/>
              <a:tailEnd len="sm" w="sm" type="none"/>
            </a:ln>
          </p:spPr>
        </p:cxnSp>
      </p:grpSp>
      <p:sp>
        <p:nvSpPr>
          <p:cNvPr id="2692" name="Google Shape;2692;p96"/>
          <p:cNvSpPr txBox="1"/>
          <p:nvPr/>
        </p:nvSpPr>
        <p:spPr>
          <a:xfrm>
            <a:off x="5690527" y="8522432"/>
            <a:ext cx="1778100" cy="11850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Games Studio: </a:t>
            </a:r>
            <a:r>
              <a:rPr lang="en-US" sz="1100" u="sng">
                <a:solidFill>
                  <a:schemeClr val="hlink"/>
                </a:solidFill>
                <a:latin typeface="PT Sans Narrow"/>
                <a:ea typeface="PT Sans Narrow"/>
                <a:cs typeface="PT Sans Narrow"/>
                <a:sym typeface="PT Sans Narrow"/>
                <a:hlinkClick r:id="rId6"/>
              </a:rPr>
              <a:t>http://scratch.mit.edu/studios/487504</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Swap games with a partner and walk each other through your creations.</a:t>
            </a:r>
            <a:endParaRPr>
              <a:latin typeface="PT Sans Narrow"/>
              <a:ea typeface="PT Sans Narrow"/>
              <a:cs typeface="PT Sans Narrow"/>
              <a:sym typeface="PT Sans Narrow"/>
            </a:endParaRPr>
          </a:p>
        </p:txBody>
      </p:sp>
      <p:sp>
        <p:nvSpPr>
          <p:cNvPr id="2693" name="Google Shape;2693;p96"/>
          <p:cNvSpPr txBox="1"/>
          <p:nvPr/>
        </p:nvSpPr>
        <p:spPr>
          <a:xfrm>
            <a:off x="5510115" y="4194700"/>
            <a:ext cx="18930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Controls sprite movement</a:t>
            </a:r>
            <a:endParaRPr>
              <a:latin typeface="PT Sans Narrow"/>
              <a:ea typeface="PT Sans Narrow"/>
              <a:cs typeface="PT Sans Narrow"/>
              <a:sym typeface="PT Sans Narrow"/>
            </a:endParaRPr>
          </a:p>
        </p:txBody>
      </p:sp>
      <p:sp>
        <p:nvSpPr>
          <p:cNvPr id="2694" name="Google Shape;2694;p96"/>
          <p:cNvSpPr txBox="1"/>
          <p:nvPr/>
        </p:nvSpPr>
        <p:spPr>
          <a:xfrm>
            <a:off x="5510115" y="7501424"/>
            <a:ext cx="2133900" cy="18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Specifies when the game ends</a:t>
            </a:r>
            <a:endParaRPr>
              <a:latin typeface="PT Sans Narrow"/>
              <a:ea typeface="PT Sans Narrow"/>
              <a:cs typeface="PT Sans Narrow"/>
              <a:sym typeface="PT Sans Narrow"/>
            </a:endParaRPr>
          </a:p>
        </p:txBody>
      </p:sp>
      <p:sp>
        <p:nvSpPr>
          <p:cNvPr id="2695" name="Google Shape;2695;p96"/>
          <p:cNvSpPr txBox="1"/>
          <p:nvPr/>
        </p:nvSpPr>
        <p:spPr>
          <a:xfrm>
            <a:off x="5510115" y="5927443"/>
            <a:ext cx="21006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Causes sprite to constantly fall downward </a:t>
            </a:r>
            <a:endParaRPr>
              <a:latin typeface="PT Sans Narrow"/>
              <a:ea typeface="PT Sans Narrow"/>
              <a:cs typeface="PT Sans Narrow"/>
              <a:sym typeface="PT Sans Narrow"/>
            </a:endParaRPr>
          </a:p>
        </p:txBody>
      </p:sp>
      <p:sp>
        <p:nvSpPr>
          <p:cNvPr id="2696" name="Google Shape;2696;p96"/>
          <p:cNvSpPr txBox="1"/>
          <p:nvPr/>
        </p:nvSpPr>
        <p:spPr>
          <a:xfrm>
            <a:off x="3426975" y="5862852"/>
            <a:ext cx="2110200" cy="53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PT Sans Narrow"/>
                <a:ea typeface="PT Sans Narrow"/>
                <a:cs typeface="PT Sans Narrow"/>
                <a:sym typeface="PT Sans Narrow"/>
              </a:rPr>
              <a:t>This creates clones, which are used in the script below to make the bars scroll across the screen:</a:t>
            </a:r>
            <a:endParaRPr>
              <a:latin typeface="PT Sans Narrow"/>
              <a:ea typeface="PT Sans Narrow"/>
              <a:cs typeface="PT Sans Narrow"/>
              <a:sym typeface="PT Sans Narrow"/>
            </a:endParaRPr>
          </a:p>
        </p:txBody>
      </p:sp>
      <p:pic>
        <p:nvPicPr>
          <p:cNvPr id="2697" name="Google Shape;2697;p96"/>
          <p:cNvPicPr preferRelativeResize="0"/>
          <p:nvPr/>
        </p:nvPicPr>
        <p:blipFill>
          <a:blip r:embed="rId7">
            <a:alphaModFix/>
          </a:blip>
          <a:stretch>
            <a:fillRect/>
          </a:stretch>
        </p:blipFill>
        <p:spPr>
          <a:xfrm>
            <a:off x="62926" y="8769685"/>
            <a:ext cx="1506600" cy="458333"/>
          </a:xfrm>
          <a:prstGeom prst="rect">
            <a:avLst/>
          </a:prstGeom>
          <a:noFill/>
          <a:ln>
            <a:noFill/>
          </a:ln>
        </p:spPr>
      </p:pic>
      <p:grpSp>
        <p:nvGrpSpPr>
          <p:cNvPr id="2698" name="Google Shape;2698;p96"/>
          <p:cNvGrpSpPr/>
          <p:nvPr/>
        </p:nvGrpSpPr>
        <p:grpSpPr>
          <a:xfrm>
            <a:off x="-1" y="7871074"/>
            <a:ext cx="7772406" cy="532620"/>
            <a:chOff x="-1" y="7871074"/>
            <a:chExt cx="7772406" cy="532620"/>
          </a:xfrm>
        </p:grpSpPr>
        <p:sp>
          <p:nvSpPr>
            <p:cNvPr id="2699" name="Google Shape;2699;p96"/>
            <p:cNvSpPr/>
            <p:nvPr/>
          </p:nvSpPr>
          <p:spPr>
            <a:xfrm>
              <a:off x="0" y="7871074"/>
              <a:ext cx="7772400" cy="410400"/>
            </a:xfrm>
            <a:prstGeom prst="rect">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00" name="Google Shape;2700;p96"/>
            <p:cNvSpPr/>
            <p:nvPr/>
          </p:nvSpPr>
          <p:spPr>
            <a:xfrm>
              <a:off x="2499857" y="8077594"/>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01" name="Google Shape;2701;p96"/>
            <p:cNvSpPr/>
            <p:nvPr/>
          </p:nvSpPr>
          <p:spPr>
            <a:xfrm>
              <a:off x="6386056" y="8066025"/>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02" name="Google Shape;2702;p96"/>
            <p:cNvSpPr txBox="1"/>
            <p:nvPr/>
          </p:nvSpPr>
          <p:spPr>
            <a:xfrm>
              <a:off x="-1" y="7879206"/>
              <a:ext cx="548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PT Sans Narrow"/>
                  <a:ea typeface="PT Sans Narrow"/>
                  <a:cs typeface="PT Sans Narrow"/>
                  <a:sym typeface="PT Sans Narrow"/>
                </a:rPr>
                <a:t>BLOCKS TO PLAY WITH</a:t>
              </a:r>
              <a:endParaRPr b="1" sz="1800">
                <a:solidFill>
                  <a:srgbClr val="FFFFFF"/>
                </a:solidFill>
                <a:latin typeface="PT Sans Narrow"/>
                <a:ea typeface="PT Sans Narrow"/>
                <a:cs typeface="PT Sans Narrow"/>
                <a:sym typeface="PT Sans Narrow"/>
              </a:endParaRPr>
            </a:p>
          </p:txBody>
        </p:sp>
        <p:sp>
          <p:nvSpPr>
            <p:cNvPr id="2703" name="Google Shape;2703;p96"/>
            <p:cNvSpPr txBox="1"/>
            <p:nvPr/>
          </p:nvSpPr>
          <p:spPr>
            <a:xfrm>
              <a:off x="5486405" y="7884634"/>
              <a:ext cx="2286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PT Sans Narrow"/>
                  <a:ea typeface="PT Sans Narrow"/>
                  <a:cs typeface="PT Sans Narrow"/>
                  <a:sym typeface="PT Sans Narrow"/>
                </a:rPr>
                <a:t>FINISHED?</a:t>
              </a:r>
              <a:endParaRPr b="1" sz="1800">
                <a:solidFill>
                  <a:srgbClr val="FFFFFF"/>
                </a:solidFill>
                <a:latin typeface="PT Sans Narrow"/>
                <a:ea typeface="PT Sans Narrow"/>
                <a:cs typeface="PT Sans Narrow"/>
                <a:sym typeface="PT Sans Narrow"/>
              </a:endParaRPr>
            </a:p>
          </p:txBody>
        </p:sp>
      </p:grpSp>
      <p:pic>
        <p:nvPicPr>
          <p:cNvPr id="2704" name="Google Shape;2704;p96"/>
          <p:cNvPicPr preferRelativeResize="0"/>
          <p:nvPr/>
        </p:nvPicPr>
        <p:blipFill>
          <a:blip r:embed="rId8">
            <a:alphaModFix/>
          </a:blip>
          <a:stretch>
            <a:fillRect/>
          </a:stretch>
        </p:blipFill>
        <p:spPr>
          <a:xfrm>
            <a:off x="107929" y="8403700"/>
            <a:ext cx="1288889" cy="377726"/>
          </a:xfrm>
          <a:prstGeom prst="rect">
            <a:avLst/>
          </a:prstGeom>
          <a:noFill/>
          <a:ln>
            <a:noFill/>
          </a:ln>
        </p:spPr>
      </p:pic>
      <p:pic>
        <p:nvPicPr>
          <p:cNvPr id="2705" name="Google Shape;2705;p96"/>
          <p:cNvPicPr preferRelativeResize="0"/>
          <p:nvPr/>
        </p:nvPicPr>
        <p:blipFill>
          <a:blip r:embed="rId9">
            <a:alphaModFix/>
          </a:blip>
          <a:stretch>
            <a:fillRect/>
          </a:stretch>
        </p:blipFill>
        <p:spPr>
          <a:xfrm>
            <a:off x="1622426" y="8388643"/>
            <a:ext cx="485337" cy="184927"/>
          </a:xfrm>
          <a:prstGeom prst="rect">
            <a:avLst/>
          </a:prstGeom>
          <a:noFill/>
          <a:ln>
            <a:noFill/>
          </a:ln>
        </p:spPr>
      </p:pic>
      <p:pic>
        <p:nvPicPr>
          <p:cNvPr id="2706" name="Google Shape;2706;p96"/>
          <p:cNvPicPr preferRelativeResize="0"/>
          <p:nvPr/>
        </p:nvPicPr>
        <p:blipFill>
          <a:blip r:embed="rId10">
            <a:alphaModFix/>
          </a:blip>
          <a:stretch>
            <a:fillRect/>
          </a:stretch>
        </p:blipFill>
        <p:spPr>
          <a:xfrm>
            <a:off x="1622426" y="9339336"/>
            <a:ext cx="1173218" cy="265706"/>
          </a:xfrm>
          <a:prstGeom prst="rect">
            <a:avLst/>
          </a:prstGeom>
          <a:noFill/>
          <a:ln>
            <a:noFill/>
          </a:ln>
        </p:spPr>
      </p:pic>
      <p:pic>
        <p:nvPicPr>
          <p:cNvPr id="2707" name="Google Shape;2707;p96"/>
          <p:cNvPicPr preferRelativeResize="0"/>
          <p:nvPr/>
        </p:nvPicPr>
        <p:blipFill>
          <a:blip r:embed="rId11">
            <a:alphaModFix/>
          </a:blip>
          <a:stretch>
            <a:fillRect/>
          </a:stretch>
        </p:blipFill>
        <p:spPr>
          <a:xfrm>
            <a:off x="1622426" y="9678149"/>
            <a:ext cx="1136397" cy="265706"/>
          </a:xfrm>
          <a:prstGeom prst="rect">
            <a:avLst/>
          </a:prstGeom>
          <a:noFill/>
          <a:ln>
            <a:noFill/>
          </a:ln>
        </p:spPr>
      </p:pic>
      <p:pic>
        <p:nvPicPr>
          <p:cNvPr id="2708" name="Google Shape;2708;p96"/>
          <p:cNvPicPr preferRelativeResize="0"/>
          <p:nvPr/>
        </p:nvPicPr>
        <p:blipFill>
          <a:blip r:embed="rId12">
            <a:alphaModFix/>
          </a:blip>
          <a:stretch>
            <a:fillRect/>
          </a:stretch>
        </p:blipFill>
        <p:spPr>
          <a:xfrm>
            <a:off x="1622426" y="9000524"/>
            <a:ext cx="1303248" cy="265706"/>
          </a:xfrm>
          <a:prstGeom prst="rect">
            <a:avLst/>
          </a:prstGeom>
          <a:noFill/>
          <a:ln>
            <a:noFill/>
          </a:ln>
        </p:spPr>
      </p:pic>
      <p:pic>
        <p:nvPicPr>
          <p:cNvPr id="2709" name="Google Shape;2709;p96"/>
          <p:cNvPicPr preferRelativeResize="0"/>
          <p:nvPr/>
        </p:nvPicPr>
        <p:blipFill>
          <a:blip r:embed="rId13">
            <a:alphaModFix/>
          </a:blip>
          <a:stretch>
            <a:fillRect/>
          </a:stretch>
        </p:blipFill>
        <p:spPr>
          <a:xfrm>
            <a:off x="1622426" y="8661711"/>
            <a:ext cx="1185141" cy="265706"/>
          </a:xfrm>
          <a:prstGeom prst="rect">
            <a:avLst/>
          </a:prstGeom>
          <a:noFill/>
          <a:ln>
            <a:noFill/>
          </a:ln>
        </p:spPr>
      </p:pic>
      <p:pic>
        <p:nvPicPr>
          <p:cNvPr id="2710" name="Google Shape;2710;p96"/>
          <p:cNvPicPr preferRelativeResize="0"/>
          <p:nvPr/>
        </p:nvPicPr>
        <p:blipFill>
          <a:blip r:embed="rId14">
            <a:alphaModFix/>
          </a:blip>
          <a:stretch>
            <a:fillRect/>
          </a:stretch>
        </p:blipFill>
        <p:spPr>
          <a:xfrm>
            <a:off x="107936" y="9617500"/>
            <a:ext cx="1258383" cy="375604"/>
          </a:xfrm>
          <a:prstGeom prst="rect">
            <a:avLst/>
          </a:prstGeom>
          <a:noFill/>
          <a:ln>
            <a:noFill/>
          </a:ln>
        </p:spPr>
      </p:pic>
      <p:pic>
        <p:nvPicPr>
          <p:cNvPr id="2711" name="Google Shape;2711;p96"/>
          <p:cNvPicPr preferRelativeResize="0"/>
          <p:nvPr/>
        </p:nvPicPr>
        <p:blipFill>
          <a:blip r:embed="rId15">
            <a:alphaModFix/>
          </a:blip>
          <a:stretch>
            <a:fillRect/>
          </a:stretch>
        </p:blipFill>
        <p:spPr>
          <a:xfrm>
            <a:off x="62925" y="9216278"/>
            <a:ext cx="1173225" cy="412964"/>
          </a:xfrm>
          <a:prstGeom prst="rect">
            <a:avLst/>
          </a:prstGeom>
          <a:noFill/>
          <a:ln>
            <a:noFill/>
          </a:ln>
        </p:spPr>
      </p:pic>
      <p:pic>
        <p:nvPicPr>
          <p:cNvPr id="2712" name="Google Shape;2712;p96"/>
          <p:cNvPicPr preferRelativeResize="0"/>
          <p:nvPr/>
        </p:nvPicPr>
        <p:blipFill>
          <a:blip r:embed="rId16">
            <a:alphaModFix/>
          </a:blip>
          <a:stretch>
            <a:fillRect/>
          </a:stretch>
        </p:blipFill>
        <p:spPr>
          <a:xfrm>
            <a:off x="3740534" y="8719083"/>
            <a:ext cx="717623" cy="199949"/>
          </a:xfrm>
          <a:prstGeom prst="rect">
            <a:avLst/>
          </a:prstGeom>
          <a:noFill/>
          <a:ln>
            <a:noFill/>
          </a:ln>
        </p:spPr>
      </p:pic>
      <p:pic>
        <p:nvPicPr>
          <p:cNvPr id="2713" name="Google Shape;2713;p96"/>
          <p:cNvPicPr preferRelativeResize="0"/>
          <p:nvPr/>
        </p:nvPicPr>
        <p:blipFill>
          <a:blip r:embed="rId17">
            <a:alphaModFix/>
          </a:blip>
          <a:stretch>
            <a:fillRect/>
          </a:stretch>
        </p:blipFill>
        <p:spPr>
          <a:xfrm>
            <a:off x="3009384" y="9049507"/>
            <a:ext cx="712707" cy="198593"/>
          </a:xfrm>
          <a:prstGeom prst="rect">
            <a:avLst/>
          </a:prstGeom>
          <a:noFill/>
          <a:ln>
            <a:noFill/>
          </a:ln>
        </p:spPr>
      </p:pic>
      <p:pic>
        <p:nvPicPr>
          <p:cNvPr id="2714" name="Google Shape;2714;p96"/>
          <p:cNvPicPr preferRelativeResize="0"/>
          <p:nvPr/>
        </p:nvPicPr>
        <p:blipFill>
          <a:blip r:embed="rId18">
            <a:alphaModFix/>
          </a:blip>
          <a:stretch>
            <a:fillRect/>
          </a:stretch>
        </p:blipFill>
        <p:spPr>
          <a:xfrm>
            <a:off x="3779689" y="9034952"/>
            <a:ext cx="529596" cy="198593"/>
          </a:xfrm>
          <a:prstGeom prst="rect">
            <a:avLst/>
          </a:prstGeom>
          <a:noFill/>
          <a:ln>
            <a:noFill/>
          </a:ln>
        </p:spPr>
      </p:pic>
      <p:pic>
        <p:nvPicPr>
          <p:cNvPr id="2715" name="Google Shape;2715;p96"/>
          <p:cNvPicPr preferRelativeResize="0"/>
          <p:nvPr/>
        </p:nvPicPr>
        <p:blipFill>
          <a:blip r:embed="rId19">
            <a:alphaModFix/>
          </a:blip>
          <a:stretch>
            <a:fillRect/>
          </a:stretch>
        </p:blipFill>
        <p:spPr>
          <a:xfrm>
            <a:off x="2972886" y="9711030"/>
            <a:ext cx="703334" cy="199941"/>
          </a:xfrm>
          <a:prstGeom prst="rect">
            <a:avLst/>
          </a:prstGeom>
          <a:noFill/>
          <a:ln>
            <a:noFill/>
          </a:ln>
        </p:spPr>
      </p:pic>
      <p:pic>
        <p:nvPicPr>
          <p:cNvPr id="2716" name="Google Shape;2716;p96"/>
          <p:cNvPicPr preferRelativeResize="0"/>
          <p:nvPr/>
        </p:nvPicPr>
        <p:blipFill>
          <a:blip r:embed="rId20">
            <a:alphaModFix/>
          </a:blip>
          <a:stretch>
            <a:fillRect/>
          </a:stretch>
        </p:blipFill>
        <p:spPr>
          <a:xfrm>
            <a:off x="2938765" y="9378578"/>
            <a:ext cx="776146" cy="201975"/>
          </a:xfrm>
          <a:prstGeom prst="rect">
            <a:avLst/>
          </a:prstGeom>
          <a:noFill/>
          <a:ln>
            <a:noFill/>
          </a:ln>
        </p:spPr>
      </p:pic>
      <p:pic>
        <p:nvPicPr>
          <p:cNvPr id="2717" name="Google Shape;2717;p96"/>
          <p:cNvPicPr preferRelativeResize="0"/>
          <p:nvPr/>
        </p:nvPicPr>
        <p:blipFill>
          <a:blip r:embed="rId21">
            <a:alphaModFix/>
          </a:blip>
          <a:stretch>
            <a:fillRect/>
          </a:stretch>
        </p:blipFill>
        <p:spPr>
          <a:xfrm>
            <a:off x="3426977" y="8403212"/>
            <a:ext cx="547094" cy="199949"/>
          </a:xfrm>
          <a:prstGeom prst="rect">
            <a:avLst/>
          </a:prstGeom>
          <a:noFill/>
          <a:ln>
            <a:noFill/>
          </a:ln>
        </p:spPr>
      </p:pic>
      <p:pic>
        <p:nvPicPr>
          <p:cNvPr id="2718" name="Google Shape;2718;p96"/>
          <p:cNvPicPr preferRelativeResize="0"/>
          <p:nvPr/>
        </p:nvPicPr>
        <p:blipFill>
          <a:blip r:embed="rId22">
            <a:alphaModFix/>
          </a:blip>
          <a:stretch>
            <a:fillRect/>
          </a:stretch>
        </p:blipFill>
        <p:spPr>
          <a:xfrm>
            <a:off x="2795175" y="8388643"/>
            <a:ext cx="561641" cy="199949"/>
          </a:xfrm>
          <a:prstGeom prst="rect">
            <a:avLst/>
          </a:prstGeom>
          <a:noFill/>
          <a:ln>
            <a:noFill/>
          </a:ln>
        </p:spPr>
      </p:pic>
      <p:pic>
        <p:nvPicPr>
          <p:cNvPr id="2719" name="Google Shape;2719;p96"/>
          <p:cNvPicPr preferRelativeResize="0"/>
          <p:nvPr/>
        </p:nvPicPr>
        <p:blipFill>
          <a:blip r:embed="rId23">
            <a:alphaModFix/>
          </a:blip>
          <a:stretch>
            <a:fillRect/>
          </a:stretch>
        </p:blipFill>
        <p:spPr>
          <a:xfrm>
            <a:off x="2938774" y="8719070"/>
            <a:ext cx="717623" cy="199960"/>
          </a:xfrm>
          <a:prstGeom prst="rect">
            <a:avLst/>
          </a:prstGeom>
          <a:noFill/>
          <a:ln>
            <a:noFill/>
          </a:ln>
        </p:spPr>
      </p:pic>
      <p:pic>
        <p:nvPicPr>
          <p:cNvPr id="2720" name="Google Shape;2720;p96"/>
          <p:cNvPicPr preferRelativeResize="0"/>
          <p:nvPr/>
        </p:nvPicPr>
        <p:blipFill>
          <a:blip r:embed="rId24">
            <a:alphaModFix/>
          </a:blip>
          <a:stretch>
            <a:fillRect/>
          </a:stretch>
        </p:blipFill>
        <p:spPr>
          <a:xfrm>
            <a:off x="4031375" y="9692437"/>
            <a:ext cx="1328465" cy="237126"/>
          </a:xfrm>
          <a:prstGeom prst="rect">
            <a:avLst/>
          </a:prstGeom>
          <a:noFill/>
          <a:ln>
            <a:noFill/>
          </a:ln>
        </p:spPr>
      </p:pic>
      <p:pic>
        <p:nvPicPr>
          <p:cNvPr id="2721" name="Google Shape;2721;p96"/>
          <p:cNvPicPr preferRelativeResize="0"/>
          <p:nvPr/>
        </p:nvPicPr>
        <p:blipFill>
          <a:blip r:embed="rId25">
            <a:alphaModFix/>
          </a:blip>
          <a:stretch>
            <a:fillRect/>
          </a:stretch>
        </p:blipFill>
        <p:spPr>
          <a:xfrm>
            <a:off x="4366883" y="9079989"/>
            <a:ext cx="1235046" cy="239965"/>
          </a:xfrm>
          <a:prstGeom prst="rect">
            <a:avLst/>
          </a:prstGeom>
          <a:noFill/>
          <a:ln>
            <a:noFill/>
          </a:ln>
        </p:spPr>
      </p:pic>
      <p:pic>
        <p:nvPicPr>
          <p:cNvPr id="2722" name="Google Shape;2722;p96"/>
          <p:cNvPicPr preferRelativeResize="0"/>
          <p:nvPr/>
        </p:nvPicPr>
        <p:blipFill>
          <a:blip r:embed="rId26">
            <a:alphaModFix/>
          </a:blip>
          <a:stretch>
            <a:fillRect/>
          </a:stretch>
        </p:blipFill>
        <p:spPr>
          <a:xfrm>
            <a:off x="4027814" y="8371422"/>
            <a:ext cx="1633448" cy="239965"/>
          </a:xfrm>
          <a:prstGeom prst="rect">
            <a:avLst/>
          </a:prstGeom>
          <a:noFill/>
          <a:ln>
            <a:noFill/>
          </a:ln>
        </p:spPr>
      </p:pic>
      <p:pic>
        <p:nvPicPr>
          <p:cNvPr id="2723" name="Google Shape;2723;p96"/>
          <p:cNvPicPr preferRelativeResize="0"/>
          <p:nvPr/>
        </p:nvPicPr>
        <p:blipFill>
          <a:blip r:embed="rId27">
            <a:alphaModFix/>
          </a:blip>
          <a:stretch>
            <a:fillRect/>
          </a:stretch>
        </p:blipFill>
        <p:spPr>
          <a:xfrm>
            <a:off x="3995778" y="9386213"/>
            <a:ext cx="1628520" cy="239965"/>
          </a:xfrm>
          <a:prstGeom prst="rect">
            <a:avLst/>
          </a:prstGeom>
          <a:noFill/>
          <a:ln>
            <a:noFill/>
          </a:ln>
        </p:spPr>
      </p:pic>
      <p:pic>
        <p:nvPicPr>
          <p:cNvPr id="2724" name="Google Shape;2724;p96"/>
          <p:cNvPicPr preferRelativeResize="0"/>
          <p:nvPr/>
        </p:nvPicPr>
        <p:blipFill>
          <a:blip r:embed="rId28">
            <a:alphaModFix/>
          </a:blip>
          <a:stretch>
            <a:fillRect/>
          </a:stretch>
        </p:blipFill>
        <p:spPr>
          <a:xfrm>
            <a:off x="4951841" y="8677647"/>
            <a:ext cx="557897" cy="336083"/>
          </a:xfrm>
          <a:prstGeom prst="rect">
            <a:avLst/>
          </a:prstGeom>
          <a:noFill/>
          <a:ln>
            <a:noFill/>
          </a:ln>
        </p:spPr>
      </p:pic>
      <p:pic>
        <p:nvPicPr>
          <p:cNvPr id="2725" name="Google Shape;2725;p96"/>
          <p:cNvPicPr preferRelativeResize="0"/>
          <p:nvPr/>
        </p:nvPicPr>
        <p:blipFill>
          <a:blip r:embed="rId29">
            <a:alphaModFix/>
          </a:blip>
          <a:stretch>
            <a:fillRect/>
          </a:stretch>
        </p:blipFill>
        <p:spPr>
          <a:xfrm>
            <a:off x="4518782" y="8697086"/>
            <a:ext cx="372440" cy="243929"/>
          </a:xfrm>
          <a:prstGeom prst="rect">
            <a:avLst/>
          </a:prstGeom>
          <a:noFill/>
          <a:ln>
            <a:noFill/>
          </a:ln>
        </p:spPr>
      </p:pic>
      <p:pic>
        <p:nvPicPr>
          <p:cNvPr id="2726" name="Google Shape;2726;p96"/>
          <p:cNvPicPr preferRelativeResize="0"/>
          <p:nvPr/>
        </p:nvPicPr>
        <p:blipFill>
          <a:blip r:embed="rId30">
            <a:alphaModFix/>
          </a:blip>
          <a:stretch>
            <a:fillRect/>
          </a:stretch>
        </p:blipFill>
        <p:spPr>
          <a:xfrm>
            <a:off x="5510115" y="3650175"/>
            <a:ext cx="1136400" cy="544525"/>
          </a:xfrm>
          <a:prstGeom prst="rect">
            <a:avLst/>
          </a:prstGeom>
          <a:noFill/>
          <a:ln>
            <a:noFill/>
          </a:ln>
        </p:spPr>
      </p:pic>
      <p:pic>
        <p:nvPicPr>
          <p:cNvPr id="2727" name="Google Shape;2727;p96"/>
          <p:cNvPicPr preferRelativeResize="0"/>
          <p:nvPr/>
        </p:nvPicPr>
        <p:blipFill>
          <a:blip r:embed="rId31">
            <a:alphaModFix/>
          </a:blip>
          <a:stretch>
            <a:fillRect/>
          </a:stretch>
        </p:blipFill>
        <p:spPr>
          <a:xfrm>
            <a:off x="5510115" y="4441000"/>
            <a:ext cx="876913" cy="1486450"/>
          </a:xfrm>
          <a:prstGeom prst="rect">
            <a:avLst/>
          </a:prstGeom>
          <a:noFill/>
          <a:ln>
            <a:noFill/>
          </a:ln>
        </p:spPr>
      </p:pic>
      <p:pic>
        <p:nvPicPr>
          <p:cNvPr id="2728" name="Google Shape;2728;p96"/>
          <p:cNvPicPr preferRelativeResize="0"/>
          <p:nvPr/>
        </p:nvPicPr>
        <p:blipFill>
          <a:blip r:embed="rId32">
            <a:alphaModFix/>
          </a:blip>
          <a:stretch>
            <a:fillRect/>
          </a:stretch>
        </p:blipFill>
        <p:spPr>
          <a:xfrm>
            <a:off x="5510115" y="6173750"/>
            <a:ext cx="1593221" cy="1327675"/>
          </a:xfrm>
          <a:prstGeom prst="rect">
            <a:avLst/>
          </a:prstGeom>
          <a:noFill/>
          <a:ln>
            <a:noFill/>
          </a:ln>
        </p:spPr>
      </p:pic>
      <p:pic>
        <p:nvPicPr>
          <p:cNvPr id="2729" name="Google Shape;2729;p96"/>
          <p:cNvPicPr preferRelativeResize="0"/>
          <p:nvPr/>
        </p:nvPicPr>
        <p:blipFill>
          <a:blip r:embed="rId33">
            <a:alphaModFix/>
          </a:blip>
          <a:stretch>
            <a:fillRect/>
          </a:stretch>
        </p:blipFill>
        <p:spPr>
          <a:xfrm>
            <a:off x="3530389" y="4602838"/>
            <a:ext cx="1028190" cy="1207475"/>
          </a:xfrm>
          <a:prstGeom prst="rect">
            <a:avLst/>
          </a:prstGeom>
          <a:noFill/>
          <a:ln>
            <a:noFill/>
          </a:ln>
        </p:spPr>
      </p:pic>
      <p:pic>
        <p:nvPicPr>
          <p:cNvPr id="2730" name="Google Shape;2730;p96"/>
          <p:cNvPicPr preferRelativeResize="0"/>
          <p:nvPr/>
        </p:nvPicPr>
        <p:blipFill>
          <a:blip r:embed="rId34">
            <a:alphaModFix/>
          </a:blip>
          <a:stretch>
            <a:fillRect/>
          </a:stretch>
        </p:blipFill>
        <p:spPr>
          <a:xfrm>
            <a:off x="3530389" y="6427038"/>
            <a:ext cx="1671172" cy="1327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5" name="Shape 2735"/>
        <p:cNvGrpSpPr/>
        <p:nvPr/>
      </p:nvGrpSpPr>
      <p:grpSpPr>
        <a:xfrm>
          <a:off x="0" y="0"/>
          <a:ext cx="0" cy="0"/>
          <a:chOff x="0" y="0"/>
          <a:chExt cx="0" cy="0"/>
        </a:xfrm>
      </p:grpSpPr>
      <p:sp>
        <p:nvSpPr>
          <p:cNvPr id="2736" name="Google Shape;2736;p97"/>
          <p:cNvSpPr txBox="1"/>
          <p:nvPr/>
        </p:nvSpPr>
        <p:spPr>
          <a:xfrm>
            <a:off x="551125" y="3328600"/>
            <a:ext cx="3231300" cy="3853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explore the Fish Chomp starter project as a group and have the Score handout available to guide students.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open the Fish Chomp starter project. Give students time to explore variables by remixing the Fish Chomp Starter Project to add score to the game. Optionally, give students time to incorporate score into their previously started maze, pong, or scrolling game projects.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Allow students to share their Fish Chomp remixes or game projects with added score. We suggest the Design Demo activity: invite a few students to present their projects to the group and demonstrate how they implemented score using variables. Optionally, have students add their remixes to the Fish Chomp Remix studio or a class studio.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2737" name="Google Shape;2737;p97"/>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2738" name="Google Shape;2738;p97"/>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2739" name="Google Shape;2739;p97"/>
          <p:cNvSpPr txBox="1"/>
          <p:nvPr/>
        </p:nvSpPr>
        <p:spPr>
          <a:xfrm>
            <a:off x="4222225" y="795399"/>
            <a:ext cx="2999700" cy="15696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able to describe what a variable is and why variables are useful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 introduced to the computational concept of data</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experience remixing and reusing a project or part of a project</a:t>
            </a:r>
            <a:endParaRPr>
              <a:latin typeface="PT Sans Narrow"/>
              <a:ea typeface="PT Sans Narrow"/>
              <a:cs typeface="PT Sans Narrow"/>
              <a:sym typeface="PT Sans Narrow"/>
            </a:endParaRPr>
          </a:p>
        </p:txBody>
      </p:sp>
      <p:sp>
        <p:nvSpPr>
          <p:cNvPr id="2740" name="Google Shape;2740;p97"/>
          <p:cNvSpPr txBox="1"/>
          <p:nvPr/>
        </p:nvSpPr>
        <p:spPr>
          <a:xfrm>
            <a:off x="1225582" y="647673"/>
            <a:ext cx="28158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SCORE</a:t>
            </a:r>
            <a:endParaRPr b="1" sz="3200">
              <a:latin typeface="PT Sans Narrow"/>
              <a:ea typeface="PT Sans Narrow"/>
              <a:cs typeface="PT Sans Narrow"/>
              <a:sym typeface="PT Sans Narrow"/>
            </a:endParaRPr>
          </a:p>
        </p:txBody>
      </p:sp>
      <p:grpSp>
        <p:nvGrpSpPr>
          <p:cNvPr id="2741" name="Google Shape;2741;p97"/>
          <p:cNvGrpSpPr/>
          <p:nvPr/>
        </p:nvGrpSpPr>
        <p:grpSpPr>
          <a:xfrm>
            <a:off x="4007796" y="2830659"/>
            <a:ext cx="3307404" cy="1882939"/>
            <a:chOff x="4007796" y="2830659"/>
            <a:chExt cx="3307404" cy="1882939"/>
          </a:xfrm>
        </p:grpSpPr>
        <p:sp>
          <p:nvSpPr>
            <p:cNvPr id="2742" name="Google Shape;2742;p97"/>
            <p:cNvSpPr txBox="1"/>
            <p:nvPr/>
          </p:nvSpPr>
          <p:spPr>
            <a:xfrm>
              <a:off x="4104914" y="3328603"/>
              <a:ext cx="3117152" cy="138499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Score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Score examples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http://scratch.mit.edu/studios/218313</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Fish Chomp starter project</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http://scratch.mit.edu/projects/10859244</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Fish Chomp remix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5"/>
                </a:rPr>
                <a:t>http://scratch.mit.edu/studios/475615</a:t>
              </a:r>
              <a:endParaRPr>
                <a:latin typeface="PT Sans Narrow"/>
                <a:ea typeface="PT Sans Narrow"/>
                <a:cs typeface="PT Sans Narrow"/>
                <a:sym typeface="PT Sans Narrow"/>
              </a:endParaRPr>
            </a:p>
          </p:txBody>
        </p:sp>
        <p:sp>
          <p:nvSpPr>
            <p:cNvPr id="2743" name="Google Shape;2743;p97"/>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744" name="Google Shape;2744;p97"/>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745" name="Google Shape;2745;p97"/>
          <p:cNvGrpSpPr/>
          <p:nvPr/>
        </p:nvGrpSpPr>
        <p:grpSpPr>
          <a:xfrm>
            <a:off x="4007796" y="4822453"/>
            <a:ext cx="3307404" cy="957492"/>
            <a:chOff x="3992282" y="2832776"/>
            <a:chExt cx="3307404" cy="957492"/>
          </a:xfrm>
        </p:grpSpPr>
        <p:sp>
          <p:nvSpPr>
            <p:cNvPr id="2746" name="Google Shape;2746;p97"/>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would you explain variables to someone else?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are variables good for?</a:t>
              </a:r>
              <a:endParaRPr>
                <a:latin typeface="PT Sans Narrow"/>
                <a:ea typeface="PT Sans Narrow"/>
                <a:cs typeface="PT Sans Narrow"/>
                <a:sym typeface="PT Sans Narrow"/>
              </a:endParaRPr>
            </a:p>
          </p:txBody>
        </p:sp>
        <p:sp>
          <p:nvSpPr>
            <p:cNvPr id="2747" name="Google Shape;2747;p97"/>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748" name="Google Shape;2748;p97"/>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749" name="Google Shape;2749;p97"/>
          <p:cNvGrpSpPr/>
          <p:nvPr/>
        </p:nvGrpSpPr>
        <p:grpSpPr>
          <a:xfrm>
            <a:off x="4007796" y="5895403"/>
            <a:ext cx="3307404" cy="957492"/>
            <a:chOff x="3992282" y="2832776"/>
            <a:chExt cx="3307404" cy="957492"/>
          </a:xfrm>
        </p:grpSpPr>
        <p:sp>
          <p:nvSpPr>
            <p:cNvPr id="2750" name="Google Shape;2750;p97"/>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Can students explain what a variable is and what variables are good for?</a:t>
              </a:r>
              <a:endParaRPr sz="1200">
                <a:solidFill>
                  <a:schemeClr val="dk1"/>
                </a:solidFill>
                <a:latin typeface="PT Sans Narrow"/>
                <a:ea typeface="PT Sans Narrow"/>
                <a:cs typeface="PT Sans Narrow"/>
                <a:sym typeface="PT Sans Narrow"/>
              </a:endParaRPr>
            </a:p>
          </p:txBody>
        </p:sp>
        <p:sp>
          <p:nvSpPr>
            <p:cNvPr id="2751" name="Google Shape;2751;p97"/>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752" name="Google Shape;2752;p97"/>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753" name="Google Shape;2753;p97"/>
          <p:cNvGrpSpPr/>
          <p:nvPr/>
        </p:nvGrpSpPr>
        <p:grpSpPr>
          <a:xfrm>
            <a:off x="457995" y="7630731"/>
            <a:ext cx="6857205" cy="352518"/>
            <a:chOff x="457995" y="7630731"/>
            <a:chExt cx="6857205" cy="352518"/>
          </a:xfrm>
        </p:grpSpPr>
        <p:sp>
          <p:nvSpPr>
            <p:cNvPr id="2754" name="Google Shape;2754;p97"/>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755" name="Google Shape;2755;p97"/>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756" name="Google Shape;2756;p97"/>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757" name="Google Shape;2757;p97"/>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758" name="Google Shape;2758;p97"/>
          <p:cNvSpPr txBox="1"/>
          <p:nvPr/>
        </p:nvSpPr>
        <p:spPr>
          <a:xfrm>
            <a:off x="551129" y="8142739"/>
            <a:ext cx="3231204" cy="156966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clarify their understanding of variables by exploring code from sample projects in the Score examples studio.</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Variables are an important mathematical and computational concept. Students are taught about variables in their math and science classes, but many students have a difficult time learning them. Games are one way to make the usefulness of variables more concrete.</a:t>
            </a:r>
            <a:endParaRPr sz="1200">
              <a:solidFill>
                <a:schemeClr val="dk1"/>
              </a:solidFill>
              <a:latin typeface="PT Sans Narrow"/>
              <a:ea typeface="PT Sans Narrow"/>
              <a:cs typeface="PT Sans Narrow"/>
              <a:sym typeface="PT Sans Narrow"/>
            </a:endParaRPr>
          </a:p>
        </p:txBody>
      </p:sp>
      <p:sp>
        <p:nvSpPr>
          <p:cNvPr id="2759" name="Google Shape;2759;p97"/>
          <p:cNvSpPr txBox="1"/>
          <p:nvPr/>
        </p:nvSpPr>
        <p:spPr>
          <a:xfrm>
            <a:off x="3012466" y="157107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2760" name="Google Shape;2760;p97"/>
          <p:cNvPicPr preferRelativeResize="0"/>
          <p:nvPr/>
        </p:nvPicPr>
        <p:blipFill rotWithShape="1">
          <a:blip r:embed="rId6">
            <a:alphaModFix/>
          </a:blip>
          <a:srcRect b="0" l="0" r="0" t="0"/>
          <a:stretch/>
        </p:blipFill>
        <p:spPr>
          <a:xfrm>
            <a:off x="2751018" y="1629220"/>
            <a:ext cx="329112" cy="329112"/>
          </a:xfrm>
          <a:prstGeom prst="rect">
            <a:avLst/>
          </a:prstGeom>
          <a:noFill/>
          <a:ln>
            <a:noFill/>
          </a:ln>
        </p:spPr>
      </p:pic>
      <p:sp>
        <p:nvSpPr>
          <p:cNvPr id="2761" name="Google Shape;2761;p9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80</a:t>
            </a:r>
            <a:endParaRPr b="0" i="0" sz="1200">
              <a:solidFill>
                <a:srgbClr val="888888"/>
              </a:solidFill>
              <a:latin typeface="Carme"/>
              <a:ea typeface="Carme"/>
              <a:cs typeface="Carme"/>
              <a:sym typeface="Carme"/>
            </a:endParaRPr>
          </a:p>
        </p:txBody>
      </p:sp>
      <p:sp>
        <p:nvSpPr>
          <p:cNvPr id="2762" name="Google Shape;2762;p97"/>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763" name="Google Shape;2763;p97"/>
          <p:cNvGrpSpPr/>
          <p:nvPr/>
        </p:nvGrpSpPr>
        <p:grpSpPr>
          <a:xfrm>
            <a:off x="551130" y="0"/>
            <a:ext cx="493616" cy="2791875"/>
            <a:chOff x="551130" y="0"/>
            <a:chExt cx="493616" cy="2791875"/>
          </a:xfrm>
        </p:grpSpPr>
        <p:pic>
          <p:nvPicPr>
            <p:cNvPr descr="Unit4activities.png" id="2764" name="Google Shape;2764;p97"/>
            <p:cNvPicPr preferRelativeResize="0"/>
            <p:nvPr/>
          </p:nvPicPr>
          <p:blipFill rotWithShape="1">
            <a:blip r:embed="rId7">
              <a:alphaModFix/>
            </a:blip>
            <a:srcRect b="0" l="0" r="0" t="0"/>
            <a:stretch/>
          </p:blipFill>
          <p:spPr>
            <a:xfrm>
              <a:off x="551130" y="0"/>
              <a:ext cx="493616" cy="2791875"/>
            </a:xfrm>
            <a:prstGeom prst="rect">
              <a:avLst/>
            </a:prstGeom>
            <a:noFill/>
            <a:ln>
              <a:noFill/>
            </a:ln>
          </p:spPr>
        </p:pic>
        <p:sp>
          <p:nvSpPr>
            <p:cNvPr id="2765" name="Google Shape;2765;p97"/>
            <p:cNvSpPr txBox="1"/>
            <p:nvPr/>
          </p:nvSpPr>
          <p:spPr>
            <a:xfrm rot="5400000">
              <a:off x="-408725" y="1001775"/>
              <a:ext cx="24081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4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0" name="Shape 2770"/>
        <p:cNvGrpSpPr/>
        <p:nvPr/>
      </p:nvGrpSpPr>
      <p:grpSpPr>
        <a:xfrm>
          <a:off x="0" y="0"/>
          <a:ext cx="0" cy="0"/>
          <a:chOff x="0" y="0"/>
          <a:chExt cx="0" cy="0"/>
        </a:xfrm>
      </p:grpSpPr>
      <p:grpSp>
        <p:nvGrpSpPr>
          <p:cNvPr id="2771" name="Google Shape;2771;p98"/>
          <p:cNvGrpSpPr/>
          <p:nvPr/>
        </p:nvGrpSpPr>
        <p:grpSpPr>
          <a:xfrm>
            <a:off x="445296" y="1524960"/>
            <a:ext cx="2357100" cy="1710661"/>
            <a:chOff x="422410" y="1478397"/>
            <a:chExt cx="2357100" cy="1710661"/>
          </a:xfrm>
        </p:grpSpPr>
        <p:sp>
          <p:nvSpPr>
            <p:cNvPr id="2772" name="Google Shape;2772;p98"/>
            <p:cNvSpPr txBox="1"/>
            <p:nvPr/>
          </p:nvSpPr>
          <p:spPr>
            <a:xfrm>
              <a:off x="515544" y="1478397"/>
              <a:ext cx="21591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KEEP SCORE IN A SCRATCH PROJECT?</a:t>
              </a:r>
              <a:endParaRPr b="1" sz="1200">
                <a:solidFill>
                  <a:schemeClr val="dk1"/>
                </a:solidFill>
                <a:latin typeface="PT Sans Narrow"/>
                <a:ea typeface="PT Sans Narrow"/>
                <a:cs typeface="PT Sans Narrow"/>
                <a:sym typeface="PT Sans Narrow"/>
              </a:endParaRPr>
            </a:p>
          </p:txBody>
        </p:sp>
        <p:sp>
          <p:nvSpPr>
            <p:cNvPr id="2773" name="Google Shape;2773;p98"/>
            <p:cNvSpPr txBox="1"/>
            <p:nvPr/>
          </p:nvSpPr>
          <p:spPr>
            <a:xfrm>
              <a:off x="422410" y="2173258"/>
              <a:ext cx="2357100" cy="10158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Fish Chomp is a game where players try to catch as many fish as they can by guiding a sprite with the mouse. In this activity, you will remix Fish Chomp by adding a score with variables. </a:t>
              </a:r>
              <a:endParaRPr sz="1200">
                <a:solidFill>
                  <a:srgbClr val="000000"/>
                </a:solidFill>
                <a:latin typeface="PT Sans Narrow"/>
                <a:ea typeface="PT Sans Narrow"/>
                <a:cs typeface="PT Sans Narrow"/>
                <a:sym typeface="PT Sans Narrow"/>
              </a:endParaRPr>
            </a:p>
          </p:txBody>
        </p:sp>
      </p:grpSp>
      <p:sp>
        <p:nvSpPr>
          <p:cNvPr id="2774" name="Google Shape;2774;p98"/>
          <p:cNvSpPr txBox="1"/>
          <p:nvPr/>
        </p:nvSpPr>
        <p:spPr>
          <a:xfrm>
            <a:off x="426672" y="4228628"/>
            <a:ext cx="2885100" cy="152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Go to the Fish Chomp project page:</a:t>
            </a:r>
            <a:endParaRPr>
              <a:latin typeface="PT Sans Narrow"/>
              <a:ea typeface="PT Sans Narrow"/>
              <a:cs typeface="PT Sans Narrow"/>
              <a:sym typeface="PT Sans Narrow"/>
            </a:endParaRPr>
          </a:p>
          <a:p>
            <a:pPr indent="0" lvl="0" marL="0" marR="0" rtl="0" algn="l">
              <a:lnSpc>
                <a:spcPct val="130000"/>
              </a:lnSpc>
              <a:spcBef>
                <a:spcPts val="0"/>
              </a:spcBef>
              <a:spcAft>
                <a:spcPts val="0"/>
              </a:spcAft>
              <a:buNone/>
            </a:pPr>
            <a:r>
              <a:rPr lang="en-US" sz="1200">
                <a:solidFill>
                  <a:schemeClr val="dk1"/>
                </a:solidFill>
                <a:latin typeface="PT Sans Narrow"/>
                <a:ea typeface="PT Sans Narrow"/>
                <a:cs typeface="PT Sans Narrow"/>
                <a:sym typeface="PT Sans Narrow"/>
              </a:rPr>
              <a:t>      </a:t>
            </a:r>
            <a:r>
              <a:rPr lang="en-US" sz="1200" u="sng">
                <a:solidFill>
                  <a:schemeClr val="hlink"/>
                </a:solidFill>
                <a:latin typeface="PT Sans Narrow"/>
                <a:ea typeface="PT Sans Narrow"/>
                <a:cs typeface="PT Sans Narrow"/>
                <a:sym typeface="PT Sans Narrow"/>
                <a:hlinkClick r:id="rId3"/>
              </a:rPr>
              <a:t>http://scratch.mit.edu/projects/10859244</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Click on the Make a Variable button in the Data category to create and name a variable for score.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Experiment with your new variable blocks to incorporate score into your project!</a:t>
            </a:r>
            <a:endParaRPr>
              <a:latin typeface="PT Sans Narrow"/>
              <a:ea typeface="PT Sans Narrow"/>
              <a:cs typeface="PT Sans Narrow"/>
              <a:sym typeface="PT Sans Narrow"/>
            </a:endParaRPr>
          </a:p>
        </p:txBody>
      </p:sp>
      <p:sp>
        <p:nvSpPr>
          <p:cNvPr id="2775" name="Google Shape;2775;p98"/>
          <p:cNvSpPr txBox="1"/>
          <p:nvPr/>
        </p:nvSpPr>
        <p:spPr>
          <a:xfrm>
            <a:off x="436830" y="8634978"/>
            <a:ext cx="3775500" cy="12003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Not sure how to work with variables? Check out this project for more information: </a:t>
            </a:r>
            <a:r>
              <a:rPr lang="en-US" sz="1200" u="sng">
                <a:solidFill>
                  <a:schemeClr val="hlink"/>
                </a:solidFill>
                <a:latin typeface="PT Sans Narrow"/>
                <a:ea typeface="PT Sans Narrow"/>
                <a:cs typeface="PT Sans Narrow"/>
                <a:sym typeface="PT Sans Narrow"/>
                <a:hlinkClick r:id="rId4"/>
              </a:rPr>
              <a:t>http://scratch.mit.edu/projects/2042755</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Or take a look at this video: </a:t>
            </a:r>
            <a:r>
              <a:rPr lang="en-US" sz="1200" u="sng">
                <a:solidFill>
                  <a:schemeClr val="hlink"/>
                </a:solidFill>
                <a:latin typeface="PT Sans Narrow"/>
                <a:ea typeface="PT Sans Narrow"/>
                <a:cs typeface="PT Sans Narrow"/>
                <a:sym typeface="PT Sans Narrow"/>
                <a:hlinkClick r:id="rId5"/>
              </a:rPr>
              <a:t>http://youtu.be/uXq379XkhVw</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and study code in games that use score to learn more about creating variables and incorporating score into a project.</a:t>
            </a:r>
            <a:endParaRPr>
              <a:latin typeface="PT Sans Narrow"/>
              <a:ea typeface="PT Sans Narrow"/>
              <a:cs typeface="PT Sans Narrow"/>
              <a:sym typeface="PT Sans Narrow"/>
            </a:endParaRPr>
          </a:p>
          <a:p>
            <a:pPr indent="-95250" lvl="0" marL="171450" marR="0" rtl="0" algn="l">
              <a:spcBef>
                <a:spcPts val="0"/>
              </a:spcBef>
              <a:spcAft>
                <a:spcPts val="0"/>
              </a:spcAft>
              <a:buClr>
                <a:schemeClr val="dk1"/>
              </a:buClr>
              <a:buSzPts val="1200"/>
              <a:buFont typeface="Noto Sans Symbols"/>
              <a:buNone/>
            </a:pPr>
            <a:r>
              <a:t/>
            </a:r>
            <a:endParaRPr sz="1200">
              <a:solidFill>
                <a:schemeClr val="dk1"/>
              </a:solidFill>
              <a:latin typeface="PT Sans Narrow"/>
              <a:ea typeface="PT Sans Narrow"/>
              <a:cs typeface="PT Sans Narrow"/>
              <a:sym typeface="PT Sans Narrow"/>
            </a:endParaRPr>
          </a:p>
        </p:txBody>
      </p:sp>
      <p:sp>
        <p:nvSpPr>
          <p:cNvPr id="2776" name="Google Shape;2776;p98"/>
          <p:cNvSpPr txBox="1"/>
          <p:nvPr/>
        </p:nvSpPr>
        <p:spPr>
          <a:xfrm>
            <a:off x="4952425" y="8453199"/>
            <a:ext cx="2532000" cy="15234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your project to the Fish Chomp Remix studio: </a:t>
            </a:r>
            <a:r>
              <a:rPr lang="en-US" sz="1100" u="sng">
                <a:solidFill>
                  <a:schemeClr val="hlink"/>
                </a:solidFill>
                <a:latin typeface="PT Sans Narrow"/>
                <a:ea typeface="PT Sans Narrow"/>
                <a:cs typeface="PT Sans Narrow"/>
                <a:sym typeface="PT Sans Narrow"/>
                <a:hlinkClick r:id="rId6"/>
              </a:rPr>
              <a:t>http://scratch.mit.edu/studios/475615</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How can you use score to add difficulty to your game design?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Find a game you are inspired by and remix it!</a:t>
            </a:r>
            <a:endParaRPr>
              <a:latin typeface="PT Sans Narrow"/>
              <a:ea typeface="PT Sans Narrow"/>
              <a:cs typeface="PT Sans Narrow"/>
              <a:sym typeface="PT Sans Narrow"/>
            </a:endParaRPr>
          </a:p>
        </p:txBody>
      </p:sp>
      <p:cxnSp>
        <p:nvCxnSpPr>
          <p:cNvPr id="2777" name="Google Shape;2777;p98"/>
          <p:cNvCxnSpPr/>
          <p:nvPr/>
        </p:nvCxnSpPr>
        <p:spPr>
          <a:xfrm>
            <a:off x="4582347" y="8392109"/>
            <a:ext cx="0" cy="1527600"/>
          </a:xfrm>
          <a:prstGeom prst="straightConnector1">
            <a:avLst/>
          </a:prstGeom>
          <a:noFill/>
          <a:ln cap="flat" cmpd="sng" w="9525">
            <a:solidFill>
              <a:srgbClr val="7F7F7F"/>
            </a:solidFill>
            <a:prstDash val="dash"/>
            <a:round/>
            <a:headEnd len="sm" w="sm" type="none"/>
            <a:tailEnd len="sm" w="sm" type="none"/>
          </a:ln>
        </p:spPr>
      </p:cxnSp>
      <p:sp>
        <p:nvSpPr>
          <p:cNvPr id="2778" name="Google Shape;2778;p98"/>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2779" name="Google Shape;2779;p98"/>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pic>
        <p:nvPicPr>
          <p:cNvPr descr="Screen Shot 2014-06-10 at 5.39.03 PM.png" id="2780" name="Google Shape;2780;p98"/>
          <p:cNvPicPr preferRelativeResize="0"/>
          <p:nvPr/>
        </p:nvPicPr>
        <p:blipFill rotWithShape="1">
          <a:blip r:embed="rId7">
            <a:alphaModFix/>
          </a:blip>
          <a:srcRect b="0" l="0" r="0" t="0"/>
          <a:stretch/>
        </p:blipFill>
        <p:spPr>
          <a:xfrm>
            <a:off x="3558224" y="746032"/>
            <a:ext cx="3673162" cy="2765816"/>
          </a:xfrm>
          <a:prstGeom prst="rect">
            <a:avLst/>
          </a:prstGeom>
          <a:noFill/>
          <a:ln>
            <a:noFill/>
          </a:ln>
        </p:spPr>
      </p:pic>
      <p:sp>
        <p:nvSpPr>
          <p:cNvPr id="2781" name="Google Shape;2781;p98"/>
          <p:cNvSpPr txBox="1"/>
          <p:nvPr/>
        </p:nvSpPr>
        <p:spPr>
          <a:xfrm>
            <a:off x="457995" y="647673"/>
            <a:ext cx="28158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400">
                <a:solidFill>
                  <a:schemeClr val="dk1"/>
                </a:solidFill>
                <a:latin typeface="PT Sans Narrow"/>
                <a:ea typeface="PT Sans Narrow"/>
                <a:cs typeface="PT Sans Narrow"/>
                <a:sym typeface="PT Sans Narrow"/>
              </a:rPr>
              <a:t>SCORE</a:t>
            </a:r>
            <a:endParaRPr b="1">
              <a:latin typeface="PT Sans Narrow"/>
              <a:ea typeface="PT Sans Narrow"/>
              <a:cs typeface="PT Sans Narrow"/>
              <a:sym typeface="PT Sans Narrow"/>
            </a:endParaRPr>
          </a:p>
        </p:txBody>
      </p:sp>
      <p:pic>
        <p:nvPicPr>
          <p:cNvPr id="2782" name="Google Shape;2782;p98"/>
          <p:cNvPicPr preferRelativeResize="0"/>
          <p:nvPr/>
        </p:nvPicPr>
        <p:blipFill rotWithShape="1">
          <a:blip r:embed="rId8">
            <a:alphaModFix/>
          </a:blip>
          <a:srcRect b="0" l="3530" r="0" t="0"/>
          <a:stretch/>
        </p:blipFill>
        <p:spPr>
          <a:xfrm>
            <a:off x="3558223" y="3693450"/>
            <a:ext cx="1370400" cy="667395"/>
          </a:xfrm>
          <a:prstGeom prst="rect">
            <a:avLst/>
          </a:prstGeom>
          <a:noFill/>
          <a:ln>
            <a:noFill/>
          </a:ln>
        </p:spPr>
      </p:pic>
      <p:pic>
        <p:nvPicPr>
          <p:cNvPr id="2783" name="Google Shape;2783;p98"/>
          <p:cNvPicPr preferRelativeResize="0"/>
          <p:nvPr/>
        </p:nvPicPr>
        <p:blipFill>
          <a:blip r:embed="rId9">
            <a:alphaModFix/>
          </a:blip>
          <a:stretch>
            <a:fillRect/>
          </a:stretch>
        </p:blipFill>
        <p:spPr>
          <a:xfrm>
            <a:off x="5470013" y="3664248"/>
            <a:ext cx="1814185" cy="1814185"/>
          </a:xfrm>
          <a:prstGeom prst="rect">
            <a:avLst/>
          </a:prstGeom>
          <a:noFill/>
          <a:ln>
            <a:noFill/>
          </a:ln>
        </p:spPr>
      </p:pic>
      <p:pic>
        <p:nvPicPr>
          <p:cNvPr id="2784" name="Google Shape;2784;p98"/>
          <p:cNvPicPr preferRelativeResize="0"/>
          <p:nvPr/>
        </p:nvPicPr>
        <p:blipFill>
          <a:blip r:embed="rId10">
            <a:alphaModFix/>
          </a:blip>
          <a:stretch>
            <a:fillRect/>
          </a:stretch>
        </p:blipFill>
        <p:spPr>
          <a:xfrm>
            <a:off x="3558234" y="6324600"/>
            <a:ext cx="1725386" cy="914400"/>
          </a:xfrm>
          <a:prstGeom prst="rect">
            <a:avLst/>
          </a:prstGeom>
          <a:noFill/>
          <a:ln>
            <a:noFill/>
          </a:ln>
        </p:spPr>
      </p:pic>
      <p:sp>
        <p:nvSpPr>
          <p:cNvPr id="2785" name="Google Shape;2785;p98"/>
          <p:cNvSpPr/>
          <p:nvPr/>
        </p:nvSpPr>
        <p:spPr>
          <a:xfrm>
            <a:off x="0" y="7871074"/>
            <a:ext cx="7772400" cy="410400"/>
          </a:xfrm>
          <a:prstGeom prst="rect">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86" name="Google Shape;2786;p98"/>
          <p:cNvGrpSpPr/>
          <p:nvPr/>
        </p:nvGrpSpPr>
        <p:grpSpPr>
          <a:xfrm>
            <a:off x="4582347" y="7884634"/>
            <a:ext cx="3190200" cy="507491"/>
            <a:chOff x="4582347" y="7884634"/>
            <a:chExt cx="3190200" cy="507491"/>
          </a:xfrm>
        </p:grpSpPr>
        <p:sp>
          <p:nvSpPr>
            <p:cNvPr id="2787" name="Google Shape;2787;p98"/>
            <p:cNvSpPr/>
            <p:nvPr/>
          </p:nvSpPr>
          <p:spPr>
            <a:xfrm>
              <a:off x="5986874" y="8066025"/>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8" name="Google Shape;2788;p98"/>
            <p:cNvSpPr txBox="1"/>
            <p:nvPr/>
          </p:nvSpPr>
          <p:spPr>
            <a:xfrm>
              <a:off x="4582347" y="7884634"/>
              <a:ext cx="3190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2789" name="Google Shape;2789;p98"/>
          <p:cNvSpPr/>
          <p:nvPr/>
        </p:nvSpPr>
        <p:spPr>
          <a:xfrm flipH="1" rot="4661774">
            <a:off x="412976" y="6228953"/>
            <a:ext cx="2153973" cy="2398998"/>
          </a:xfrm>
          <a:prstGeom prst="wedgeEllipseCallout">
            <a:avLst>
              <a:gd fmla="val -36970" name="adj1"/>
              <a:gd fmla="val 48187" name="adj2"/>
            </a:avLst>
          </a:prstGeom>
          <a:solidFill>
            <a:srgbClr val="EBF1DE"/>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8"/>
          <p:cNvSpPr txBox="1"/>
          <p:nvPr/>
        </p:nvSpPr>
        <p:spPr>
          <a:xfrm flipH="1" rot="-737817">
            <a:off x="444494" y="6672053"/>
            <a:ext cx="2042460" cy="15229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50AB06"/>
                </a:solidFill>
                <a:latin typeface="PT Sans Narrow"/>
                <a:ea typeface="PT Sans Narrow"/>
                <a:cs typeface="PT Sans Narrow"/>
                <a:sym typeface="PT Sans Narrow"/>
              </a:rPr>
              <a:t>FEELING STUCK?</a:t>
            </a:r>
            <a:endParaRPr b="1">
              <a:latin typeface="PT Sans Narrow"/>
              <a:ea typeface="PT Sans Narrow"/>
              <a:cs typeface="PT Sans Narrow"/>
              <a:sym typeface="PT Sans Narrow"/>
            </a:endParaRPr>
          </a:p>
          <a:p>
            <a:pPr indent="0" lvl="0" marL="0" marR="0" rtl="0" algn="ctr">
              <a:spcBef>
                <a:spcPts val="0"/>
              </a:spcBef>
              <a:spcAft>
                <a:spcPts val="0"/>
              </a:spcAft>
              <a:buNone/>
            </a:pPr>
            <a:r>
              <a:rPr baseline="-25000" lang="en-US" sz="1600">
                <a:solidFill>
                  <a:srgbClr val="50AB06"/>
                </a:solidFill>
                <a:latin typeface="PT Sans Narrow"/>
                <a:ea typeface="PT Sans Narrow"/>
                <a:cs typeface="PT Sans Narrow"/>
                <a:sym typeface="PT Sans Narrow"/>
              </a:rPr>
              <a:t>THAT’S OKAY! TRY THESE THINGS…</a:t>
            </a:r>
            <a:endParaRPr>
              <a:latin typeface="PT Sans Narrow"/>
              <a:ea typeface="PT Sans Narrow"/>
              <a:cs typeface="PT Sans Narrow"/>
              <a:sym typeface="PT Sans Narrow"/>
            </a:endParaRPr>
          </a:p>
        </p:txBody>
      </p:sp>
      <p:pic>
        <p:nvPicPr>
          <p:cNvPr id="2791" name="Google Shape;2791;p98"/>
          <p:cNvPicPr preferRelativeResize="0"/>
          <p:nvPr/>
        </p:nvPicPr>
        <p:blipFill>
          <a:blip r:embed="rId11">
            <a:alphaModFix/>
          </a:blip>
          <a:stretch>
            <a:fillRect/>
          </a:stretch>
        </p:blipFill>
        <p:spPr>
          <a:xfrm>
            <a:off x="3579212" y="5282200"/>
            <a:ext cx="1623375" cy="966200"/>
          </a:xfrm>
          <a:prstGeom prst="rect">
            <a:avLst/>
          </a:prstGeom>
          <a:noFill/>
          <a:ln>
            <a:noFill/>
          </a:ln>
        </p:spPr>
      </p:pic>
      <p:pic>
        <p:nvPicPr>
          <p:cNvPr id="2792" name="Google Shape;2792;p98"/>
          <p:cNvPicPr preferRelativeResize="0"/>
          <p:nvPr/>
        </p:nvPicPr>
        <p:blipFill>
          <a:blip r:embed="rId12">
            <a:alphaModFix/>
          </a:blip>
          <a:stretch>
            <a:fillRect/>
          </a:stretch>
        </p:blipFill>
        <p:spPr>
          <a:xfrm>
            <a:off x="5913800" y="5729300"/>
            <a:ext cx="1370400" cy="176710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7" name="Shape 2797"/>
        <p:cNvGrpSpPr/>
        <p:nvPr/>
      </p:nvGrpSpPr>
      <p:grpSpPr>
        <a:xfrm>
          <a:off x="0" y="0"/>
          <a:ext cx="0" cy="0"/>
          <a:chOff x="0" y="0"/>
          <a:chExt cx="0" cy="0"/>
        </a:xfrm>
      </p:grpSpPr>
      <p:grpSp>
        <p:nvGrpSpPr>
          <p:cNvPr id="2798" name="Google Shape;2798;p99"/>
          <p:cNvGrpSpPr/>
          <p:nvPr/>
        </p:nvGrpSpPr>
        <p:grpSpPr>
          <a:xfrm>
            <a:off x="457995" y="2830659"/>
            <a:ext cx="3324338" cy="4006596"/>
            <a:chOff x="422410" y="2830659"/>
            <a:chExt cx="3324338" cy="4006596"/>
          </a:xfrm>
        </p:grpSpPr>
        <p:sp>
          <p:nvSpPr>
            <p:cNvPr id="2799" name="Google Shape;2799;p99"/>
            <p:cNvSpPr txBox="1"/>
            <p:nvPr/>
          </p:nvSpPr>
          <p:spPr>
            <a:xfrm>
              <a:off x="515544" y="3328603"/>
              <a:ext cx="3231204" cy="3508652"/>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show example projects from the Extensions studio and have the Extensions handout available to guide students.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time to explore the code of programs in the Extensions studio to investigate different ways games can be increased in difficulty or extended. Ask students to select one or more extensions to add to their previously started maze, pong, or scrolling game projects. Give students time to experiment and incorporate the extension(s) into their games.</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Allow students to share their extended game projects with one another. We suggest facilitating the pair-share or design demo activity to let students share their games and demonstrate what they learned.</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sp>
          <p:nvSpPr>
            <p:cNvPr id="2800" name="Google Shape;2800;p99"/>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2801" name="Google Shape;2801;p99"/>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2802" name="Google Shape;2802;p99"/>
          <p:cNvSpPr txBox="1"/>
          <p:nvPr/>
        </p:nvSpPr>
        <p:spPr>
          <a:xfrm>
            <a:off x="4214625" y="795405"/>
            <a:ext cx="2999848" cy="104644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become more familiar with the concepts of conditionals, operators, and data by exploring programs that illustrate common game mechanics</a:t>
            </a:r>
            <a:endParaRPr>
              <a:latin typeface="PT Sans Narrow"/>
              <a:ea typeface="PT Sans Narrow"/>
              <a:cs typeface="PT Sans Narrow"/>
              <a:sym typeface="PT Sans Narrow"/>
            </a:endParaRPr>
          </a:p>
        </p:txBody>
      </p:sp>
      <p:sp>
        <p:nvSpPr>
          <p:cNvPr id="2803" name="Google Shape;2803;p99"/>
          <p:cNvSpPr txBox="1"/>
          <p:nvPr/>
        </p:nvSpPr>
        <p:spPr>
          <a:xfrm>
            <a:off x="1181201" y="647673"/>
            <a:ext cx="2815800" cy="80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EXTENSIONS</a:t>
            </a:r>
            <a:endParaRPr b="1" sz="3200">
              <a:latin typeface="PT Sans Narrow"/>
              <a:ea typeface="PT Sans Narrow"/>
              <a:cs typeface="PT Sans Narrow"/>
              <a:sym typeface="PT Sans Narrow"/>
            </a:endParaRPr>
          </a:p>
        </p:txBody>
      </p:sp>
      <p:sp>
        <p:nvSpPr>
          <p:cNvPr id="2804" name="Google Shape;2804;p99"/>
          <p:cNvSpPr txBox="1"/>
          <p:nvPr/>
        </p:nvSpPr>
        <p:spPr>
          <a:xfrm>
            <a:off x="4104914"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Extensions handout</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Extensions studio</a:t>
            </a:r>
            <a:endParaRPr sz="12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      </a:t>
            </a:r>
            <a:r>
              <a:rPr lang="en-US" sz="1200" u="sng">
                <a:solidFill>
                  <a:schemeClr val="hlink"/>
                </a:solidFill>
                <a:latin typeface="PT Sans Narrow"/>
                <a:ea typeface="PT Sans Narrow"/>
                <a:cs typeface="PT Sans Narrow"/>
                <a:sym typeface="PT Sans Narrow"/>
                <a:hlinkClick r:id="rId3"/>
              </a:rPr>
              <a:t>http://scratch.mit.edu/studios/475619</a:t>
            </a:r>
            <a:endParaRPr sz="1100">
              <a:solidFill>
                <a:schemeClr val="dk1"/>
              </a:solidFill>
              <a:latin typeface="PT Sans Narrow"/>
              <a:ea typeface="PT Sans Narrow"/>
              <a:cs typeface="PT Sans Narrow"/>
              <a:sym typeface="PT Sans Narrow"/>
            </a:endParaRPr>
          </a:p>
        </p:txBody>
      </p:sp>
      <p:sp>
        <p:nvSpPr>
          <p:cNvPr id="2805" name="Google Shape;2805;p99"/>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806" name="Google Shape;2806;p99"/>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nvGrpSpPr>
          <p:cNvPr id="2807" name="Google Shape;2807;p99"/>
          <p:cNvGrpSpPr/>
          <p:nvPr/>
        </p:nvGrpSpPr>
        <p:grpSpPr>
          <a:xfrm>
            <a:off x="4007796" y="4094291"/>
            <a:ext cx="3307404" cy="1511490"/>
            <a:chOff x="3992282" y="2832776"/>
            <a:chExt cx="3307404" cy="1511490"/>
          </a:xfrm>
        </p:grpSpPr>
        <p:sp>
          <p:nvSpPr>
            <p:cNvPr id="2808" name="Google Shape;2808;p99"/>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are different ways of increasing difficulty in a game?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Which extensions did you add to your game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Describe your process for including the extension(s) in your game?</a:t>
              </a:r>
              <a:endParaRPr sz="1200">
                <a:solidFill>
                  <a:schemeClr val="dk1"/>
                </a:solidFill>
                <a:latin typeface="PT Sans Narrow"/>
                <a:ea typeface="PT Sans Narrow"/>
                <a:cs typeface="PT Sans Narrow"/>
                <a:sym typeface="PT Sans Narrow"/>
              </a:endParaRPr>
            </a:p>
          </p:txBody>
        </p:sp>
        <p:sp>
          <p:nvSpPr>
            <p:cNvPr id="2809" name="Google Shape;2809;p9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810" name="Google Shape;2810;p9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811" name="Google Shape;2811;p99"/>
          <p:cNvGrpSpPr/>
          <p:nvPr/>
        </p:nvGrpSpPr>
        <p:grpSpPr>
          <a:xfrm>
            <a:off x="4007796" y="5717576"/>
            <a:ext cx="3307404" cy="957492"/>
            <a:chOff x="3992282" y="2832776"/>
            <a:chExt cx="3307404" cy="957492"/>
          </a:xfrm>
        </p:grpSpPr>
        <p:sp>
          <p:nvSpPr>
            <p:cNvPr id="2812" name="Google Shape;2812;p99"/>
            <p:cNvSpPr txBox="1"/>
            <p:nvPr/>
          </p:nvSpPr>
          <p:spPr>
            <a:xfrm>
              <a:off x="4089400" y="3328603"/>
              <a:ext cx="3117152" cy="46166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incorporate extensions into their original game projects?</a:t>
              </a:r>
              <a:endParaRPr sz="1200">
                <a:solidFill>
                  <a:schemeClr val="dk1"/>
                </a:solidFill>
                <a:latin typeface="PT Sans Narrow"/>
                <a:ea typeface="PT Sans Narrow"/>
                <a:cs typeface="PT Sans Narrow"/>
                <a:sym typeface="PT Sans Narrow"/>
              </a:endParaRPr>
            </a:p>
          </p:txBody>
        </p:sp>
        <p:sp>
          <p:nvSpPr>
            <p:cNvPr id="2813" name="Google Shape;2813;p9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814" name="Google Shape;2814;p9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815" name="Google Shape;2815;p99"/>
          <p:cNvGrpSpPr/>
          <p:nvPr/>
        </p:nvGrpSpPr>
        <p:grpSpPr>
          <a:xfrm>
            <a:off x="457995" y="7630731"/>
            <a:ext cx="6857205" cy="352518"/>
            <a:chOff x="457995" y="7630731"/>
            <a:chExt cx="6857205" cy="352518"/>
          </a:xfrm>
        </p:grpSpPr>
        <p:sp>
          <p:nvSpPr>
            <p:cNvPr id="2816" name="Google Shape;2816;p99"/>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817" name="Google Shape;2817;p99"/>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818" name="Google Shape;2818;p99"/>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819" name="Google Shape;2819;p99"/>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820" name="Google Shape;2820;p99"/>
          <p:cNvSpPr txBox="1"/>
          <p:nvPr/>
        </p:nvSpPr>
        <p:spPr>
          <a:xfrm>
            <a:off x="551125" y="8142751"/>
            <a:ext cx="3231300" cy="15114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To provide more scaffolding for students needing extra support, we suggest walking through one extension sample program (e.g., levels) as a class and helping students add the extension to their game projects.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 backpack tool is one way students can incorporate parts of the extension projects into their starter games. Learn more about backpack at </a:t>
            </a:r>
            <a:r>
              <a:rPr lang="en-US" sz="1200" u="sng">
                <a:solidFill>
                  <a:schemeClr val="hlink"/>
                </a:solidFill>
                <a:latin typeface="PT Sans Narrow"/>
                <a:ea typeface="PT Sans Narrow"/>
                <a:cs typeface="PT Sans Narrow"/>
                <a:sym typeface="PT Sans Narrow"/>
                <a:hlinkClick r:id="rId4"/>
              </a:rPr>
              <a:t>http://bit.ly/scratchbackpack</a:t>
            </a:r>
            <a:endParaRPr sz="1200">
              <a:solidFill>
                <a:schemeClr val="dk1"/>
              </a:solidFill>
              <a:latin typeface="PT Sans Narrow"/>
              <a:ea typeface="PT Sans Narrow"/>
              <a:cs typeface="PT Sans Narrow"/>
              <a:sym typeface="PT Sans Narrow"/>
            </a:endParaRPr>
          </a:p>
        </p:txBody>
      </p:sp>
      <p:sp>
        <p:nvSpPr>
          <p:cNvPr id="2821" name="Google Shape;2821;p99"/>
          <p:cNvSpPr txBox="1"/>
          <p:nvPr/>
        </p:nvSpPr>
        <p:spPr>
          <a:xfrm>
            <a:off x="3012573" y="14478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2822" name="Google Shape;2822;p99"/>
          <p:cNvPicPr preferRelativeResize="0"/>
          <p:nvPr/>
        </p:nvPicPr>
        <p:blipFill rotWithShape="1">
          <a:blip r:embed="rId5">
            <a:alphaModFix/>
          </a:blip>
          <a:srcRect b="0" l="0" r="0" t="0"/>
          <a:stretch/>
        </p:blipFill>
        <p:spPr>
          <a:xfrm>
            <a:off x="2751125" y="1506045"/>
            <a:ext cx="329112" cy="329112"/>
          </a:xfrm>
          <a:prstGeom prst="rect">
            <a:avLst/>
          </a:prstGeom>
          <a:noFill/>
          <a:ln>
            <a:noFill/>
          </a:ln>
        </p:spPr>
      </p:pic>
      <p:sp>
        <p:nvSpPr>
          <p:cNvPr id="2823" name="Google Shape;2823;p99"/>
          <p:cNvSpPr txBox="1"/>
          <p:nvPr>
            <p:ph idx="12" type="sldNum"/>
          </p:nvPr>
        </p:nvSpPr>
        <p:spPr>
          <a:xfrm>
            <a:off x="142399" y="9519700"/>
            <a:ext cx="4935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82</a:t>
            </a:r>
            <a:endParaRPr b="0" i="0" sz="1200">
              <a:solidFill>
                <a:srgbClr val="888888"/>
              </a:solidFill>
              <a:latin typeface="Carme"/>
              <a:ea typeface="Carme"/>
              <a:cs typeface="Carme"/>
              <a:sym typeface="Carme"/>
            </a:endParaRPr>
          </a:p>
        </p:txBody>
      </p:sp>
      <p:sp>
        <p:nvSpPr>
          <p:cNvPr id="2824" name="Google Shape;2824;p99"/>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825" name="Google Shape;2825;p99"/>
          <p:cNvGrpSpPr/>
          <p:nvPr/>
        </p:nvGrpSpPr>
        <p:grpSpPr>
          <a:xfrm>
            <a:off x="551130" y="0"/>
            <a:ext cx="493616" cy="2791875"/>
            <a:chOff x="551130" y="0"/>
            <a:chExt cx="493616" cy="2791875"/>
          </a:xfrm>
        </p:grpSpPr>
        <p:pic>
          <p:nvPicPr>
            <p:cNvPr descr="Unit4activities.png" id="2826" name="Google Shape;2826;p99"/>
            <p:cNvPicPr preferRelativeResize="0"/>
            <p:nvPr/>
          </p:nvPicPr>
          <p:blipFill rotWithShape="1">
            <a:blip r:embed="rId6">
              <a:alphaModFix/>
            </a:blip>
            <a:srcRect b="0" l="0" r="0" t="0"/>
            <a:stretch/>
          </p:blipFill>
          <p:spPr>
            <a:xfrm>
              <a:off x="551130" y="0"/>
              <a:ext cx="493616" cy="2791875"/>
            </a:xfrm>
            <a:prstGeom prst="rect">
              <a:avLst/>
            </a:prstGeom>
            <a:noFill/>
            <a:ln>
              <a:noFill/>
            </a:ln>
          </p:spPr>
        </p:pic>
        <p:sp>
          <p:nvSpPr>
            <p:cNvPr id="2827" name="Google Shape;2827;p99"/>
            <p:cNvSpPr txBox="1"/>
            <p:nvPr/>
          </p:nvSpPr>
          <p:spPr>
            <a:xfrm rot="5400000">
              <a:off x="-408725" y="1001775"/>
              <a:ext cx="24081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4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2" name="Shape 2832"/>
        <p:cNvGrpSpPr/>
        <p:nvPr/>
      </p:nvGrpSpPr>
      <p:grpSpPr>
        <a:xfrm>
          <a:off x="0" y="0"/>
          <a:ext cx="0" cy="0"/>
          <a:chOff x="0" y="0"/>
          <a:chExt cx="0" cy="0"/>
        </a:xfrm>
      </p:grpSpPr>
      <p:sp>
        <p:nvSpPr>
          <p:cNvPr id="2833" name="Google Shape;2833;p100"/>
          <p:cNvSpPr/>
          <p:nvPr/>
        </p:nvSpPr>
        <p:spPr>
          <a:xfrm>
            <a:off x="3829975" y="6603168"/>
            <a:ext cx="3402000" cy="8772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  MULTIPLAYER </a:t>
            </a:r>
            <a:r>
              <a:rPr lang="en-US" sz="1000" u="sng">
                <a:solidFill>
                  <a:schemeClr val="hlink"/>
                </a:solidFill>
                <a:latin typeface="PT Sans Narrow"/>
                <a:ea typeface="PT Sans Narrow"/>
                <a:cs typeface="PT Sans Narrow"/>
                <a:sym typeface="PT Sans Narrow"/>
                <a:hlinkClick r:id="rId3"/>
              </a:rPr>
              <a:t>http://scratch.mit.edu/projects/25192711</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Demonstrates how to add another player to the game. Player 1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uses the arrow keys to navigate Pico through the maze, and player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2 uses the  W, A, S, D keys to navigate Nano through the maze.</a:t>
            </a:r>
            <a:endParaRPr sz="1100">
              <a:solidFill>
                <a:schemeClr val="dk1"/>
              </a:solidFill>
              <a:latin typeface="PT Sans Narrow"/>
              <a:ea typeface="PT Sans Narrow"/>
              <a:cs typeface="PT Sans Narrow"/>
              <a:sym typeface="PT Sans Narrow"/>
            </a:endParaRPr>
          </a:p>
        </p:txBody>
      </p:sp>
      <p:grpSp>
        <p:nvGrpSpPr>
          <p:cNvPr id="2834" name="Google Shape;2834;p100"/>
          <p:cNvGrpSpPr/>
          <p:nvPr/>
        </p:nvGrpSpPr>
        <p:grpSpPr>
          <a:xfrm>
            <a:off x="0" y="7871074"/>
            <a:ext cx="7772400" cy="532604"/>
            <a:chOff x="0" y="7871074"/>
            <a:chExt cx="7772400" cy="532604"/>
          </a:xfrm>
        </p:grpSpPr>
        <p:sp>
          <p:nvSpPr>
            <p:cNvPr id="2835" name="Google Shape;2835;p100"/>
            <p:cNvSpPr/>
            <p:nvPr/>
          </p:nvSpPr>
          <p:spPr>
            <a:xfrm>
              <a:off x="0" y="7871074"/>
              <a:ext cx="7772400" cy="410457"/>
            </a:xfrm>
            <a:prstGeom prst="rect">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6" name="Google Shape;2836;p100"/>
            <p:cNvSpPr/>
            <p:nvPr/>
          </p:nvSpPr>
          <p:spPr>
            <a:xfrm>
              <a:off x="1744862" y="8077594"/>
              <a:ext cx="381000" cy="326084"/>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7" name="Google Shape;2837;p100"/>
            <p:cNvSpPr/>
            <p:nvPr/>
          </p:nvSpPr>
          <p:spPr>
            <a:xfrm>
              <a:off x="5631063" y="8066025"/>
              <a:ext cx="381000" cy="326084"/>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8" name="Google Shape;2838;p100"/>
            <p:cNvSpPr txBox="1"/>
            <p:nvPr/>
          </p:nvSpPr>
          <p:spPr>
            <a:xfrm>
              <a:off x="0" y="7879206"/>
              <a:ext cx="387072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THINGS TO TRY</a:t>
              </a:r>
              <a:endParaRPr b="1" sz="1800">
                <a:solidFill>
                  <a:schemeClr val="lt1"/>
                </a:solidFill>
                <a:latin typeface="PT Sans Narrow"/>
                <a:ea typeface="PT Sans Narrow"/>
                <a:cs typeface="PT Sans Narrow"/>
                <a:sym typeface="PT Sans Narrow"/>
              </a:endParaRPr>
            </a:p>
          </p:txBody>
        </p:sp>
        <p:sp>
          <p:nvSpPr>
            <p:cNvPr id="2839" name="Google Shape;2839;p100"/>
            <p:cNvSpPr txBox="1"/>
            <p:nvPr/>
          </p:nvSpPr>
          <p:spPr>
            <a:xfrm>
              <a:off x="3870726" y="7884634"/>
              <a:ext cx="390167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grpSp>
        <p:nvGrpSpPr>
          <p:cNvPr id="2840" name="Google Shape;2840;p100"/>
          <p:cNvGrpSpPr/>
          <p:nvPr/>
        </p:nvGrpSpPr>
        <p:grpSpPr>
          <a:xfrm>
            <a:off x="445295" y="1522398"/>
            <a:ext cx="2357172" cy="1704290"/>
            <a:chOff x="409710" y="1457232"/>
            <a:chExt cx="2357172" cy="1704290"/>
          </a:xfrm>
        </p:grpSpPr>
        <p:sp>
          <p:nvSpPr>
            <p:cNvPr id="2841" name="Google Shape;2841;p100"/>
            <p:cNvSpPr txBox="1"/>
            <p:nvPr/>
          </p:nvSpPr>
          <p:spPr>
            <a:xfrm>
              <a:off x="502845" y="1457232"/>
              <a:ext cx="2159129" cy="553998"/>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HOW CAN YOU EXTEND AND REIMAGINE GAMES IN SCRATCH?</a:t>
              </a:r>
              <a:endParaRPr b="1" sz="1200">
                <a:solidFill>
                  <a:schemeClr val="dk1"/>
                </a:solidFill>
                <a:latin typeface="PT Sans Narrow"/>
                <a:ea typeface="PT Sans Narrow"/>
                <a:cs typeface="PT Sans Narrow"/>
                <a:sym typeface="PT Sans Narrow"/>
              </a:endParaRPr>
            </a:p>
          </p:txBody>
        </p:sp>
        <p:sp>
          <p:nvSpPr>
            <p:cNvPr id="2842" name="Google Shape;2842;p100"/>
            <p:cNvSpPr txBox="1"/>
            <p:nvPr/>
          </p:nvSpPr>
          <p:spPr>
            <a:xfrm>
              <a:off x="409710" y="2145859"/>
              <a:ext cx="2357172"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Get into game design by adding extended features within your Scratch project! Choose at least one (or more!) of the following extensions and add it to your previously started maze, pong, or scrolling games.</a:t>
              </a:r>
              <a:endParaRPr sz="1200">
                <a:solidFill>
                  <a:srgbClr val="000000"/>
                </a:solidFill>
                <a:latin typeface="PT Sans Narrow"/>
                <a:ea typeface="PT Sans Narrow"/>
                <a:cs typeface="PT Sans Narrow"/>
                <a:sym typeface="PT Sans Narrow"/>
              </a:endParaRPr>
            </a:p>
          </p:txBody>
        </p:sp>
      </p:grpSp>
      <p:sp>
        <p:nvSpPr>
          <p:cNvPr id="2843" name="Google Shape;2843;p100"/>
          <p:cNvSpPr txBox="1"/>
          <p:nvPr/>
        </p:nvSpPr>
        <p:spPr>
          <a:xfrm>
            <a:off x="4076669" y="8474325"/>
            <a:ext cx="3314032"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another extension to your maze, pong, or scrolling game.</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Challenge yourself to do more! Continue going through each of the extensions and add them to your games.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Share your project with a neighbor and give each other feedback on your games.</a:t>
            </a:r>
            <a:endParaRPr sz="1200">
              <a:solidFill>
                <a:schemeClr val="dk1"/>
              </a:solidFill>
              <a:latin typeface="PT Sans Narrow"/>
              <a:ea typeface="PT Sans Narrow"/>
              <a:cs typeface="PT Sans Narrow"/>
              <a:sym typeface="PT Sans Narrow"/>
            </a:endParaRPr>
          </a:p>
        </p:txBody>
      </p:sp>
      <p:cxnSp>
        <p:nvCxnSpPr>
          <p:cNvPr id="2844" name="Google Shape;2844;p100"/>
          <p:cNvCxnSpPr/>
          <p:nvPr/>
        </p:nvCxnSpPr>
        <p:spPr>
          <a:xfrm>
            <a:off x="3870726" y="8403678"/>
            <a:ext cx="0" cy="1527722"/>
          </a:xfrm>
          <a:prstGeom prst="straightConnector1">
            <a:avLst/>
          </a:prstGeom>
          <a:noFill/>
          <a:ln cap="flat" cmpd="sng" w="9525">
            <a:solidFill>
              <a:srgbClr val="7F7F7F"/>
            </a:solidFill>
            <a:prstDash val="dash"/>
            <a:round/>
            <a:headEnd len="sm" w="sm" type="none"/>
            <a:tailEnd len="sm" w="sm" type="none"/>
          </a:ln>
        </p:spPr>
      </p:cxnSp>
      <p:sp>
        <p:nvSpPr>
          <p:cNvPr id="2845" name="Google Shape;2845;p100"/>
          <p:cNvSpPr/>
          <p:nvPr/>
        </p:nvSpPr>
        <p:spPr>
          <a:xfrm>
            <a:off x="3829975" y="668925"/>
            <a:ext cx="3402000" cy="7080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  SCORE</a:t>
            </a:r>
            <a:r>
              <a:rPr b="1" lang="en-US" sz="1000">
                <a:solidFill>
                  <a:schemeClr val="dk1"/>
                </a:solidFill>
                <a:latin typeface="PT Sans Narrow"/>
                <a:ea typeface="PT Sans Narrow"/>
                <a:cs typeface="PT Sans Narrow"/>
                <a:sym typeface="PT Sans Narrow"/>
              </a:rPr>
              <a:t> </a:t>
            </a:r>
            <a:r>
              <a:rPr lang="en-US" sz="1000" u="sng">
                <a:solidFill>
                  <a:schemeClr val="hlink"/>
                </a:solidFill>
                <a:latin typeface="PT Sans Narrow"/>
                <a:ea typeface="PT Sans Narrow"/>
                <a:cs typeface="PT Sans Narrow"/>
                <a:sym typeface="PT Sans Narrow"/>
                <a:hlinkClick r:id="rId4"/>
              </a:rPr>
              <a:t>http://scratch.mit.edu/projects/1940443</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Demonstrates how to set and change a score. Receive 10 points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every time the Scratch cat is clicked.</a:t>
            </a:r>
            <a:endParaRPr sz="1100">
              <a:solidFill>
                <a:schemeClr val="dk1"/>
              </a:solidFill>
              <a:latin typeface="PT Sans Narrow"/>
              <a:ea typeface="PT Sans Narrow"/>
              <a:cs typeface="PT Sans Narrow"/>
              <a:sym typeface="PT Sans Narrow"/>
            </a:endParaRPr>
          </a:p>
        </p:txBody>
      </p:sp>
      <p:sp>
        <p:nvSpPr>
          <p:cNvPr id="2846" name="Google Shape;2846;p100"/>
          <p:cNvSpPr/>
          <p:nvPr/>
        </p:nvSpPr>
        <p:spPr>
          <a:xfrm>
            <a:off x="3829975" y="2152492"/>
            <a:ext cx="3402000" cy="7080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  TIMER</a:t>
            </a:r>
            <a:r>
              <a:rPr b="1" lang="en-US" sz="1000">
                <a:solidFill>
                  <a:schemeClr val="dk1"/>
                </a:solidFill>
                <a:latin typeface="PT Sans Narrow"/>
                <a:ea typeface="PT Sans Narrow"/>
                <a:cs typeface="PT Sans Narrow"/>
                <a:sym typeface="PT Sans Narrow"/>
              </a:rPr>
              <a:t> </a:t>
            </a:r>
            <a:r>
              <a:rPr lang="en-US" sz="1000" u="sng">
                <a:solidFill>
                  <a:schemeClr val="hlink"/>
                </a:solidFill>
                <a:latin typeface="PT Sans Narrow"/>
                <a:ea typeface="PT Sans Narrow"/>
                <a:cs typeface="PT Sans Narrow"/>
                <a:sym typeface="PT Sans Narrow"/>
                <a:hlinkClick r:id="rId5"/>
              </a:rPr>
              <a:t>http://scratch.mit.edu/projects/1940445</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Demonstrates how to use a timer. Use the mouse to navigate the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Scratch cat to Gobo.</a:t>
            </a:r>
            <a:endParaRPr sz="1100">
              <a:solidFill>
                <a:schemeClr val="dk1"/>
              </a:solidFill>
              <a:latin typeface="PT Sans Narrow"/>
              <a:ea typeface="PT Sans Narrow"/>
              <a:cs typeface="PT Sans Narrow"/>
              <a:sym typeface="PT Sans Narrow"/>
            </a:endParaRPr>
          </a:p>
        </p:txBody>
      </p:sp>
      <p:sp>
        <p:nvSpPr>
          <p:cNvPr id="2847" name="Google Shape;2847;p100"/>
          <p:cNvSpPr/>
          <p:nvPr/>
        </p:nvSpPr>
        <p:spPr>
          <a:xfrm>
            <a:off x="3829975" y="4377831"/>
            <a:ext cx="3402000" cy="7080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  MOUSE </a:t>
            </a:r>
            <a:r>
              <a:rPr lang="en-US" sz="1000" u="sng">
                <a:solidFill>
                  <a:schemeClr val="hlink"/>
                </a:solidFill>
                <a:latin typeface="PT Sans Narrow"/>
                <a:ea typeface="PT Sans Narrow"/>
                <a:cs typeface="PT Sans Narrow"/>
                <a:sym typeface="PT Sans Narrow"/>
                <a:hlinkClick r:id="rId6"/>
              </a:rPr>
              <a:t>http://scratch.mit.edu/projects/25192659</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Demonstrates how to program the mouse to control game play.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Move the mouse to move the paddle.</a:t>
            </a:r>
            <a:endParaRPr sz="1100">
              <a:solidFill>
                <a:schemeClr val="dk1"/>
              </a:solidFill>
              <a:latin typeface="PT Sans Narrow"/>
              <a:ea typeface="PT Sans Narrow"/>
              <a:cs typeface="PT Sans Narrow"/>
              <a:sym typeface="PT Sans Narrow"/>
            </a:endParaRPr>
          </a:p>
        </p:txBody>
      </p:sp>
      <p:sp>
        <p:nvSpPr>
          <p:cNvPr id="2848" name="Google Shape;2848;p100"/>
          <p:cNvSpPr/>
          <p:nvPr/>
        </p:nvSpPr>
        <p:spPr>
          <a:xfrm>
            <a:off x="3829975" y="5119610"/>
            <a:ext cx="3402000" cy="7080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  RESTART </a:t>
            </a:r>
            <a:r>
              <a:rPr lang="en-US" sz="1000" u="sng">
                <a:solidFill>
                  <a:schemeClr val="hlink"/>
                </a:solidFill>
                <a:latin typeface="PT Sans Narrow"/>
                <a:ea typeface="PT Sans Narrow"/>
                <a:cs typeface="PT Sans Narrow"/>
                <a:sym typeface="PT Sans Narrow"/>
                <a:hlinkClick r:id="rId7"/>
              </a:rPr>
              <a:t>http://scratch.mit.edu/projects/25192935</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Demonstrates how to make a button to restart the game. Click on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the RESTART button to restart.</a:t>
            </a:r>
            <a:endParaRPr sz="1100">
              <a:solidFill>
                <a:schemeClr val="dk1"/>
              </a:solidFill>
              <a:latin typeface="PT Sans Narrow"/>
              <a:ea typeface="PT Sans Narrow"/>
              <a:cs typeface="PT Sans Narrow"/>
              <a:sym typeface="PT Sans Narrow"/>
            </a:endParaRPr>
          </a:p>
        </p:txBody>
      </p:sp>
      <p:sp>
        <p:nvSpPr>
          <p:cNvPr id="2849" name="Google Shape;2849;p100"/>
          <p:cNvSpPr/>
          <p:nvPr/>
        </p:nvSpPr>
        <p:spPr>
          <a:xfrm>
            <a:off x="3829975" y="3636052"/>
            <a:ext cx="3402000" cy="7080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  REWARDS</a:t>
            </a:r>
            <a:r>
              <a:rPr lang="en-US" sz="1200">
                <a:solidFill>
                  <a:schemeClr val="dk1"/>
                </a:solidFill>
                <a:latin typeface="PT Sans Narrow"/>
                <a:ea typeface="PT Sans Narrow"/>
                <a:cs typeface="PT Sans Narrow"/>
                <a:sym typeface="PT Sans Narrow"/>
              </a:rPr>
              <a:t> </a:t>
            </a:r>
            <a:r>
              <a:rPr lang="en-US" sz="1000" u="sng">
                <a:solidFill>
                  <a:schemeClr val="hlink"/>
                </a:solidFill>
                <a:latin typeface="PT Sans Narrow"/>
                <a:ea typeface="PT Sans Narrow"/>
                <a:cs typeface="PT Sans Narrow"/>
                <a:sym typeface="PT Sans Narrow"/>
                <a:hlinkClick r:id="rId8"/>
              </a:rPr>
              <a:t>http://scratch.mit.edu/projects/1940456</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Demonstrates how to collect items. Use the arrow keys to move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the Scratch cat around to collect quest items.</a:t>
            </a:r>
            <a:endParaRPr sz="1100">
              <a:solidFill>
                <a:schemeClr val="dk1"/>
              </a:solidFill>
              <a:latin typeface="PT Sans Narrow"/>
              <a:ea typeface="PT Sans Narrow"/>
              <a:cs typeface="PT Sans Narrow"/>
              <a:sym typeface="PT Sans Narrow"/>
            </a:endParaRPr>
          </a:p>
        </p:txBody>
      </p:sp>
      <p:sp>
        <p:nvSpPr>
          <p:cNvPr id="2850" name="Google Shape;2850;p100"/>
          <p:cNvSpPr/>
          <p:nvPr/>
        </p:nvSpPr>
        <p:spPr>
          <a:xfrm>
            <a:off x="3829975" y="5861389"/>
            <a:ext cx="3402000" cy="7080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  MENU </a:t>
            </a:r>
            <a:r>
              <a:rPr lang="en-US" sz="1000" u="sng">
                <a:solidFill>
                  <a:schemeClr val="hlink"/>
                </a:solidFill>
                <a:latin typeface="PT Sans Narrow"/>
                <a:ea typeface="PT Sans Narrow"/>
                <a:cs typeface="PT Sans Narrow"/>
                <a:sym typeface="PT Sans Narrow"/>
                <a:hlinkClick r:id="rId9"/>
              </a:rPr>
              <a:t>http://scratch.mit.edu/projects/25192991</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Demonstrates how to display a menu screen at the beginning of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the game. Click START or DIRECTIONS on the menu screen.</a:t>
            </a:r>
            <a:endParaRPr sz="1100">
              <a:solidFill>
                <a:schemeClr val="dk1"/>
              </a:solidFill>
              <a:latin typeface="PT Sans Narrow"/>
              <a:ea typeface="PT Sans Narrow"/>
              <a:cs typeface="PT Sans Narrow"/>
              <a:sym typeface="PT Sans Narrow"/>
            </a:endParaRPr>
          </a:p>
        </p:txBody>
      </p:sp>
      <p:sp>
        <p:nvSpPr>
          <p:cNvPr id="2851" name="Google Shape;2851;p100"/>
          <p:cNvSpPr/>
          <p:nvPr/>
        </p:nvSpPr>
        <p:spPr>
          <a:xfrm>
            <a:off x="3829975" y="1410700"/>
            <a:ext cx="3402000" cy="7080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  LEVELS </a:t>
            </a:r>
            <a:r>
              <a:rPr lang="en-US" sz="1000" u="sng">
                <a:solidFill>
                  <a:schemeClr val="hlink"/>
                </a:solidFill>
                <a:latin typeface="PT Sans Narrow"/>
                <a:ea typeface="PT Sans Narrow"/>
                <a:cs typeface="PT Sans Narrow"/>
                <a:sym typeface="PT Sans Narrow"/>
                <a:hlinkClick r:id="rId10"/>
              </a:rPr>
              <a:t>http://scratch.mit.edu/projects/1940453</a:t>
            </a:r>
            <a:r>
              <a:rPr lang="en-US" sz="1100">
                <a:solidFill>
                  <a:schemeClr val="dk1"/>
                </a:solidFill>
                <a:latin typeface="PT Sans Narrow"/>
                <a:ea typeface="PT Sans Narrow"/>
                <a:cs typeface="PT Sans Narrow"/>
                <a:sym typeface="PT Sans Narrow"/>
              </a:rPr>
              <a:t>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Demonstrates how to change levels. Score increases by 1 every time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the space bar is pressed. Level increases by 1 for every 10 points.</a:t>
            </a:r>
            <a:endParaRPr sz="1100">
              <a:solidFill>
                <a:schemeClr val="dk1"/>
              </a:solidFill>
              <a:latin typeface="PT Sans Narrow"/>
              <a:ea typeface="PT Sans Narrow"/>
              <a:cs typeface="PT Sans Narrow"/>
              <a:sym typeface="PT Sans Narrow"/>
            </a:endParaRPr>
          </a:p>
        </p:txBody>
      </p:sp>
      <p:sp>
        <p:nvSpPr>
          <p:cNvPr id="2852" name="Google Shape;2852;p100"/>
          <p:cNvSpPr/>
          <p:nvPr/>
        </p:nvSpPr>
        <p:spPr>
          <a:xfrm>
            <a:off x="3829975" y="2894272"/>
            <a:ext cx="3402000" cy="708000"/>
          </a:xfrm>
          <a:prstGeom prst="rect">
            <a:avLst/>
          </a:prstGeom>
          <a:noFill/>
          <a:ln>
            <a:noFill/>
          </a:ln>
        </p:spPr>
        <p:txBody>
          <a:bodyPr anchorCtr="0" anchor="t" bIns="91425" lIns="0" spcFirstLastPara="1" rIns="0"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  ENEMIES </a:t>
            </a:r>
            <a:r>
              <a:rPr lang="en-US" sz="1000" u="sng">
                <a:solidFill>
                  <a:schemeClr val="hlink"/>
                </a:solidFill>
                <a:latin typeface="PT Sans Narrow"/>
                <a:ea typeface="PT Sans Narrow"/>
                <a:cs typeface="PT Sans Narrow"/>
                <a:sym typeface="PT Sans Narrow"/>
                <a:hlinkClick r:id="rId11"/>
              </a:rPr>
              <a:t>http://scratch.mit.edu/projects/1940450</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Demonstrates how to add an enemy. Avoid the tennis ball by using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      the up and down arrow keys.</a:t>
            </a:r>
            <a:endParaRPr sz="1100">
              <a:solidFill>
                <a:schemeClr val="dk1"/>
              </a:solidFill>
              <a:latin typeface="PT Sans Narrow"/>
              <a:ea typeface="PT Sans Narrow"/>
              <a:cs typeface="PT Sans Narrow"/>
              <a:sym typeface="PT Sans Narrow"/>
            </a:endParaRPr>
          </a:p>
        </p:txBody>
      </p:sp>
      <p:sp>
        <p:nvSpPr>
          <p:cNvPr id="2853" name="Google Shape;2853;p100"/>
          <p:cNvSpPr txBox="1"/>
          <p:nvPr/>
        </p:nvSpPr>
        <p:spPr>
          <a:xfrm>
            <a:off x="427025" y="4232401"/>
            <a:ext cx="2885100" cy="18066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Go to the Extensions studio: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12"/>
              </a:rPr>
              <a:t>http://scratch.mit.edu/studios/475619</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Choose one (or more) of the extensions to explore.</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Incorporate your choice into your previously started game projects!</a:t>
            </a:r>
            <a:endParaRPr>
              <a:latin typeface="PT Sans Narrow"/>
              <a:ea typeface="PT Sans Narrow"/>
              <a:cs typeface="PT Sans Narrow"/>
              <a:sym typeface="PT Sans Narrow"/>
            </a:endParaRPr>
          </a:p>
        </p:txBody>
      </p:sp>
      <p:sp>
        <p:nvSpPr>
          <p:cNvPr id="2854" name="Google Shape;2854;p100"/>
          <p:cNvSpPr txBox="1"/>
          <p:nvPr/>
        </p:nvSpPr>
        <p:spPr>
          <a:xfrm>
            <a:off x="444691"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cxnSp>
        <p:nvCxnSpPr>
          <p:cNvPr id="2855" name="Google Shape;2855;p100"/>
          <p:cNvCxnSpPr/>
          <p:nvPr/>
        </p:nvCxnSpPr>
        <p:spPr>
          <a:xfrm flipH="1" rot="10800000">
            <a:off x="535219" y="4194252"/>
            <a:ext cx="2717679" cy="2"/>
          </a:xfrm>
          <a:prstGeom prst="straightConnector1">
            <a:avLst/>
          </a:prstGeom>
          <a:noFill/>
          <a:ln cap="flat" cmpd="sng" w="9525">
            <a:solidFill>
              <a:schemeClr val="dk1"/>
            </a:solidFill>
            <a:prstDash val="solid"/>
            <a:round/>
            <a:headEnd len="sm" w="sm" type="none"/>
            <a:tailEnd len="sm" w="sm" type="none"/>
          </a:ln>
        </p:spPr>
      </p:cxnSp>
      <p:sp>
        <p:nvSpPr>
          <p:cNvPr id="2856" name="Google Shape;2856;p100"/>
          <p:cNvSpPr txBox="1"/>
          <p:nvPr/>
        </p:nvSpPr>
        <p:spPr>
          <a:xfrm>
            <a:off x="308272" y="8474325"/>
            <a:ext cx="3356511" cy="138499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The backpack can be an extremely useful tool while programming in Scratch. It can store everything from lines of code, to music files, to sprites, and more. Try using it to incorporate extensions into your game projects.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Alternatively, sketching out ideas and bits of code in your design journal is another great method for planning how to incorporate your extensions.</a:t>
            </a:r>
            <a:endParaRPr sz="1200">
              <a:solidFill>
                <a:schemeClr val="dk1"/>
              </a:solidFill>
              <a:latin typeface="PT Sans Narrow"/>
              <a:ea typeface="PT Sans Narrow"/>
              <a:cs typeface="PT Sans Narrow"/>
              <a:sym typeface="PT Sans Narrow"/>
            </a:endParaRPr>
          </a:p>
        </p:txBody>
      </p:sp>
      <p:sp>
        <p:nvSpPr>
          <p:cNvPr id="2857" name="Google Shape;2857;p100"/>
          <p:cNvSpPr txBox="1"/>
          <p:nvPr/>
        </p:nvSpPr>
        <p:spPr>
          <a:xfrm>
            <a:off x="457995" y="647673"/>
            <a:ext cx="2815942" cy="8002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chemeClr val="dk1"/>
                </a:solidFill>
                <a:latin typeface="PT Sans Narrow"/>
                <a:ea typeface="PT Sans Narrow"/>
                <a:cs typeface="PT Sans Narrow"/>
                <a:sym typeface="PT Sans Narrow"/>
              </a:rPr>
              <a:t>EXTENSIONS</a:t>
            </a:r>
            <a:endParaRPr b="1" sz="4400">
              <a:latin typeface="PT Sans Narrow"/>
              <a:ea typeface="PT Sans Narrow"/>
              <a:cs typeface="PT Sans Narrow"/>
              <a:sym typeface="PT Sans Narrow"/>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2" name="Shape 2862"/>
        <p:cNvGrpSpPr/>
        <p:nvPr/>
      </p:nvGrpSpPr>
      <p:grpSpPr>
        <a:xfrm>
          <a:off x="0" y="0"/>
          <a:ext cx="0" cy="0"/>
          <a:chOff x="0" y="0"/>
          <a:chExt cx="0" cy="0"/>
        </a:xfrm>
      </p:grpSpPr>
      <p:grpSp>
        <p:nvGrpSpPr>
          <p:cNvPr id="2863" name="Google Shape;2863;p101"/>
          <p:cNvGrpSpPr/>
          <p:nvPr/>
        </p:nvGrpSpPr>
        <p:grpSpPr>
          <a:xfrm>
            <a:off x="457995" y="2830659"/>
            <a:ext cx="3324430" cy="4220641"/>
            <a:chOff x="422410" y="2830659"/>
            <a:chExt cx="3324430" cy="4220641"/>
          </a:xfrm>
        </p:grpSpPr>
        <p:sp>
          <p:nvSpPr>
            <p:cNvPr id="2864" name="Google Shape;2864;p101"/>
            <p:cNvSpPr txBox="1"/>
            <p:nvPr/>
          </p:nvSpPr>
          <p:spPr>
            <a:xfrm>
              <a:off x="515540" y="3328600"/>
              <a:ext cx="3231300" cy="3722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On their own or in small groups of 2-3 people, challenge students to further explore Scratch by creating Scratch programs that solve each of the nine Interactions programming puzzles. These Interactions puzzles explore Sensing blocks, engaging some of the more advanced concepts in Scratch related to interactivity. Optionally, have the Interactions handout available to guide students during the activity.</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Each puzzle can have several possible solutions. Invite students or groups to share different solutions and strategies. We suggest the Pair-Share or Design Demo activity to allow students to share their work and describe their process. Optionally, have students add their projects to the Interactions studio or a class studio.</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think back on the challenge by responding to the reflection prompts in their design journals or in a group discussion.</a:t>
              </a:r>
              <a:endParaRPr>
                <a:latin typeface="PT Sans Narrow"/>
                <a:ea typeface="PT Sans Narrow"/>
                <a:cs typeface="PT Sans Narrow"/>
                <a:sym typeface="PT Sans Narrow"/>
              </a:endParaRPr>
            </a:p>
          </p:txBody>
        </p:sp>
        <p:sp>
          <p:nvSpPr>
            <p:cNvPr id="2865" name="Google Shape;2865;p101"/>
            <p:cNvSpPr txBox="1"/>
            <p:nvPr/>
          </p:nvSpPr>
          <p:spPr>
            <a:xfrm>
              <a:off x="422410"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2866" name="Google Shape;2866;p101"/>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2867" name="Google Shape;2867;p101"/>
          <p:cNvSpPr txBox="1"/>
          <p:nvPr/>
        </p:nvSpPr>
        <p:spPr>
          <a:xfrm>
            <a:off x="4214625" y="795405"/>
            <a:ext cx="2999848" cy="1600438"/>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different approaches to making projects interactive by solving a series of nine programming puzzles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gain more fluency in the concepts of conditionals, operators, and data, and the practice of testing and debugging</a:t>
            </a:r>
            <a:endParaRPr sz="1200">
              <a:solidFill>
                <a:schemeClr val="dk1"/>
              </a:solidFill>
              <a:latin typeface="PT Sans Narrow"/>
              <a:ea typeface="PT Sans Narrow"/>
              <a:cs typeface="PT Sans Narrow"/>
              <a:sym typeface="PT Sans Narrow"/>
            </a:endParaRPr>
          </a:p>
        </p:txBody>
      </p:sp>
      <p:sp>
        <p:nvSpPr>
          <p:cNvPr id="2868" name="Google Shape;2868;p101"/>
          <p:cNvSpPr txBox="1"/>
          <p:nvPr/>
        </p:nvSpPr>
        <p:spPr>
          <a:xfrm>
            <a:off x="1214875" y="647675"/>
            <a:ext cx="29997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INTERACTIONS</a:t>
            </a:r>
            <a:endParaRPr b="1" sz="3200">
              <a:latin typeface="PT Sans Narrow"/>
              <a:ea typeface="PT Sans Narrow"/>
              <a:cs typeface="PT Sans Narrow"/>
              <a:sym typeface="PT Sans Narrow"/>
            </a:endParaRPr>
          </a:p>
        </p:txBody>
      </p:sp>
      <p:sp>
        <p:nvSpPr>
          <p:cNvPr id="2869" name="Google Shape;2869;p101"/>
          <p:cNvSpPr txBox="1"/>
          <p:nvPr/>
        </p:nvSpPr>
        <p:spPr>
          <a:xfrm>
            <a:off x="4104914"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Interactions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Interactions studio</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http://scratch.mit.edu/studios/487213</a:t>
            </a:r>
            <a:endParaRPr sz="1200">
              <a:solidFill>
                <a:schemeClr val="dk1"/>
              </a:solidFill>
              <a:latin typeface="PT Sans Narrow"/>
              <a:ea typeface="PT Sans Narrow"/>
              <a:cs typeface="PT Sans Narrow"/>
              <a:sym typeface="PT Sans Narrow"/>
            </a:endParaRPr>
          </a:p>
        </p:txBody>
      </p:sp>
      <p:sp>
        <p:nvSpPr>
          <p:cNvPr id="2870" name="Google Shape;2870;p101"/>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871" name="Google Shape;2871;p101"/>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nvGrpSpPr>
          <p:cNvPr id="2872" name="Google Shape;2872;p101"/>
          <p:cNvGrpSpPr/>
          <p:nvPr/>
        </p:nvGrpSpPr>
        <p:grpSpPr>
          <a:xfrm>
            <a:off x="4007796" y="4094291"/>
            <a:ext cx="3307404" cy="1326824"/>
            <a:chOff x="3992282" y="2832776"/>
            <a:chExt cx="3307404" cy="1326824"/>
          </a:xfrm>
        </p:grpSpPr>
        <p:sp>
          <p:nvSpPr>
            <p:cNvPr id="2873" name="Google Shape;2873;p101"/>
            <p:cNvSpPr txBox="1"/>
            <p:nvPr/>
          </p:nvSpPr>
          <p:spPr>
            <a:xfrm>
              <a:off x="4089400" y="3328603"/>
              <a:ext cx="3117152" cy="830997"/>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Which puzzles did you work on?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your strategy for solving the puzzles? </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Which puzzles helped you think about your game project?</a:t>
              </a:r>
              <a:endParaRPr>
                <a:latin typeface="PT Sans Narrow"/>
                <a:ea typeface="PT Sans Narrow"/>
                <a:cs typeface="PT Sans Narrow"/>
                <a:sym typeface="PT Sans Narrow"/>
              </a:endParaRPr>
            </a:p>
          </p:txBody>
        </p:sp>
        <p:sp>
          <p:nvSpPr>
            <p:cNvPr id="2874" name="Google Shape;2874;p101"/>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875" name="Google Shape;2875;p10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876" name="Google Shape;2876;p101"/>
          <p:cNvGrpSpPr/>
          <p:nvPr/>
        </p:nvGrpSpPr>
        <p:grpSpPr>
          <a:xfrm>
            <a:off x="4007796" y="5539769"/>
            <a:ext cx="3307404" cy="1511490"/>
            <a:chOff x="3992282" y="2832776"/>
            <a:chExt cx="3307404" cy="1511490"/>
          </a:xfrm>
        </p:grpSpPr>
        <p:sp>
          <p:nvSpPr>
            <p:cNvPr id="2877" name="Google Shape;2877;p101"/>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Are the puzzles solved?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students explore other approaches for solving the puzzles?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Are there certain blocks or concepts students are still struggling with? How might you help?</a:t>
              </a:r>
              <a:endParaRPr sz="1200">
                <a:solidFill>
                  <a:schemeClr val="dk1"/>
                </a:solidFill>
                <a:latin typeface="PT Sans Narrow"/>
                <a:ea typeface="PT Sans Narrow"/>
                <a:cs typeface="PT Sans Narrow"/>
                <a:sym typeface="PT Sans Narrow"/>
              </a:endParaRPr>
            </a:p>
          </p:txBody>
        </p:sp>
        <p:sp>
          <p:nvSpPr>
            <p:cNvPr id="2878" name="Google Shape;2878;p101"/>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879" name="Google Shape;2879;p10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880" name="Google Shape;2880;p101"/>
          <p:cNvGrpSpPr/>
          <p:nvPr/>
        </p:nvGrpSpPr>
        <p:grpSpPr>
          <a:xfrm>
            <a:off x="457995" y="7630731"/>
            <a:ext cx="6857205" cy="352518"/>
            <a:chOff x="457995" y="7630731"/>
            <a:chExt cx="6857205" cy="352518"/>
          </a:xfrm>
        </p:grpSpPr>
        <p:sp>
          <p:nvSpPr>
            <p:cNvPr id="2881" name="Google Shape;2881;p101"/>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882" name="Google Shape;2882;p101"/>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883" name="Google Shape;2883;p101"/>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884" name="Google Shape;2884;p101"/>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885" name="Google Shape;2885;p101"/>
          <p:cNvSpPr txBox="1"/>
          <p:nvPr/>
        </p:nvSpPr>
        <p:spPr>
          <a:xfrm>
            <a:off x="551125" y="8142752"/>
            <a:ext cx="3231300" cy="19125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Choose particular challenges that highlight new blocks or concepts that you would like students to explore. Or let students invent their own interaction puzzle prompts.</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Repurpose these puzzles as an unstructured activity for students who finish other activities early or as a warm-up challenge. Create a puzzle jar: print out, cut, fold, and place copies of each puzzle description in a jar. Then, let students pick puzzles from the jar to solve.</a:t>
            </a:r>
            <a:endParaRPr sz="1200">
              <a:solidFill>
                <a:schemeClr val="dk1"/>
              </a:solidFill>
              <a:latin typeface="PT Sans Narrow"/>
              <a:ea typeface="PT Sans Narrow"/>
              <a:cs typeface="PT Sans Narrow"/>
              <a:sym typeface="PT Sans Narrow"/>
            </a:endParaRPr>
          </a:p>
        </p:txBody>
      </p:sp>
      <p:sp>
        <p:nvSpPr>
          <p:cNvPr id="2886" name="Google Shape;2886;p10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84</a:t>
            </a:r>
            <a:endParaRPr b="0" i="0" sz="1200">
              <a:solidFill>
                <a:srgbClr val="888888"/>
              </a:solidFill>
              <a:latin typeface="Carme"/>
              <a:ea typeface="Carme"/>
              <a:cs typeface="Carme"/>
              <a:sym typeface="Carme"/>
            </a:endParaRPr>
          </a:p>
        </p:txBody>
      </p:sp>
      <p:sp>
        <p:nvSpPr>
          <p:cNvPr id="2887" name="Google Shape;2887;p10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grpSp>
        <p:nvGrpSpPr>
          <p:cNvPr id="2888" name="Google Shape;2888;p101"/>
          <p:cNvGrpSpPr/>
          <p:nvPr/>
        </p:nvGrpSpPr>
        <p:grpSpPr>
          <a:xfrm>
            <a:off x="551130" y="0"/>
            <a:ext cx="493616" cy="2791875"/>
            <a:chOff x="551130" y="0"/>
            <a:chExt cx="493616" cy="2791875"/>
          </a:xfrm>
        </p:grpSpPr>
        <p:pic>
          <p:nvPicPr>
            <p:cNvPr descr="Unit4activities.png" id="2889" name="Google Shape;2889;p101"/>
            <p:cNvPicPr preferRelativeResize="0"/>
            <p:nvPr/>
          </p:nvPicPr>
          <p:blipFill rotWithShape="1">
            <a:blip r:embed="rId4">
              <a:alphaModFix/>
            </a:blip>
            <a:srcRect b="0" l="0" r="0" t="0"/>
            <a:stretch/>
          </p:blipFill>
          <p:spPr>
            <a:xfrm>
              <a:off x="551130" y="0"/>
              <a:ext cx="493616" cy="2791875"/>
            </a:xfrm>
            <a:prstGeom prst="rect">
              <a:avLst/>
            </a:prstGeom>
            <a:noFill/>
            <a:ln>
              <a:noFill/>
            </a:ln>
          </p:spPr>
        </p:pic>
        <p:sp>
          <p:nvSpPr>
            <p:cNvPr id="2890" name="Google Shape;2890;p101"/>
            <p:cNvSpPr txBox="1"/>
            <p:nvPr/>
          </p:nvSpPr>
          <p:spPr>
            <a:xfrm rot="5400000">
              <a:off x="-408725" y="1001775"/>
              <a:ext cx="24081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4  ACTIVITY</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grpSp>
        <p:nvGrpSpPr>
          <p:cNvPr id="222" name="Google Shape;222;p21"/>
          <p:cNvGrpSpPr/>
          <p:nvPr/>
        </p:nvGrpSpPr>
        <p:grpSpPr>
          <a:xfrm>
            <a:off x="176400" y="663411"/>
            <a:ext cx="7596000" cy="479700"/>
            <a:chOff x="176400" y="663411"/>
            <a:chExt cx="7596000" cy="479700"/>
          </a:xfrm>
        </p:grpSpPr>
        <p:sp>
          <p:nvSpPr>
            <p:cNvPr id="223" name="Google Shape;223;p21"/>
            <p:cNvSpPr/>
            <p:nvPr/>
          </p:nvSpPr>
          <p:spPr>
            <a:xfrm flipH="1">
              <a:off x="176400" y="663411"/>
              <a:ext cx="7596000" cy="479700"/>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24" name="Google Shape;224;p21"/>
            <p:cNvSpPr txBox="1"/>
            <p:nvPr/>
          </p:nvSpPr>
          <p:spPr>
            <a:xfrm flipH="1">
              <a:off x="452202" y="681325"/>
              <a:ext cx="4587000" cy="46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WHAT IS INCLUDED IN THIS GUIDE?</a:t>
              </a:r>
              <a:endParaRPr b="1" sz="2400">
                <a:solidFill>
                  <a:schemeClr val="lt1"/>
                </a:solidFill>
                <a:latin typeface="PT Sans Narrow"/>
                <a:ea typeface="PT Sans Narrow"/>
                <a:cs typeface="PT Sans Narrow"/>
                <a:sym typeface="PT Sans Narrow"/>
              </a:endParaRPr>
            </a:p>
          </p:txBody>
        </p:sp>
      </p:grpSp>
      <p:sp>
        <p:nvSpPr>
          <p:cNvPr id="225" name="Google Shape;225;p21"/>
          <p:cNvSpPr/>
          <p:nvPr/>
        </p:nvSpPr>
        <p:spPr>
          <a:xfrm>
            <a:off x="486950" y="1466498"/>
            <a:ext cx="3064200" cy="11850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PT Sans Narrow"/>
                <a:ea typeface="PT Sans Narrow"/>
                <a:cs typeface="PT Sans Narrow"/>
                <a:sym typeface="PT Sans Narrow"/>
              </a:rPr>
              <a:t>This guide is organized in seven units </a:t>
            </a:r>
            <a:r>
              <a:rPr lang="en-US">
                <a:solidFill>
                  <a:schemeClr val="dk1"/>
                </a:solidFill>
                <a:latin typeface="PT Sans Narrow"/>
                <a:ea typeface="PT Sans Narrow"/>
                <a:cs typeface="PT Sans Narrow"/>
                <a:sym typeface="PT Sans Narrow"/>
              </a:rPr>
              <a:t>—</a:t>
            </a:r>
            <a:r>
              <a:rPr lang="en-US" sz="1400">
                <a:solidFill>
                  <a:schemeClr val="dk1"/>
                </a:solidFill>
                <a:latin typeface="PT Sans Narrow"/>
                <a:ea typeface="PT Sans Narrow"/>
                <a:cs typeface="PT Sans Narrow"/>
                <a:sym typeface="PT Sans Narrow"/>
              </a:rPr>
              <a:t> from an initial preparatory unit to a culminating project-based unit </a:t>
            </a:r>
            <a:r>
              <a:rPr lang="en-US">
                <a:solidFill>
                  <a:schemeClr val="dk1"/>
                </a:solidFill>
                <a:latin typeface="PT Sans Narrow"/>
                <a:ea typeface="PT Sans Narrow"/>
                <a:cs typeface="PT Sans Narrow"/>
                <a:sym typeface="PT Sans Narrow"/>
              </a:rPr>
              <a:t>—</a:t>
            </a:r>
            <a:r>
              <a:rPr lang="en-US" sz="1400">
                <a:solidFill>
                  <a:schemeClr val="dk1"/>
                </a:solidFill>
                <a:latin typeface="PT Sans Narrow"/>
                <a:ea typeface="PT Sans Narrow"/>
                <a:cs typeface="PT Sans Narrow"/>
                <a:sym typeface="PT Sans Narrow"/>
              </a:rPr>
              <a:t> with each unit typically including six activities. A summary of each unit follows:</a:t>
            </a:r>
            <a:endParaRPr>
              <a:latin typeface="PT Sans Narrow"/>
              <a:ea typeface="PT Sans Narrow"/>
              <a:cs typeface="PT Sans Narrow"/>
              <a:sym typeface="PT Sans Narrow"/>
            </a:endParaRPr>
          </a:p>
        </p:txBody>
      </p:sp>
      <p:sp>
        <p:nvSpPr>
          <p:cNvPr id="226" name="Google Shape;226;p21"/>
          <p:cNvSpPr txBox="1"/>
          <p:nvPr/>
        </p:nvSpPr>
        <p:spPr>
          <a:xfrm>
            <a:off x="486950" y="7477525"/>
            <a:ext cx="6854700" cy="2220900"/>
          </a:xfrm>
          <a:prstGeom prst="rect">
            <a:avLst/>
          </a:prstGeom>
          <a:noFill/>
          <a:ln cap="flat" cmpd="sng" w="9525">
            <a:solidFill>
              <a:srgbClr val="00000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Assessment strategies are described throughout the guide, and several assessment instruments are included in the guide appendix. Our approach to assessment is process-oriented, with a focus on creating opportunities for students to talk about their own (and others’) creations and creative practices. There are many forms of process-oriented data that could be collected and various strategies are suggested throughout the guide, such as:</a:t>
            </a:r>
            <a:endParaRPr>
              <a:latin typeface="PT Sans Narrow"/>
              <a:ea typeface="PT Sans Narrow"/>
              <a:cs typeface="PT Sans Narrow"/>
              <a:sym typeface="PT Sans Narrow"/>
            </a:endParaRPr>
          </a:p>
          <a:p>
            <a:pPr indent="0" lvl="0" marL="0" marR="0" rtl="0" algn="l">
              <a:spcBef>
                <a:spcPts val="0"/>
              </a:spcBef>
              <a:spcAft>
                <a:spcPts val="0"/>
              </a:spcAft>
              <a:buNone/>
            </a:pPr>
            <a:r>
              <a:rPr lang="en-US" sz="700">
                <a:solidFill>
                  <a:schemeClr val="dk1"/>
                </a:solidFill>
                <a:latin typeface="PT Sans Narrow"/>
                <a:ea typeface="PT Sans Narrow"/>
                <a:cs typeface="PT Sans Narrow"/>
                <a:sym typeface="PT Sans Narrow"/>
              </a:rPr>
              <a:t> </a:t>
            </a:r>
            <a:endParaRPr>
              <a:latin typeface="PT Sans Narrow"/>
              <a:ea typeface="PT Sans Narrow"/>
              <a:cs typeface="PT Sans Narrow"/>
              <a:sym typeface="PT Sans Narrow"/>
            </a:endParaRPr>
          </a:p>
          <a:p>
            <a:pPr indent="-171450" lvl="1" marL="628650" marR="0" rtl="0" algn="l">
              <a:spcBef>
                <a:spcPts val="0"/>
              </a:spcBef>
              <a:spcAft>
                <a:spcPts val="0"/>
              </a:spcAft>
              <a:buClr>
                <a:schemeClr val="dk1"/>
              </a:buClr>
              <a:buSzPts val="1200"/>
              <a:buFont typeface="PT Sans Narrow"/>
              <a:buChar char="+"/>
            </a:pPr>
            <a:r>
              <a:rPr i="0" lang="en-US" sz="1200" u="none" cap="none" strike="noStrike">
                <a:solidFill>
                  <a:schemeClr val="dk1"/>
                </a:solidFill>
                <a:latin typeface="PT Sans Narrow"/>
                <a:ea typeface="PT Sans Narrow"/>
                <a:cs typeface="PT Sans Narrow"/>
                <a:sym typeface="PT Sans Narrow"/>
              </a:rPr>
              <a:t>supporting conversations with and among students about their projects, recorded through audio, video, or text</a:t>
            </a:r>
            <a:endParaRPr>
              <a:latin typeface="PT Sans Narrow"/>
              <a:ea typeface="PT Sans Narrow"/>
              <a:cs typeface="PT Sans Narrow"/>
              <a:sym typeface="PT Sans Narrow"/>
            </a:endParaRPr>
          </a:p>
          <a:p>
            <a:pPr indent="-171450" lvl="1" marL="628650" marR="0" rtl="0" algn="l">
              <a:spcBef>
                <a:spcPts val="0"/>
              </a:spcBef>
              <a:spcAft>
                <a:spcPts val="0"/>
              </a:spcAft>
              <a:buClr>
                <a:schemeClr val="dk1"/>
              </a:buClr>
              <a:buSzPts val="1200"/>
              <a:buFont typeface="PT Sans Narrow"/>
              <a:buChar char="+"/>
            </a:pPr>
            <a:r>
              <a:rPr i="0" lang="en-US" sz="1200" u="none" cap="none" strike="noStrike">
                <a:solidFill>
                  <a:schemeClr val="dk1"/>
                </a:solidFill>
                <a:latin typeface="PT Sans Narrow"/>
                <a:ea typeface="PT Sans Narrow"/>
                <a:cs typeface="PT Sans Narrow"/>
                <a:sym typeface="PT Sans Narrow"/>
              </a:rPr>
              <a:t>examining portfolios of projects</a:t>
            </a:r>
            <a:endParaRPr>
              <a:latin typeface="PT Sans Narrow"/>
              <a:ea typeface="PT Sans Narrow"/>
              <a:cs typeface="PT Sans Narrow"/>
              <a:sym typeface="PT Sans Narrow"/>
            </a:endParaRPr>
          </a:p>
          <a:p>
            <a:pPr indent="-171450" lvl="1" marL="628650" marR="0" rtl="0" algn="l">
              <a:spcBef>
                <a:spcPts val="0"/>
              </a:spcBef>
              <a:spcAft>
                <a:spcPts val="0"/>
              </a:spcAft>
              <a:buClr>
                <a:schemeClr val="dk1"/>
              </a:buClr>
              <a:buSzPts val="1200"/>
              <a:buFont typeface="PT Sans Narrow"/>
              <a:buChar char="+"/>
            </a:pPr>
            <a:r>
              <a:rPr i="0" lang="en-US" sz="1200" u="none" cap="none" strike="noStrike">
                <a:solidFill>
                  <a:schemeClr val="dk1"/>
                </a:solidFill>
                <a:latin typeface="PT Sans Narrow"/>
                <a:ea typeface="PT Sans Narrow"/>
                <a:cs typeface="PT Sans Narrow"/>
                <a:sym typeface="PT Sans Narrow"/>
              </a:rPr>
              <a:t>maintaining design journals</a:t>
            </a:r>
            <a:endParaRPr>
              <a:latin typeface="PT Sans Narrow"/>
              <a:ea typeface="PT Sans Narrow"/>
              <a:cs typeface="PT Sans Narrow"/>
              <a:sym typeface="PT Sans Narrow"/>
            </a:endParaRPr>
          </a:p>
          <a:p>
            <a:pPr indent="0" lvl="0" marL="0" marR="0" rtl="0" algn="l">
              <a:spcBef>
                <a:spcPts val="0"/>
              </a:spcBef>
              <a:spcAft>
                <a:spcPts val="0"/>
              </a:spcAft>
              <a:buNone/>
            </a:pPr>
            <a:r>
              <a:rPr lang="en-US" sz="700">
                <a:solidFill>
                  <a:schemeClr val="dk1"/>
                </a:solidFill>
                <a:latin typeface="PT Sans Narrow"/>
                <a:ea typeface="PT Sans Narrow"/>
                <a:cs typeface="PT Sans Narrow"/>
                <a:sym typeface="PT Sans Narrow"/>
              </a:rPr>
              <a:t> </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We view assessment as something that is done with students, to support their understanding of what they already know and what they still want to learn. Assessment can involve a variety of participants, including the creators, their peers, teachers, parents, and others. </a:t>
            </a:r>
            <a:endParaRPr>
              <a:latin typeface="PT Sans Narrow"/>
              <a:ea typeface="PT Sans Narrow"/>
              <a:cs typeface="PT Sans Narrow"/>
              <a:sym typeface="PT Sans Narrow"/>
            </a:endParaRPr>
          </a:p>
        </p:txBody>
      </p:sp>
      <p:grpSp>
        <p:nvGrpSpPr>
          <p:cNvPr id="227" name="Google Shape;227;p21"/>
          <p:cNvGrpSpPr/>
          <p:nvPr/>
        </p:nvGrpSpPr>
        <p:grpSpPr>
          <a:xfrm>
            <a:off x="4276091" y="1437970"/>
            <a:ext cx="3064280" cy="1185000"/>
            <a:chOff x="4276092" y="1972133"/>
            <a:chExt cx="3064280" cy="1185000"/>
          </a:xfrm>
        </p:grpSpPr>
        <p:sp>
          <p:nvSpPr>
            <p:cNvPr id="228" name="Google Shape;228;p21"/>
            <p:cNvSpPr txBox="1"/>
            <p:nvPr/>
          </p:nvSpPr>
          <p:spPr>
            <a:xfrm>
              <a:off x="4607672" y="1972133"/>
              <a:ext cx="2732700" cy="11850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Create new interactive worlds through collaborative storytelling. Begin by developing characters, learning to code conversations, and then situating those characters and conversations in shifting scenes. Combine characters, conversations, and scenes in a larger story project that is passed along to other creators to further develop – and possibly reimagine entirely!</a:t>
              </a:r>
              <a:endParaRPr>
                <a:latin typeface="PT Sans Narrow"/>
                <a:ea typeface="PT Sans Narrow"/>
                <a:cs typeface="PT Sans Narrow"/>
                <a:sym typeface="PT Sans Narrow"/>
              </a:endParaRPr>
            </a:p>
          </p:txBody>
        </p:sp>
        <p:grpSp>
          <p:nvGrpSpPr>
            <p:cNvPr id="229" name="Google Shape;229;p21"/>
            <p:cNvGrpSpPr/>
            <p:nvPr/>
          </p:nvGrpSpPr>
          <p:grpSpPr>
            <a:xfrm>
              <a:off x="4276092" y="1972150"/>
              <a:ext cx="331579" cy="1177824"/>
              <a:chOff x="3892927" y="1786569"/>
              <a:chExt cx="331579" cy="1177824"/>
            </a:xfrm>
          </p:grpSpPr>
          <p:grpSp>
            <p:nvGrpSpPr>
              <p:cNvPr id="230" name="Google Shape;230;p21"/>
              <p:cNvGrpSpPr/>
              <p:nvPr/>
            </p:nvGrpSpPr>
            <p:grpSpPr>
              <a:xfrm flipH="1" rot="-5400000">
                <a:off x="3484067" y="2223953"/>
                <a:ext cx="1149300" cy="331579"/>
                <a:chOff x="2424405" y="1789304"/>
                <a:chExt cx="1149300" cy="331579"/>
              </a:xfrm>
            </p:grpSpPr>
            <p:sp>
              <p:nvSpPr>
                <p:cNvPr id="231" name="Google Shape;231;p21"/>
                <p:cNvSpPr/>
                <p:nvPr/>
              </p:nvSpPr>
              <p:spPr>
                <a:xfrm>
                  <a:off x="2424405" y="1789304"/>
                  <a:ext cx="1149300" cy="331500"/>
                </a:xfrm>
                <a:prstGeom prst="rect">
                  <a:avLst/>
                </a:prstGeom>
                <a:solidFill>
                  <a:srgbClr val="AA28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rme"/>
                    <a:ea typeface="Carme"/>
                    <a:cs typeface="Carme"/>
                    <a:sym typeface="Carme"/>
                  </a:endParaRPr>
                </a:p>
              </p:txBody>
            </p:sp>
            <p:sp>
              <p:nvSpPr>
                <p:cNvPr id="232" name="Google Shape;232;p21"/>
                <p:cNvSpPr/>
                <p:nvPr/>
              </p:nvSpPr>
              <p:spPr>
                <a:xfrm rot="-5400000">
                  <a:off x="3323632" y="1870833"/>
                  <a:ext cx="331500" cy="168600"/>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233" name="Google Shape;233;p21"/>
              <p:cNvSpPr txBox="1"/>
              <p:nvPr/>
            </p:nvSpPr>
            <p:spPr>
              <a:xfrm rot="-5400000">
                <a:off x="3503640" y="2235519"/>
                <a:ext cx="1113300" cy="215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800">
                    <a:solidFill>
                      <a:srgbClr val="FFFFFF"/>
                    </a:solidFill>
                    <a:latin typeface="PT Sans Narrow"/>
                    <a:ea typeface="PT Sans Narrow"/>
                    <a:cs typeface="PT Sans Narrow"/>
                    <a:sym typeface="PT Sans Narrow"/>
                  </a:rPr>
                  <a:t>UNIT 3 - STORIES</a:t>
                </a:r>
                <a:endParaRPr b="1" sz="800">
                  <a:solidFill>
                    <a:srgbClr val="FFFFFF"/>
                  </a:solidFill>
                  <a:latin typeface="PT Sans Narrow"/>
                  <a:ea typeface="PT Sans Narrow"/>
                  <a:cs typeface="PT Sans Narrow"/>
                  <a:sym typeface="PT Sans Narrow"/>
                </a:endParaRPr>
              </a:p>
            </p:txBody>
          </p:sp>
        </p:grpSp>
      </p:grpSp>
      <p:grpSp>
        <p:nvGrpSpPr>
          <p:cNvPr id="234" name="Google Shape;234;p21"/>
          <p:cNvGrpSpPr/>
          <p:nvPr/>
        </p:nvGrpSpPr>
        <p:grpSpPr>
          <a:xfrm>
            <a:off x="483019" y="6012744"/>
            <a:ext cx="3064256" cy="1188778"/>
            <a:chOff x="483019" y="6012744"/>
            <a:chExt cx="3064256" cy="1188778"/>
          </a:xfrm>
        </p:grpSpPr>
        <p:sp>
          <p:nvSpPr>
            <p:cNvPr id="235" name="Google Shape;235;p21"/>
            <p:cNvSpPr txBox="1"/>
            <p:nvPr/>
          </p:nvSpPr>
          <p:spPr>
            <a:xfrm>
              <a:off x="810675" y="6031572"/>
              <a:ext cx="2736600" cy="1015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Play with visuals and audio in these activities focused on animation, art, and music. Explore Scratch’s focus on media – and the key computational concepts of loops, events, and parallelism – by building your own band, designing animated creatures, and creating a music video for a favorite song.</a:t>
              </a:r>
              <a:endParaRPr>
                <a:latin typeface="PT Sans Narrow"/>
                <a:ea typeface="PT Sans Narrow"/>
                <a:cs typeface="PT Sans Narrow"/>
                <a:sym typeface="PT Sans Narrow"/>
              </a:endParaRPr>
            </a:p>
          </p:txBody>
        </p:sp>
        <p:grpSp>
          <p:nvGrpSpPr>
            <p:cNvPr id="236" name="Google Shape;236;p21"/>
            <p:cNvGrpSpPr/>
            <p:nvPr/>
          </p:nvGrpSpPr>
          <p:grpSpPr>
            <a:xfrm>
              <a:off x="483019" y="6012744"/>
              <a:ext cx="331579" cy="1188778"/>
              <a:chOff x="3892928" y="1775615"/>
              <a:chExt cx="331579" cy="1188778"/>
            </a:xfrm>
          </p:grpSpPr>
          <p:grpSp>
            <p:nvGrpSpPr>
              <p:cNvPr id="237" name="Google Shape;237;p21"/>
              <p:cNvGrpSpPr/>
              <p:nvPr/>
            </p:nvGrpSpPr>
            <p:grpSpPr>
              <a:xfrm flipH="1" rot="-5400000">
                <a:off x="3484067" y="2223954"/>
                <a:ext cx="1149300" cy="331579"/>
                <a:chOff x="2424407" y="1789305"/>
                <a:chExt cx="1149300" cy="331579"/>
              </a:xfrm>
            </p:grpSpPr>
            <p:sp>
              <p:nvSpPr>
                <p:cNvPr id="238" name="Google Shape;238;p21"/>
                <p:cNvSpPr/>
                <p:nvPr/>
              </p:nvSpPr>
              <p:spPr>
                <a:xfrm>
                  <a:off x="2424407" y="1789305"/>
                  <a:ext cx="1149300" cy="331500"/>
                </a:xfrm>
                <a:prstGeom prst="rect">
                  <a:avLst/>
                </a:prstGeom>
                <a:solidFill>
                  <a:srgbClr val="713CD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rme"/>
                    <a:ea typeface="Carme"/>
                    <a:cs typeface="Carme"/>
                    <a:sym typeface="Carme"/>
                  </a:endParaRPr>
                </a:p>
              </p:txBody>
            </p:sp>
            <p:sp>
              <p:nvSpPr>
                <p:cNvPr id="239" name="Google Shape;239;p21"/>
                <p:cNvSpPr/>
                <p:nvPr/>
              </p:nvSpPr>
              <p:spPr>
                <a:xfrm rot="-5400000">
                  <a:off x="3323634" y="1870834"/>
                  <a:ext cx="331500" cy="168600"/>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240" name="Google Shape;240;p21"/>
              <p:cNvSpPr txBox="1"/>
              <p:nvPr/>
            </p:nvSpPr>
            <p:spPr>
              <a:xfrm rot="-5400000">
                <a:off x="3503644" y="2224565"/>
                <a:ext cx="1113300" cy="215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800">
                    <a:solidFill>
                      <a:srgbClr val="FFFFFF"/>
                    </a:solidFill>
                    <a:latin typeface="PT Sans Narrow"/>
                    <a:ea typeface="PT Sans Narrow"/>
                    <a:cs typeface="PT Sans Narrow"/>
                    <a:sym typeface="PT Sans Narrow"/>
                  </a:rPr>
                  <a:t>UNIT 2 - ANIMATIONS</a:t>
                </a:r>
                <a:endParaRPr b="1" sz="800">
                  <a:solidFill>
                    <a:srgbClr val="FFFFFF"/>
                  </a:solidFill>
                  <a:latin typeface="PT Sans Narrow"/>
                  <a:ea typeface="PT Sans Narrow"/>
                  <a:cs typeface="PT Sans Narrow"/>
                  <a:sym typeface="PT Sans Narrow"/>
                </a:endParaRPr>
              </a:p>
            </p:txBody>
          </p:sp>
        </p:grpSp>
      </p:grpSp>
      <p:grpSp>
        <p:nvGrpSpPr>
          <p:cNvPr id="241" name="Google Shape;241;p21"/>
          <p:cNvGrpSpPr/>
          <p:nvPr/>
        </p:nvGrpSpPr>
        <p:grpSpPr>
          <a:xfrm>
            <a:off x="483019" y="4470745"/>
            <a:ext cx="3068209" cy="1190501"/>
            <a:chOff x="483019" y="4470745"/>
            <a:chExt cx="3068209" cy="1190501"/>
          </a:xfrm>
        </p:grpSpPr>
        <p:sp>
          <p:nvSpPr>
            <p:cNvPr id="242" name="Google Shape;242;p21"/>
            <p:cNvSpPr txBox="1"/>
            <p:nvPr/>
          </p:nvSpPr>
          <p:spPr>
            <a:xfrm>
              <a:off x="818528" y="4487327"/>
              <a:ext cx="2732700" cy="1015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Get comfortable with the key computational concept of sequence through a series of activities that provide varying levels of structure – from a step-by-step tutorial, to a creative challenge using a limited number of blocks, to open-ended explorations through making a project about yourself.</a:t>
              </a:r>
              <a:endParaRPr sz="1100">
                <a:solidFill>
                  <a:schemeClr val="dk1"/>
                </a:solidFill>
                <a:latin typeface="PT Sans Narrow"/>
                <a:ea typeface="PT Sans Narrow"/>
                <a:cs typeface="PT Sans Narrow"/>
                <a:sym typeface="PT Sans Narrow"/>
              </a:endParaRPr>
            </a:p>
          </p:txBody>
        </p:sp>
        <p:grpSp>
          <p:nvGrpSpPr>
            <p:cNvPr id="243" name="Google Shape;243;p21"/>
            <p:cNvGrpSpPr/>
            <p:nvPr/>
          </p:nvGrpSpPr>
          <p:grpSpPr>
            <a:xfrm>
              <a:off x="483019" y="4470745"/>
              <a:ext cx="331578" cy="1190501"/>
              <a:chOff x="3892928" y="1773892"/>
              <a:chExt cx="331578" cy="1190501"/>
            </a:xfrm>
          </p:grpSpPr>
          <p:grpSp>
            <p:nvGrpSpPr>
              <p:cNvPr id="244" name="Google Shape;244;p21"/>
              <p:cNvGrpSpPr/>
              <p:nvPr/>
            </p:nvGrpSpPr>
            <p:grpSpPr>
              <a:xfrm flipH="1" rot="-5400000">
                <a:off x="3484067" y="2223954"/>
                <a:ext cx="1149300" cy="331578"/>
                <a:chOff x="2424406" y="1789305"/>
                <a:chExt cx="1149300" cy="331578"/>
              </a:xfrm>
            </p:grpSpPr>
            <p:sp>
              <p:nvSpPr>
                <p:cNvPr id="245" name="Google Shape;245;p21"/>
                <p:cNvSpPr/>
                <p:nvPr/>
              </p:nvSpPr>
              <p:spPr>
                <a:xfrm>
                  <a:off x="2424406" y="1789305"/>
                  <a:ext cx="1149300" cy="331500"/>
                </a:xfrm>
                <a:prstGeom prst="rect">
                  <a:avLst/>
                </a:prstGeom>
                <a:solidFill>
                  <a:srgbClr val="1B93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rme"/>
                    <a:ea typeface="Carme"/>
                    <a:cs typeface="Carme"/>
                    <a:sym typeface="Carme"/>
                  </a:endParaRPr>
                </a:p>
              </p:txBody>
            </p:sp>
            <p:sp>
              <p:nvSpPr>
                <p:cNvPr id="246" name="Google Shape;246;p21"/>
                <p:cNvSpPr/>
                <p:nvPr/>
              </p:nvSpPr>
              <p:spPr>
                <a:xfrm rot="-5400000">
                  <a:off x="3323632" y="1870833"/>
                  <a:ext cx="331500" cy="168600"/>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247" name="Google Shape;247;p21"/>
              <p:cNvSpPr txBox="1"/>
              <p:nvPr/>
            </p:nvSpPr>
            <p:spPr>
              <a:xfrm rot="-5400000">
                <a:off x="3503646" y="2222842"/>
                <a:ext cx="1113300" cy="215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800">
                    <a:solidFill>
                      <a:srgbClr val="FFFFFF"/>
                    </a:solidFill>
                    <a:latin typeface="PT Sans Narrow"/>
                    <a:ea typeface="PT Sans Narrow"/>
                    <a:cs typeface="PT Sans Narrow"/>
                    <a:sym typeface="PT Sans Narrow"/>
                  </a:rPr>
                  <a:t>UNIT 1 - EXPLORING</a:t>
                </a:r>
                <a:endParaRPr b="1" sz="800">
                  <a:solidFill>
                    <a:srgbClr val="FFFFFF"/>
                  </a:solidFill>
                  <a:latin typeface="PT Sans Narrow"/>
                  <a:ea typeface="PT Sans Narrow"/>
                  <a:cs typeface="PT Sans Narrow"/>
                  <a:sym typeface="PT Sans Narrow"/>
                </a:endParaRPr>
              </a:p>
            </p:txBody>
          </p:sp>
        </p:grpSp>
      </p:grpSp>
      <p:grpSp>
        <p:nvGrpSpPr>
          <p:cNvPr id="248" name="Google Shape;248;p21"/>
          <p:cNvGrpSpPr/>
          <p:nvPr/>
        </p:nvGrpSpPr>
        <p:grpSpPr>
          <a:xfrm>
            <a:off x="483019" y="2965807"/>
            <a:ext cx="3068182" cy="1190646"/>
            <a:chOff x="483019" y="2965807"/>
            <a:chExt cx="3068182" cy="1190646"/>
          </a:xfrm>
        </p:grpSpPr>
        <p:sp>
          <p:nvSpPr>
            <p:cNvPr id="249" name="Google Shape;249;p21"/>
            <p:cNvSpPr/>
            <p:nvPr/>
          </p:nvSpPr>
          <p:spPr>
            <a:xfrm>
              <a:off x="814601" y="2971660"/>
              <a:ext cx="2736600" cy="1015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Prepare for the culture of creative computing by exploring possibilities and setting up technical infrastructure (e.g., creating Scratch accounts, starting design journals) and social infrastructure (e.g., establishing critique groups). Dive into an initial creative experience by making something “surprising” happen to a Scratch character.</a:t>
              </a:r>
              <a:endParaRPr sz="1100">
                <a:solidFill>
                  <a:schemeClr val="dk1"/>
                </a:solidFill>
                <a:latin typeface="PT Sans Narrow"/>
                <a:ea typeface="PT Sans Narrow"/>
                <a:cs typeface="PT Sans Narrow"/>
                <a:sym typeface="PT Sans Narrow"/>
              </a:endParaRPr>
            </a:p>
          </p:txBody>
        </p:sp>
        <p:grpSp>
          <p:nvGrpSpPr>
            <p:cNvPr id="250" name="Google Shape;250;p21"/>
            <p:cNvGrpSpPr/>
            <p:nvPr/>
          </p:nvGrpSpPr>
          <p:grpSpPr>
            <a:xfrm>
              <a:off x="483019" y="2965807"/>
              <a:ext cx="331578" cy="1190646"/>
              <a:chOff x="3892928" y="1773747"/>
              <a:chExt cx="331578" cy="1190646"/>
            </a:xfrm>
          </p:grpSpPr>
          <p:grpSp>
            <p:nvGrpSpPr>
              <p:cNvPr id="251" name="Google Shape;251;p21"/>
              <p:cNvGrpSpPr/>
              <p:nvPr/>
            </p:nvGrpSpPr>
            <p:grpSpPr>
              <a:xfrm flipH="1" rot="-5400000">
                <a:off x="3484067" y="2223954"/>
                <a:ext cx="1149300" cy="331578"/>
                <a:chOff x="2424406" y="1789305"/>
                <a:chExt cx="1149300" cy="331578"/>
              </a:xfrm>
            </p:grpSpPr>
            <p:sp>
              <p:nvSpPr>
                <p:cNvPr id="252" name="Google Shape;252;p21"/>
                <p:cNvSpPr/>
                <p:nvPr/>
              </p:nvSpPr>
              <p:spPr>
                <a:xfrm>
                  <a:off x="2424406" y="1789305"/>
                  <a:ext cx="1149300" cy="3315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rme"/>
                    <a:ea typeface="Carme"/>
                    <a:cs typeface="Carme"/>
                    <a:sym typeface="Carme"/>
                  </a:endParaRPr>
                </a:p>
              </p:txBody>
            </p:sp>
            <p:sp>
              <p:nvSpPr>
                <p:cNvPr id="253" name="Google Shape;253;p21"/>
                <p:cNvSpPr/>
                <p:nvPr/>
              </p:nvSpPr>
              <p:spPr>
                <a:xfrm rot="-5400000">
                  <a:off x="3323632" y="1870833"/>
                  <a:ext cx="331500" cy="168600"/>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254" name="Google Shape;254;p21"/>
              <p:cNvSpPr txBox="1"/>
              <p:nvPr/>
            </p:nvSpPr>
            <p:spPr>
              <a:xfrm rot="-5400000">
                <a:off x="3503646" y="2222697"/>
                <a:ext cx="1113300" cy="215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700">
                    <a:solidFill>
                      <a:srgbClr val="FFFFFF"/>
                    </a:solidFill>
                    <a:latin typeface="PT Sans Narrow"/>
                    <a:ea typeface="PT Sans Narrow"/>
                    <a:cs typeface="PT Sans Narrow"/>
                    <a:sym typeface="PT Sans Narrow"/>
                  </a:rPr>
                  <a:t>UNIT 0 – GETTING STARTED</a:t>
                </a:r>
                <a:endParaRPr b="1" sz="700">
                  <a:solidFill>
                    <a:srgbClr val="FFFFFF"/>
                  </a:solidFill>
                  <a:latin typeface="PT Sans Narrow"/>
                  <a:ea typeface="PT Sans Narrow"/>
                  <a:cs typeface="PT Sans Narrow"/>
                  <a:sym typeface="PT Sans Narrow"/>
                </a:endParaRPr>
              </a:p>
            </p:txBody>
          </p:sp>
        </p:grpSp>
      </p:grpSp>
      <p:grpSp>
        <p:nvGrpSpPr>
          <p:cNvPr id="255" name="Google Shape;255;p21"/>
          <p:cNvGrpSpPr/>
          <p:nvPr/>
        </p:nvGrpSpPr>
        <p:grpSpPr>
          <a:xfrm>
            <a:off x="4276092" y="2965790"/>
            <a:ext cx="3000373" cy="1190661"/>
            <a:chOff x="4320434" y="3830942"/>
            <a:chExt cx="3000373" cy="1190661"/>
          </a:xfrm>
        </p:grpSpPr>
        <p:sp>
          <p:nvSpPr>
            <p:cNvPr id="256" name="Google Shape;256;p21"/>
            <p:cNvSpPr txBox="1"/>
            <p:nvPr/>
          </p:nvSpPr>
          <p:spPr>
            <a:xfrm>
              <a:off x="4652007" y="3836812"/>
              <a:ext cx="2668800" cy="10158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Connect fundamental game mechanics such as score and levels to key computational concepts, such as variables, operators, and conditionals. Analyze your favorite games, imagine new ones, and practice game design by implementing (and extending) classic games, like Pong.</a:t>
              </a:r>
              <a:endParaRPr>
                <a:latin typeface="PT Sans Narrow"/>
                <a:ea typeface="PT Sans Narrow"/>
                <a:cs typeface="PT Sans Narrow"/>
                <a:sym typeface="PT Sans Narrow"/>
              </a:endParaRPr>
            </a:p>
          </p:txBody>
        </p:sp>
        <p:grpSp>
          <p:nvGrpSpPr>
            <p:cNvPr id="257" name="Google Shape;257;p21"/>
            <p:cNvGrpSpPr/>
            <p:nvPr/>
          </p:nvGrpSpPr>
          <p:grpSpPr>
            <a:xfrm>
              <a:off x="4320434" y="3830942"/>
              <a:ext cx="331578" cy="1190661"/>
              <a:chOff x="3892928" y="1773731"/>
              <a:chExt cx="331578" cy="1190661"/>
            </a:xfrm>
          </p:grpSpPr>
          <p:grpSp>
            <p:nvGrpSpPr>
              <p:cNvPr id="258" name="Google Shape;258;p21"/>
              <p:cNvGrpSpPr/>
              <p:nvPr/>
            </p:nvGrpSpPr>
            <p:grpSpPr>
              <a:xfrm flipH="1" rot="-5400000">
                <a:off x="3484067" y="2223954"/>
                <a:ext cx="1149300" cy="331578"/>
                <a:chOff x="2424406" y="1789305"/>
                <a:chExt cx="1149300" cy="331578"/>
              </a:xfrm>
            </p:grpSpPr>
            <p:sp>
              <p:nvSpPr>
                <p:cNvPr id="259" name="Google Shape;259;p21"/>
                <p:cNvSpPr/>
                <p:nvPr/>
              </p:nvSpPr>
              <p:spPr>
                <a:xfrm>
                  <a:off x="2424406" y="1789305"/>
                  <a:ext cx="1149300" cy="331500"/>
                </a:xfrm>
                <a:prstGeom prst="rect">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rme"/>
                    <a:ea typeface="Carme"/>
                    <a:cs typeface="Carme"/>
                    <a:sym typeface="Carme"/>
                  </a:endParaRPr>
                </a:p>
              </p:txBody>
            </p:sp>
            <p:sp>
              <p:nvSpPr>
                <p:cNvPr id="260" name="Google Shape;260;p21"/>
                <p:cNvSpPr/>
                <p:nvPr/>
              </p:nvSpPr>
              <p:spPr>
                <a:xfrm rot="-5400000">
                  <a:off x="3323632" y="1870833"/>
                  <a:ext cx="331500" cy="168600"/>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261" name="Google Shape;261;p21"/>
              <p:cNvSpPr txBox="1"/>
              <p:nvPr/>
            </p:nvSpPr>
            <p:spPr>
              <a:xfrm rot="-5400000">
                <a:off x="3503640" y="2222681"/>
                <a:ext cx="1113300" cy="215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800">
                    <a:solidFill>
                      <a:srgbClr val="FFFFFF"/>
                    </a:solidFill>
                    <a:latin typeface="PT Sans Narrow"/>
                    <a:ea typeface="PT Sans Narrow"/>
                    <a:cs typeface="PT Sans Narrow"/>
                    <a:sym typeface="PT Sans Narrow"/>
                  </a:rPr>
                  <a:t>UNIT 4 - GAMES</a:t>
                </a:r>
                <a:endParaRPr b="1" sz="800">
                  <a:solidFill>
                    <a:srgbClr val="FFFFFF"/>
                  </a:solidFill>
                  <a:latin typeface="PT Sans Narrow"/>
                  <a:ea typeface="PT Sans Narrow"/>
                  <a:cs typeface="PT Sans Narrow"/>
                  <a:sym typeface="PT Sans Narrow"/>
                </a:endParaRPr>
              </a:p>
            </p:txBody>
          </p:sp>
        </p:grpSp>
      </p:grpSp>
      <p:grpSp>
        <p:nvGrpSpPr>
          <p:cNvPr id="262" name="Google Shape;262;p21"/>
          <p:cNvGrpSpPr/>
          <p:nvPr/>
        </p:nvGrpSpPr>
        <p:grpSpPr>
          <a:xfrm>
            <a:off x="4276092" y="4470745"/>
            <a:ext cx="3063583" cy="1190499"/>
            <a:chOff x="4276634" y="2056663"/>
            <a:chExt cx="3063583" cy="1190499"/>
          </a:xfrm>
        </p:grpSpPr>
        <p:sp>
          <p:nvSpPr>
            <p:cNvPr id="263" name="Google Shape;263;p21"/>
            <p:cNvSpPr txBox="1"/>
            <p:nvPr/>
          </p:nvSpPr>
          <p:spPr>
            <a:xfrm>
              <a:off x="4605117" y="2073595"/>
              <a:ext cx="2735100" cy="7425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Before the culminating unit, take a moment to revisit work from prior units, further exploring advanced concepts or helping others by designing new activities or debugging challenges.</a:t>
              </a:r>
              <a:endParaRPr>
                <a:latin typeface="PT Sans Narrow"/>
                <a:ea typeface="PT Sans Narrow"/>
                <a:cs typeface="PT Sans Narrow"/>
                <a:sym typeface="PT Sans Narrow"/>
              </a:endParaRPr>
            </a:p>
          </p:txBody>
        </p:sp>
        <p:grpSp>
          <p:nvGrpSpPr>
            <p:cNvPr id="264" name="Google Shape;264;p21"/>
            <p:cNvGrpSpPr/>
            <p:nvPr/>
          </p:nvGrpSpPr>
          <p:grpSpPr>
            <a:xfrm>
              <a:off x="4276634" y="2056663"/>
              <a:ext cx="331578" cy="1190499"/>
              <a:chOff x="3892928" y="1773894"/>
              <a:chExt cx="331578" cy="1190499"/>
            </a:xfrm>
          </p:grpSpPr>
          <p:grpSp>
            <p:nvGrpSpPr>
              <p:cNvPr id="265" name="Google Shape;265;p21"/>
              <p:cNvGrpSpPr/>
              <p:nvPr/>
            </p:nvGrpSpPr>
            <p:grpSpPr>
              <a:xfrm flipH="1" rot="-5400000">
                <a:off x="3484067" y="2223954"/>
                <a:ext cx="1149300" cy="331578"/>
                <a:chOff x="2424406" y="1789305"/>
                <a:chExt cx="1149300" cy="331578"/>
              </a:xfrm>
            </p:grpSpPr>
            <p:sp>
              <p:nvSpPr>
                <p:cNvPr id="266" name="Google Shape;266;p21"/>
                <p:cNvSpPr/>
                <p:nvPr/>
              </p:nvSpPr>
              <p:spPr>
                <a:xfrm>
                  <a:off x="2424406" y="1789305"/>
                  <a:ext cx="1149300" cy="331500"/>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rme"/>
                    <a:ea typeface="Carme"/>
                    <a:cs typeface="Carme"/>
                    <a:sym typeface="Carme"/>
                  </a:endParaRPr>
                </a:p>
              </p:txBody>
            </p:sp>
            <p:sp>
              <p:nvSpPr>
                <p:cNvPr id="267" name="Google Shape;267;p21"/>
                <p:cNvSpPr/>
                <p:nvPr/>
              </p:nvSpPr>
              <p:spPr>
                <a:xfrm rot="-5400000">
                  <a:off x="3323632" y="1870833"/>
                  <a:ext cx="331500" cy="168600"/>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268" name="Google Shape;268;p21"/>
              <p:cNvSpPr txBox="1"/>
              <p:nvPr/>
            </p:nvSpPr>
            <p:spPr>
              <a:xfrm rot="-5400000">
                <a:off x="3503640" y="2222844"/>
                <a:ext cx="1113300" cy="215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800">
                    <a:solidFill>
                      <a:srgbClr val="FFFFFF"/>
                    </a:solidFill>
                    <a:latin typeface="PT Sans Narrow"/>
                    <a:ea typeface="PT Sans Narrow"/>
                    <a:cs typeface="PT Sans Narrow"/>
                    <a:sym typeface="PT Sans Narrow"/>
                  </a:rPr>
                  <a:t>UNIT 5 – DIVING DEEPER</a:t>
                </a:r>
                <a:endParaRPr b="1" sz="800">
                  <a:solidFill>
                    <a:srgbClr val="FFFFFF"/>
                  </a:solidFill>
                  <a:latin typeface="PT Sans Narrow"/>
                  <a:ea typeface="PT Sans Narrow"/>
                  <a:cs typeface="PT Sans Narrow"/>
                  <a:sym typeface="PT Sans Narrow"/>
                </a:endParaRPr>
              </a:p>
            </p:txBody>
          </p:sp>
        </p:grpSp>
      </p:grpSp>
      <p:grpSp>
        <p:nvGrpSpPr>
          <p:cNvPr id="269" name="Google Shape;269;p21"/>
          <p:cNvGrpSpPr/>
          <p:nvPr/>
        </p:nvGrpSpPr>
        <p:grpSpPr>
          <a:xfrm>
            <a:off x="4276092" y="6029163"/>
            <a:ext cx="3000383" cy="1180624"/>
            <a:chOff x="4320435" y="6420845"/>
            <a:chExt cx="3000383" cy="1180624"/>
          </a:xfrm>
        </p:grpSpPr>
        <p:sp>
          <p:nvSpPr>
            <p:cNvPr id="270" name="Google Shape;270;p21"/>
            <p:cNvSpPr txBox="1"/>
            <p:nvPr/>
          </p:nvSpPr>
          <p:spPr>
            <a:xfrm>
              <a:off x="4652017" y="6420869"/>
              <a:ext cx="2668800" cy="6771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Put all of the computational concepts and practices into action by designing and developing a project of your own through iterative cycles of planning, making, and sharing.</a:t>
              </a:r>
              <a:endParaRPr sz="1100">
                <a:solidFill>
                  <a:schemeClr val="dk1"/>
                </a:solidFill>
                <a:latin typeface="PT Sans Narrow"/>
                <a:ea typeface="PT Sans Narrow"/>
                <a:cs typeface="PT Sans Narrow"/>
                <a:sym typeface="PT Sans Narrow"/>
              </a:endParaRPr>
            </a:p>
          </p:txBody>
        </p:sp>
        <p:grpSp>
          <p:nvGrpSpPr>
            <p:cNvPr id="271" name="Google Shape;271;p21"/>
            <p:cNvGrpSpPr/>
            <p:nvPr/>
          </p:nvGrpSpPr>
          <p:grpSpPr>
            <a:xfrm>
              <a:off x="4320435" y="6420845"/>
              <a:ext cx="331578" cy="1180624"/>
              <a:chOff x="3892928" y="1783769"/>
              <a:chExt cx="331578" cy="1180624"/>
            </a:xfrm>
          </p:grpSpPr>
          <p:grpSp>
            <p:nvGrpSpPr>
              <p:cNvPr id="272" name="Google Shape;272;p21"/>
              <p:cNvGrpSpPr/>
              <p:nvPr/>
            </p:nvGrpSpPr>
            <p:grpSpPr>
              <a:xfrm flipH="1" rot="-5400000">
                <a:off x="3484067" y="2223954"/>
                <a:ext cx="1149300" cy="331578"/>
                <a:chOff x="2424406" y="1789305"/>
                <a:chExt cx="1149300" cy="331578"/>
              </a:xfrm>
            </p:grpSpPr>
            <p:sp>
              <p:nvSpPr>
                <p:cNvPr id="273" name="Google Shape;273;p21"/>
                <p:cNvSpPr/>
                <p:nvPr/>
              </p:nvSpPr>
              <p:spPr>
                <a:xfrm>
                  <a:off x="2424406" y="1789305"/>
                  <a:ext cx="1149300" cy="331500"/>
                </a:xfrm>
                <a:prstGeom prst="rect">
                  <a:avLst/>
                </a:prstGeom>
                <a:solidFill>
                  <a:srgbClr val="EA6A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rme"/>
                    <a:ea typeface="Carme"/>
                    <a:cs typeface="Carme"/>
                    <a:sym typeface="Carme"/>
                  </a:endParaRPr>
                </a:p>
              </p:txBody>
            </p:sp>
            <p:sp>
              <p:nvSpPr>
                <p:cNvPr id="274" name="Google Shape;274;p21"/>
                <p:cNvSpPr/>
                <p:nvPr/>
              </p:nvSpPr>
              <p:spPr>
                <a:xfrm rot="-5400000">
                  <a:off x="3323632" y="1870833"/>
                  <a:ext cx="331500" cy="168600"/>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275" name="Google Shape;275;p21"/>
              <p:cNvSpPr txBox="1"/>
              <p:nvPr/>
            </p:nvSpPr>
            <p:spPr>
              <a:xfrm rot="-5400000">
                <a:off x="3503640" y="2232719"/>
                <a:ext cx="1113300" cy="215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800">
                    <a:solidFill>
                      <a:srgbClr val="FFFFFF"/>
                    </a:solidFill>
                    <a:latin typeface="PT Sans Narrow"/>
                    <a:ea typeface="PT Sans Narrow"/>
                    <a:cs typeface="PT Sans Narrow"/>
                    <a:sym typeface="PT Sans Narrow"/>
                  </a:rPr>
                  <a:t>UNIT 6 - HACKATHON</a:t>
                </a:r>
                <a:endParaRPr b="1" sz="800">
                  <a:solidFill>
                    <a:srgbClr val="FFFFFF"/>
                  </a:solidFill>
                  <a:latin typeface="PT Sans Narrow"/>
                  <a:ea typeface="PT Sans Narrow"/>
                  <a:cs typeface="PT Sans Narrow"/>
                  <a:sym typeface="PT Sans Narrow"/>
                </a:endParaRPr>
              </a:p>
            </p:txBody>
          </p:sp>
        </p:grpSp>
      </p:grpSp>
      <p:sp>
        <p:nvSpPr>
          <p:cNvPr id="276" name="Google Shape;276;p21"/>
          <p:cNvSpPr txBox="1"/>
          <p:nvPr>
            <p:ph idx="12" type="sldNum"/>
          </p:nvPr>
        </p:nvSpPr>
        <p:spPr>
          <a:xfrm>
            <a:off x="142398" y="9519700"/>
            <a:ext cx="314700" cy="535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latin typeface="PT Sans Narrow"/>
                <a:ea typeface="PT Sans Narrow"/>
                <a:cs typeface="PT Sans Narrow"/>
                <a:sym typeface="PT Sans Narrow"/>
              </a:rPr>
              <a:t>4</a:t>
            </a:r>
            <a:endParaRPr i="0" sz="1600">
              <a:solidFill>
                <a:srgbClr val="888888"/>
              </a:solidFill>
              <a:latin typeface="PT Sans Narrow"/>
              <a:ea typeface="PT Sans Narrow"/>
              <a:cs typeface="PT Sans Narrow"/>
              <a:sym typeface="PT Sans Narrow"/>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5" name="Shape 2895"/>
        <p:cNvGrpSpPr/>
        <p:nvPr/>
      </p:nvGrpSpPr>
      <p:grpSpPr>
        <a:xfrm>
          <a:off x="0" y="0"/>
          <a:ext cx="0" cy="0"/>
          <a:chOff x="0" y="0"/>
          <a:chExt cx="0" cy="0"/>
        </a:xfrm>
      </p:grpSpPr>
      <p:sp>
        <p:nvSpPr>
          <p:cNvPr id="2896" name="Google Shape;2896;p102"/>
          <p:cNvSpPr txBox="1"/>
          <p:nvPr/>
        </p:nvSpPr>
        <p:spPr>
          <a:xfrm>
            <a:off x="415665" y="8517982"/>
            <a:ext cx="3227327"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Before getting started in Scratch, write down ideas in your design journal for possible ways of programming each of the interactivity puzzles.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Work with a neighbor. Collaborating with a partner can be a great way to solve problems and gain new perspectives on ways of programming in Scratch!</a:t>
            </a:r>
            <a:endParaRPr>
              <a:latin typeface="PT Sans Narrow"/>
              <a:ea typeface="PT Sans Narrow"/>
              <a:cs typeface="PT Sans Narrow"/>
              <a:sym typeface="PT Sans Narrow"/>
            </a:endParaRPr>
          </a:p>
        </p:txBody>
      </p:sp>
      <p:sp>
        <p:nvSpPr>
          <p:cNvPr id="2897" name="Google Shape;2897;p102"/>
          <p:cNvSpPr txBox="1"/>
          <p:nvPr/>
        </p:nvSpPr>
        <p:spPr>
          <a:xfrm>
            <a:off x="4076669" y="8517982"/>
            <a:ext cx="3314032" cy="1200329"/>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Add each of the projects you create to the Interaction Studio: </a:t>
            </a:r>
            <a:r>
              <a:rPr lang="en-US" sz="1200" u="sng">
                <a:solidFill>
                  <a:schemeClr val="hlink"/>
                </a:solidFill>
                <a:latin typeface="PT Sans Narrow"/>
                <a:ea typeface="PT Sans Narrow"/>
                <a:cs typeface="PT Sans Narrow"/>
                <a:sym typeface="PT Sans Narrow"/>
                <a:hlinkClick r:id="rId3"/>
              </a:rPr>
              <a:t>http://scratch.mit.edu/studios/487213</a:t>
            </a:r>
            <a:endParaRPr sz="12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a neighbor!</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Discuss your strategies for approaching each puzzle with a partner. Take notes about the similarities and differences in your methods.</a:t>
            </a:r>
            <a:endParaRPr sz="1200">
              <a:solidFill>
                <a:schemeClr val="dk1"/>
              </a:solidFill>
              <a:latin typeface="PT Sans Narrow"/>
              <a:ea typeface="PT Sans Narrow"/>
              <a:cs typeface="PT Sans Narrow"/>
              <a:sym typeface="PT Sans Narrow"/>
            </a:endParaRPr>
          </a:p>
        </p:txBody>
      </p:sp>
      <p:cxnSp>
        <p:nvCxnSpPr>
          <p:cNvPr id="2898" name="Google Shape;2898;p102"/>
          <p:cNvCxnSpPr/>
          <p:nvPr/>
        </p:nvCxnSpPr>
        <p:spPr>
          <a:xfrm>
            <a:off x="3962555" y="8403678"/>
            <a:ext cx="0" cy="1527722"/>
          </a:xfrm>
          <a:prstGeom prst="straightConnector1">
            <a:avLst/>
          </a:prstGeom>
          <a:noFill/>
          <a:ln cap="flat" cmpd="sng" w="9525">
            <a:solidFill>
              <a:srgbClr val="7F7F7F"/>
            </a:solidFill>
            <a:prstDash val="dash"/>
            <a:round/>
            <a:headEnd len="sm" w="sm" type="none"/>
            <a:tailEnd len="sm" w="sm" type="none"/>
          </a:ln>
        </p:spPr>
      </p:cxnSp>
      <p:sp>
        <p:nvSpPr>
          <p:cNvPr id="2899" name="Google Shape;2899;p102"/>
          <p:cNvSpPr/>
          <p:nvPr/>
        </p:nvSpPr>
        <p:spPr>
          <a:xfrm>
            <a:off x="3643600" y="755850"/>
            <a:ext cx="3985800" cy="554100"/>
          </a:xfrm>
          <a:prstGeom prst="rect">
            <a:avLst/>
          </a:prstGeom>
          <a:noFill/>
          <a:ln cap="flat" cmpd="sng" w="127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PUZZLE 1: </a:t>
            </a:r>
            <a:r>
              <a:rPr lang="en-US" sz="1200">
                <a:solidFill>
                  <a:schemeClr val="dk1"/>
                </a:solidFill>
                <a:latin typeface="PT Sans Narrow"/>
                <a:ea typeface="PT Sans Narrow"/>
                <a:cs typeface="PT Sans Narrow"/>
                <a:sym typeface="PT Sans Narrow"/>
              </a:rPr>
              <a:t>Whenever you press the B key, the sprite gets a little bigger. Whenever you press the S key, the sprite gets a little smaller. </a:t>
            </a:r>
            <a:endParaRPr>
              <a:latin typeface="PT Sans Narrow"/>
              <a:ea typeface="PT Sans Narrow"/>
              <a:cs typeface="PT Sans Narrow"/>
              <a:sym typeface="PT Sans Narrow"/>
            </a:endParaRPr>
          </a:p>
        </p:txBody>
      </p:sp>
      <p:sp>
        <p:nvSpPr>
          <p:cNvPr id="2900" name="Google Shape;2900;p102"/>
          <p:cNvSpPr/>
          <p:nvPr/>
        </p:nvSpPr>
        <p:spPr>
          <a:xfrm>
            <a:off x="3643001" y="1519175"/>
            <a:ext cx="3985800" cy="554100"/>
          </a:xfrm>
          <a:prstGeom prst="rect">
            <a:avLst/>
          </a:prstGeom>
          <a:noFill/>
          <a:ln cap="flat" cmpd="sng" w="127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PUZZLE 2: </a:t>
            </a:r>
            <a:r>
              <a:rPr lang="en-US" sz="1200">
                <a:solidFill>
                  <a:schemeClr val="dk1"/>
                </a:solidFill>
                <a:latin typeface="PT Sans Narrow"/>
                <a:ea typeface="PT Sans Narrow"/>
                <a:cs typeface="PT Sans Narrow"/>
                <a:sym typeface="PT Sans Narrow"/>
              </a:rPr>
              <a:t>Whenever the sprite hears a loud sound, it changes color.</a:t>
            </a:r>
            <a:endParaRPr>
              <a:latin typeface="PT Sans Narrow"/>
              <a:ea typeface="PT Sans Narrow"/>
              <a:cs typeface="PT Sans Narrow"/>
              <a:sym typeface="PT Sans Narrow"/>
            </a:endParaRPr>
          </a:p>
        </p:txBody>
      </p:sp>
      <p:sp>
        <p:nvSpPr>
          <p:cNvPr id="2901" name="Google Shape;2901;p102"/>
          <p:cNvSpPr/>
          <p:nvPr/>
        </p:nvSpPr>
        <p:spPr>
          <a:xfrm>
            <a:off x="3643601" y="2282500"/>
            <a:ext cx="3985800" cy="554100"/>
          </a:xfrm>
          <a:prstGeom prst="rect">
            <a:avLst/>
          </a:prstGeom>
          <a:noFill/>
          <a:ln cap="flat" cmpd="sng" w="127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PUZZLE 3: </a:t>
            </a:r>
            <a:r>
              <a:rPr lang="en-US" sz="1200">
                <a:solidFill>
                  <a:schemeClr val="dk1"/>
                </a:solidFill>
                <a:latin typeface="PT Sans Narrow"/>
                <a:ea typeface="PT Sans Narrow"/>
                <a:cs typeface="PT Sans Narrow"/>
                <a:sym typeface="PT Sans Narrow"/>
              </a:rPr>
              <a:t>Whenever the sprite is in the top 25% of the screen, it says "I like it up here." </a:t>
            </a:r>
            <a:endParaRPr>
              <a:latin typeface="PT Sans Narrow"/>
              <a:ea typeface="PT Sans Narrow"/>
              <a:cs typeface="PT Sans Narrow"/>
              <a:sym typeface="PT Sans Narrow"/>
            </a:endParaRPr>
          </a:p>
        </p:txBody>
      </p:sp>
      <p:sp>
        <p:nvSpPr>
          <p:cNvPr id="2902" name="Google Shape;2902;p102"/>
          <p:cNvSpPr/>
          <p:nvPr/>
        </p:nvSpPr>
        <p:spPr>
          <a:xfrm>
            <a:off x="3643601" y="3045825"/>
            <a:ext cx="3985800" cy="554100"/>
          </a:xfrm>
          <a:prstGeom prst="rect">
            <a:avLst/>
          </a:prstGeom>
          <a:noFill/>
          <a:ln cap="flat" cmpd="sng" w="127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PUZZLE 4: </a:t>
            </a:r>
            <a:r>
              <a:rPr lang="en-US" sz="1200">
                <a:solidFill>
                  <a:schemeClr val="dk1"/>
                </a:solidFill>
                <a:latin typeface="PT Sans Narrow"/>
                <a:ea typeface="PT Sans Narrow"/>
                <a:cs typeface="PT Sans Narrow"/>
                <a:sym typeface="PT Sans Narrow"/>
              </a:rPr>
              <a:t>When the sprite touches something blue, it plays a high note. When it touches something red, it plays a low note.</a:t>
            </a:r>
            <a:endParaRPr sz="1200">
              <a:solidFill>
                <a:schemeClr val="dk1"/>
              </a:solidFill>
              <a:latin typeface="PT Sans Narrow"/>
              <a:ea typeface="PT Sans Narrow"/>
              <a:cs typeface="PT Sans Narrow"/>
              <a:sym typeface="PT Sans Narrow"/>
            </a:endParaRPr>
          </a:p>
        </p:txBody>
      </p:sp>
      <p:sp>
        <p:nvSpPr>
          <p:cNvPr id="2903" name="Google Shape;2903;p102"/>
          <p:cNvSpPr/>
          <p:nvPr/>
        </p:nvSpPr>
        <p:spPr>
          <a:xfrm>
            <a:off x="3655976" y="3809175"/>
            <a:ext cx="3972900" cy="554100"/>
          </a:xfrm>
          <a:prstGeom prst="rect">
            <a:avLst/>
          </a:prstGeom>
          <a:noFill/>
          <a:ln cap="flat" cmpd="sng" w="127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PUZZLE 5: </a:t>
            </a:r>
            <a:r>
              <a:rPr lang="en-US" sz="1200">
                <a:solidFill>
                  <a:schemeClr val="dk1"/>
                </a:solidFill>
                <a:latin typeface="PT Sans Narrow"/>
                <a:ea typeface="PT Sans Narrow"/>
                <a:cs typeface="PT Sans Narrow"/>
                <a:sym typeface="PT Sans Narrow"/>
              </a:rPr>
              <a:t>Whenever two sprites collide, one of them says: "Excuse me.”</a:t>
            </a:r>
            <a:endParaRPr sz="1200">
              <a:solidFill>
                <a:schemeClr val="dk1"/>
              </a:solidFill>
              <a:latin typeface="PT Sans Narrow"/>
              <a:ea typeface="PT Sans Narrow"/>
              <a:cs typeface="PT Sans Narrow"/>
              <a:sym typeface="PT Sans Narrow"/>
            </a:endParaRPr>
          </a:p>
        </p:txBody>
      </p:sp>
      <p:sp>
        <p:nvSpPr>
          <p:cNvPr id="2904" name="Google Shape;2904;p102"/>
          <p:cNvSpPr/>
          <p:nvPr/>
        </p:nvSpPr>
        <p:spPr>
          <a:xfrm>
            <a:off x="3655976" y="4572500"/>
            <a:ext cx="3972900" cy="554100"/>
          </a:xfrm>
          <a:prstGeom prst="rect">
            <a:avLst/>
          </a:prstGeom>
          <a:noFill/>
          <a:ln cap="flat" cmpd="sng" w="127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PUZZLE 6: </a:t>
            </a:r>
            <a:r>
              <a:rPr lang="en-US" sz="1200">
                <a:solidFill>
                  <a:schemeClr val="dk1"/>
                </a:solidFill>
                <a:latin typeface="PT Sans Narrow"/>
                <a:ea typeface="PT Sans Narrow"/>
                <a:cs typeface="PT Sans Narrow"/>
                <a:sym typeface="PT Sans Narrow"/>
              </a:rPr>
              <a:t>Whenever the cat sprite gets near the dog sprite, the dog turns and runs from the cat. </a:t>
            </a:r>
            <a:endParaRPr>
              <a:latin typeface="PT Sans Narrow"/>
              <a:ea typeface="PT Sans Narrow"/>
              <a:cs typeface="PT Sans Narrow"/>
              <a:sym typeface="PT Sans Narrow"/>
            </a:endParaRPr>
          </a:p>
        </p:txBody>
      </p:sp>
      <p:sp>
        <p:nvSpPr>
          <p:cNvPr id="2905" name="Google Shape;2905;p102"/>
          <p:cNvSpPr/>
          <p:nvPr/>
        </p:nvSpPr>
        <p:spPr>
          <a:xfrm>
            <a:off x="3655976" y="5335825"/>
            <a:ext cx="3972900" cy="554100"/>
          </a:xfrm>
          <a:prstGeom prst="rect">
            <a:avLst/>
          </a:prstGeom>
          <a:noFill/>
          <a:ln cap="flat" cmpd="sng" w="127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PUZZLE 7: </a:t>
            </a:r>
            <a:r>
              <a:rPr lang="en-US" sz="1200">
                <a:solidFill>
                  <a:schemeClr val="dk1"/>
                </a:solidFill>
                <a:latin typeface="PT Sans Narrow"/>
                <a:ea typeface="PT Sans Narrow"/>
                <a:cs typeface="PT Sans Narrow"/>
                <a:sym typeface="PT Sans Narrow"/>
              </a:rPr>
              <a:t>Whenever you click on the background, a flower appears at that spot. </a:t>
            </a:r>
            <a:endParaRPr>
              <a:latin typeface="PT Sans Narrow"/>
              <a:ea typeface="PT Sans Narrow"/>
              <a:cs typeface="PT Sans Narrow"/>
              <a:sym typeface="PT Sans Narrow"/>
            </a:endParaRPr>
          </a:p>
        </p:txBody>
      </p:sp>
      <p:sp>
        <p:nvSpPr>
          <p:cNvPr id="2906" name="Google Shape;2906;p102"/>
          <p:cNvSpPr/>
          <p:nvPr/>
        </p:nvSpPr>
        <p:spPr>
          <a:xfrm>
            <a:off x="3655976" y="6099150"/>
            <a:ext cx="3972900" cy="554100"/>
          </a:xfrm>
          <a:prstGeom prst="rect">
            <a:avLst/>
          </a:prstGeom>
          <a:noFill/>
          <a:ln cap="flat" cmpd="sng" w="127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PUZZLE 8: </a:t>
            </a:r>
            <a:r>
              <a:rPr lang="en-US" sz="1200">
                <a:solidFill>
                  <a:schemeClr val="dk1"/>
                </a:solidFill>
                <a:latin typeface="PT Sans Narrow"/>
                <a:ea typeface="PT Sans Narrow"/>
                <a:cs typeface="PT Sans Narrow"/>
                <a:sym typeface="PT Sans Narrow"/>
              </a:rPr>
              <a:t>Whenever you click on a sprite, all other sprites do a dance.</a:t>
            </a:r>
            <a:endParaRPr sz="1200">
              <a:solidFill>
                <a:schemeClr val="dk1"/>
              </a:solidFill>
              <a:latin typeface="PT Sans Narrow"/>
              <a:ea typeface="PT Sans Narrow"/>
              <a:cs typeface="PT Sans Narrow"/>
              <a:sym typeface="PT Sans Narrow"/>
            </a:endParaRPr>
          </a:p>
        </p:txBody>
      </p:sp>
      <p:sp>
        <p:nvSpPr>
          <p:cNvPr id="2907" name="Google Shape;2907;p102"/>
          <p:cNvSpPr/>
          <p:nvPr/>
        </p:nvSpPr>
        <p:spPr>
          <a:xfrm>
            <a:off x="3655976" y="6862475"/>
            <a:ext cx="3972900" cy="554100"/>
          </a:xfrm>
          <a:prstGeom prst="rect">
            <a:avLst/>
          </a:prstGeom>
          <a:noFill/>
          <a:ln cap="flat" cmpd="sng" w="1270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PUZZLE 9: </a:t>
            </a:r>
            <a:r>
              <a:rPr lang="en-US" sz="1200">
                <a:solidFill>
                  <a:schemeClr val="dk1"/>
                </a:solidFill>
                <a:latin typeface="PT Sans Narrow"/>
                <a:ea typeface="PT Sans Narrow"/>
                <a:cs typeface="PT Sans Narrow"/>
                <a:sym typeface="PT Sans Narrow"/>
              </a:rPr>
              <a:t>Whenever you move the mouse-pointer, the sprite follows but doesn't touch the mouse-pointer.</a:t>
            </a:r>
            <a:endParaRPr sz="1200">
              <a:solidFill>
                <a:schemeClr val="dk1"/>
              </a:solidFill>
              <a:latin typeface="PT Sans Narrow"/>
              <a:ea typeface="PT Sans Narrow"/>
              <a:cs typeface="PT Sans Narrow"/>
              <a:sym typeface="PT Sans Narrow"/>
            </a:endParaRPr>
          </a:p>
        </p:txBody>
      </p:sp>
      <p:grpSp>
        <p:nvGrpSpPr>
          <p:cNvPr id="2908" name="Google Shape;2908;p102"/>
          <p:cNvGrpSpPr/>
          <p:nvPr/>
        </p:nvGrpSpPr>
        <p:grpSpPr>
          <a:xfrm>
            <a:off x="0" y="6133213"/>
            <a:ext cx="7772400" cy="2615579"/>
            <a:chOff x="0" y="6120584"/>
            <a:chExt cx="7772400" cy="2615579"/>
          </a:xfrm>
        </p:grpSpPr>
        <p:sp>
          <p:nvSpPr>
            <p:cNvPr id="2909" name="Google Shape;2909;p102"/>
            <p:cNvSpPr/>
            <p:nvPr/>
          </p:nvSpPr>
          <p:spPr>
            <a:xfrm>
              <a:off x="0" y="7871074"/>
              <a:ext cx="7772400" cy="410457"/>
            </a:xfrm>
            <a:prstGeom prst="rect">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10" name="Google Shape;2910;p102"/>
            <p:cNvGrpSpPr/>
            <p:nvPr/>
          </p:nvGrpSpPr>
          <p:grpSpPr>
            <a:xfrm>
              <a:off x="3962555" y="7884634"/>
              <a:ext cx="3809845" cy="507475"/>
              <a:chOff x="3962555" y="7884634"/>
              <a:chExt cx="3809845" cy="507475"/>
            </a:xfrm>
          </p:grpSpPr>
          <p:sp>
            <p:nvSpPr>
              <p:cNvPr id="2911" name="Google Shape;2911;p102"/>
              <p:cNvSpPr/>
              <p:nvPr/>
            </p:nvSpPr>
            <p:spPr>
              <a:xfrm>
                <a:off x="5676977" y="8066025"/>
                <a:ext cx="381000" cy="326084"/>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2" name="Google Shape;2912;p102"/>
              <p:cNvSpPr txBox="1"/>
              <p:nvPr/>
            </p:nvSpPr>
            <p:spPr>
              <a:xfrm>
                <a:off x="3962555" y="7884634"/>
                <a:ext cx="38098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2913" name="Google Shape;2913;p102"/>
            <p:cNvSpPr/>
            <p:nvPr/>
          </p:nvSpPr>
          <p:spPr>
            <a:xfrm flipH="1" rot="4662013">
              <a:off x="413018" y="6228851"/>
              <a:ext cx="2153959" cy="2399046"/>
            </a:xfrm>
            <a:prstGeom prst="wedgeEllipseCallout">
              <a:avLst>
                <a:gd fmla="val -36970" name="adj1"/>
                <a:gd fmla="val 48187" name="adj2"/>
              </a:avLst>
            </a:prstGeom>
            <a:solidFill>
              <a:srgbClr val="EAF1DD"/>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02"/>
            <p:cNvSpPr txBox="1"/>
            <p:nvPr/>
          </p:nvSpPr>
          <p:spPr>
            <a:xfrm flipH="1" rot="-737835">
              <a:off x="453362" y="6667224"/>
              <a:ext cx="2069176" cy="15229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50AB06"/>
                  </a:solidFill>
                  <a:latin typeface="PT Sans Narrow"/>
                  <a:ea typeface="PT Sans Narrow"/>
                  <a:cs typeface="PT Sans Narrow"/>
                  <a:sym typeface="PT Sans Narrow"/>
                </a:rPr>
                <a:t>FEELING STUCK?</a:t>
              </a:r>
              <a:endParaRPr b="1">
                <a:latin typeface="PT Sans Narrow"/>
                <a:ea typeface="PT Sans Narrow"/>
                <a:cs typeface="PT Sans Narrow"/>
                <a:sym typeface="PT Sans Narrow"/>
              </a:endParaRPr>
            </a:p>
            <a:p>
              <a:pPr indent="0" lvl="0" marL="0" marR="0" rtl="0" algn="ctr">
                <a:spcBef>
                  <a:spcPts val="0"/>
                </a:spcBef>
                <a:spcAft>
                  <a:spcPts val="0"/>
                </a:spcAft>
                <a:buNone/>
              </a:pPr>
              <a:r>
                <a:rPr baseline="-25000" lang="en-US" sz="1600">
                  <a:solidFill>
                    <a:srgbClr val="50AB06"/>
                  </a:solidFill>
                  <a:latin typeface="PT Sans Narrow"/>
                  <a:ea typeface="PT Sans Narrow"/>
                  <a:cs typeface="PT Sans Narrow"/>
                  <a:sym typeface="PT Sans Narrow"/>
                </a:rPr>
                <a:t>THAT’S OKAY! TRY THESE THINGS…</a:t>
              </a:r>
              <a:endParaRPr>
                <a:latin typeface="PT Sans Narrow"/>
                <a:ea typeface="PT Sans Narrow"/>
                <a:cs typeface="PT Sans Narrow"/>
                <a:sym typeface="PT Sans Narrow"/>
              </a:endParaRPr>
            </a:p>
          </p:txBody>
        </p:sp>
      </p:grpSp>
      <p:grpSp>
        <p:nvGrpSpPr>
          <p:cNvPr id="2915" name="Google Shape;2915;p102"/>
          <p:cNvGrpSpPr/>
          <p:nvPr/>
        </p:nvGrpSpPr>
        <p:grpSpPr>
          <a:xfrm>
            <a:off x="445263" y="1524932"/>
            <a:ext cx="2810692" cy="1527804"/>
            <a:chOff x="409710" y="1458025"/>
            <a:chExt cx="2357172" cy="1696617"/>
          </a:xfrm>
        </p:grpSpPr>
        <p:sp>
          <p:nvSpPr>
            <p:cNvPr id="2916" name="Google Shape;2916;p102"/>
            <p:cNvSpPr txBox="1"/>
            <p:nvPr/>
          </p:nvSpPr>
          <p:spPr>
            <a:xfrm>
              <a:off x="502845" y="1458025"/>
              <a:ext cx="2159129" cy="738664"/>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WHAT DIFFERENTIATES A SCRATCH PROJECT FROM A STILL IMAGE OR A VIDEO?</a:t>
              </a:r>
              <a:endParaRPr b="1" sz="1200">
                <a:solidFill>
                  <a:schemeClr val="dk1"/>
                </a:solidFill>
                <a:latin typeface="PT Sans Narrow"/>
                <a:ea typeface="PT Sans Narrow"/>
                <a:cs typeface="PT Sans Narrow"/>
                <a:sym typeface="PT Sans Narrow"/>
              </a:endParaRPr>
            </a:p>
          </p:txBody>
        </p:sp>
        <p:sp>
          <p:nvSpPr>
            <p:cNvPr id="2917" name="Google Shape;2917;p102"/>
            <p:cNvSpPr txBox="1"/>
            <p:nvPr/>
          </p:nvSpPr>
          <p:spPr>
            <a:xfrm>
              <a:off x="409710" y="2323645"/>
              <a:ext cx="2357172"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Tackle these nine puzzles that engage some of the more advanced concepts in Scratch related to interactivity. Each of these challenges has several possible solutions.</a:t>
              </a:r>
              <a:endParaRPr sz="1200">
                <a:solidFill>
                  <a:srgbClr val="000000"/>
                </a:solidFill>
                <a:latin typeface="PT Sans Narrow"/>
                <a:ea typeface="PT Sans Narrow"/>
                <a:cs typeface="PT Sans Narrow"/>
                <a:sym typeface="PT Sans Narrow"/>
              </a:endParaRPr>
            </a:p>
          </p:txBody>
        </p:sp>
      </p:grpSp>
      <p:grpSp>
        <p:nvGrpSpPr>
          <p:cNvPr id="2918" name="Google Shape;2918;p102"/>
          <p:cNvGrpSpPr/>
          <p:nvPr/>
        </p:nvGrpSpPr>
        <p:grpSpPr>
          <a:xfrm>
            <a:off x="427031" y="3858228"/>
            <a:ext cx="2970866" cy="937820"/>
            <a:chOff x="427031" y="3858228"/>
            <a:chExt cx="2970866" cy="937820"/>
          </a:xfrm>
        </p:grpSpPr>
        <p:grpSp>
          <p:nvGrpSpPr>
            <p:cNvPr id="2919" name="Google Shape;2919;p102"/>
            <p:cNvGrpSpPr/>
            <p:nvPr/>
          </p:nvGrpSpPr>
          <p:grpSpPr>
            <a:xfrm>
              <a:off x="427031" y="3858228"/>
              <a:ext cx="2970866" cy="937820"/>
              <a:chOff x="427031" y="3857808"/>
              <a:chExt cx="2970866" cy="937820"/>
            </a:xfrm>
          </p:grpSpPr>
          <p:sp>
            <p:nvSpPr>
              <p:cNvPr id="2920" name="Google Shape;2920;p102"/>
              <p:cNvSpPr txBox="1"/>
              <p:nvPr/>
            </p:nvSpPr>
            <p:spPr>
              <a:xfrm>
                <a:off x="427031" y="4232397"/>
                <a:ext cx="2885167" cy="563231"/>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Scratch program for each of the nine interactivity puzzles.</a:t>
                </a:r>
                <a:endParaRPr>
                  <a:latin typeface="PT Sans Narrow"/>
                  <a:ea typeface="PT Sans Narrow"/>
                  <a:cs typeface="PT Sans Narrow"/>
                  <a:sym typeface="PT Sans Narrow"/>
                </a:endParaRPr>
              </a:p>
            </p:txBody>
          </p:sp>
          <p:sp>
            <p:nvSpPr>
              <p:cNvPr id="2921" name="Google Shape;2921;p102"/>
              <p:cNvSpPr txBox="1"/>
              <p:nvPr/>
            </p:nvSpPr>
            <p:spPr>
              <a:xfrm>
                <a:off x="444691" y="3857808"/>
                <a:ext cx="2953206"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cxnSp>
          <p:nvCxnSpPr>
            <p:cNvPr id="2922" name="Google Shape;2922;p102"/>
            <p:cNvCxnSpPr/>
            <p:nvPr/>
          </p:nvCxnSpPr>
          <p:spPr>
            <a:xfrm flipH="1" rot="10800000">
              <a:off x="535219" y="4194252"/>
              <a:ext cx="2717679" cy="2"/>
            </a:xfrm>
            <a:prstGeom prst="straightConnector1">
              <a:avLst/>
            </a:prstGeom>
            <a:noFill/>
            <a:ln cap="flat" cmpd="sng" w="9525">
              <a:solidFill>
                <a:schemeClr val="dk1"/>
              </a:solidFill>
              <a:prstDash val="solid"/>
              <a:round/>
              <a:headEnd len="sm" w="sm" type="none"/>
              <a:tailEnd len="sm" w="sm" type="none"/>
            </a:ln>
          </p:spPr>
        </p:cxnSp>
      </p:grpSp>
      <p:sp>
        <p:nvSpPr>
          <p:cNvPr id="2923" name="Google Shape;2923;p102"/>
          <p:cNvSpPr txBox="1"/>
          <p:nvPr/>
        </p:nvSpPr>
        <p:spPr>
          <a:xfrm>
            <a:off x="458000" y="647675"/>
            <a:ext cx="29709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dk1"/>
                </a:solidFill>
                <a:latin typeface="PT Sans Narrow"/>
                <a:ea typeface="PT Sans Narrow"/>
                <a:cs typeface="PT Sans Narrow"/>
                <a:sym typeface="PT Sans Narrow"/>
              </a:rPr>
              <a:t>INTERACTIONS</a:t>
            </a:r>
            <a:endParaRPr b="1">
              <a:latin typeface="PT Sans Narrow"/>
              <a:ea typeface="PT Sans Narrow"/>
              <a:cs typeface="PT Sans Narrow"/>
              <a:sym typeface="PT Sans Narrow"/>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8" name="Shape 2928"/>
        <p:cNvGrpSpPr/>
        <p:nvPr/>
      </p:nvGrpSpPr>
      <p:grpSpPr>
        <a:xfrm>
          <a:off x="0" y="0"/>
          <a:ext cx="0" cy="0"/>
          <a:chOff x="0" y="0"/>
          <a:chExt cx="0" cy="0"/>
        </a:xfrm>
      </p:grpSpPr>
      <p:sp>
        <p:nvSpPr>
          <p:cNvPr id="2929" name="Google Shape;2929;p103"/>
          <p:cNvSpPr txBox="1"/>
          <p:nvPr/>
        </p:nvSpPr>
        <p:spPr>
          <a:xfrm>
            <a:off x="4214625" y="795405"/>
            <a:ext cx="2999848" cy="1415772"/>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investigate the problem and find a solution to five debugging challenges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explore a range of concepts (conditionals, operators, and data) through the practices of testing and debugging</a:t>
            </a:r>
            <a:endParaRPr>
              <a:latin typeface="PT Sans Narrow"/>
              <a:ea typeface="PT Sans Narrow"/>
              <a:cs typeface="PT Sans Narrow"/>
              <a:sym typeface="PT Sans Narrow"/>
            </a:endParaRPr>
          </a:p>
        </p:txBody>
      </p:sp>
      <p:sp>
        <p:nvSpPr>
          <p:cNvPr id="2930" name="Google Shape;2930;p103"/>
          <p:cNvSpPr txBox="1"/>
          <p:nvPr/>
        </p:nvSpPr>
        <p:spPr>
          <a:xfrm>
            <a:off x="1181201" y="604889"/>
            <a:ext cx="281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DEBUG IT!</a:t>
            </a:r>
            <a:endParaRPr b="1" sz="3200">
              <a:latin typeface="PT Sans Narrow"/>
              <a:ea typeface="PT Sans Narrow"/>
              <a:cs typeface="PT Sans Narrow"/>
              <a:sym typeface="PT Sans Narrow"/>
            </a:endParaRPr>
          </a:p>
        </p:txBody>
      </p:sp>
      <p:grpSp>
        <p:nvGrpSpPr>
          <p:cNvPr id="2931" name="Google Shape;2931;p103"/>
          <p:cNvGrpSpPr/>
          <p:nvPr/>
        </p:nvGrpSpPr>
        <p:grpSpPr>
          <a:xfrm>
            <a:off x="4007796" y="2830659"/>
            <a:ext cx="3307404" cy="1144275"/>
            <a:chOff x="3992282" y="2830659"/>
            <a:chExt cx="3307404" cy="1144275"/>
          </a:xfrm>
        </p:grpSpPr>
        <p:sp>
          <p:nvSpPr>
            <p:cNvPr id="2932" name="Google Shape;2932;p103"/>
            <p:cNvSpPr txBox="1"/>
            <p:nvPr/>
          </p:nvSpPr>
          <p:spPr>
            <a:xfrm>
              <a:off x="4089400" y="3328603"/>
              <a:ext cx="3117152" cy="64633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Unit 4 Debug It! handout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Unit 4 Debug It! studio</a:t>
              </a:r>
              <a:endParaRPr>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      </a:t>
              </a:r>
              <a:r>
                <a:rPr lang="en-US" sz="1200" u="sng">
                  <a:solidFill>
                    <a:schemeClr val="hlink"/>
                  </a:solidFill>
                  <a:latin typeface="PT Sans Narrow"/>
                  <a:ea typeface="PT Sans Narrow"/>
                  <a:cs typeface="PT Sans Narrow"/>
                  <a:sym typeface="PT Sans Narrow"/>
                  <a:hlinkClick r:id="rId3"/>
                </a:rPr>
                <a:t>http://scratch.mit.edu/studios/475634</a:t>
              </a:r>
              <a:endParaRPr sz="1100">
                <a:solidFill>
                  <a:schemeClr val="dk1"/>
                </a:solidFill>
                <a:latin typeface="PT Sans Narrow"/>
                <a:ea typeface="PT Sans Narrow"/>
                <a:cs typeface="PT Sans Narrow"/>
                <a:sym typeface="PT Sans Narrow"/>
              </a:endParaRPr>
            </a:p>
          </p:txBody>
        </p:sp>
        <p:sp>
          <p:nvSpPr>
            <p:cNvPr id="2933" name="Google Shape;2933;p103"/>
            <p:cNvSpPr txBox="1"/>
            <p:nvPr/>
          </p:nvSpPr>
          <p:spPr>
            <a:xfrm>
              <a:off x="3992282"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2934" name="Google Shape;2934;p10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2935" name="Google Shape;2935;p103"/>
          <p:cNvSpPr txBox="1"/>
          <p:nvPr/>
        </p:nvSpPr>
        <p:spPr>
          <a:xfrm>
            <a:off x="551125" y="3328599"/>
            <a:ext cx="3231300" cy="4112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have the Unit 4 Debug It! handout available to guide students during the activity.</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open the Debug It! programs from the Unit 4 Debug It! studio or by following the project links listed on the Unit 4 Debug It! handout. Encourage students to click on the “Look Inside” button to investigate the buggy program, tinker with problematic code, and test possible solutions.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Give students time to test and debug each Debug It! challenge. Optionally, have students use the remix function in Scratch to fix the bugs and save corrected programs.</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reflect back on their testing and debugging experiences by responding to the reflection prompts in their design journals or in a group discussion.</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Create a class list of debugging strategies by collecting students’ problem finding and problem solving approaches.</a:t>
            </a:r>
            <a:endParaRPr sz="1200">
              <a:solidFill>
                <a:schemeClr val="dk1"/>
              </a:solidFill>
              <a:latin typeface="PT Sans Narrow"/>
              <a:ea typeface="PT Sans Narrow"/>
              <a:cs typeface="PT Sans Narrow"/>
              <a:sym typeface="PT Sans Narrow"/>
            </a:endParaRPr>
          </a:p>
        </p:txBody>
      </p:sp>
      <p:sp>
        <p:nvSpPr>
          <p:cNvPr id="2936" name="Google Shape;2936;p103"/>
          <p:cNvSpPr txBox="1"/>
          <p:nvPr/>
        </p:nvSpPr>
        <p:spPr>
          <a:xfrm>
            <a:off x="457995" y="2830659"/>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2937" name="Google Shape;2937;p103"/>
          <p:cNvCxnSpPr/>
          <p:nvPr/>
        </p:nvCxnSpPr>
        <p:spPr>
          <a:xfrm flipH="1" rot="10800000">
            <a:off x="551129" y="3163605"/>
            <a:ext cx="3231300" cy="8400"/>
          </a:xfrm>
          <a:prstGeom prst="straightConnector1">
            <a:avLst/>
          </a:prstGeom>
          <a:noFill/>
          <a:ln cap="flat" cmpd="sng" w="9525">
            <a:solidFill>
              <a:schemeClr val="dk1"/>
            </a:solidFill>
            <a:prstDash val="solid"/>
            <a:round/>
            <a:headEnd len="sm" w="sm" type="none"/>
            <a:tailEnd len="sm" w="sm" type="none"/>
          </a:ln>
        </p:spPr>
      </p:cxnSp>
      <p:grpSp>
        <p:nvGrpSpPr>
          <p:cNvPr id="2938" name="Google Shape;2938;p103"/>
          <p:cNvGrpSpPr/>
          <p:nvPr/>
        </p:nvGrpSpPr>
        <p:grpSpPr>
          <a:xfrm>
            <a:off x="4007796" y="4090130"/>
            <a:ext cx="3307404" cy="1513483"/>
            <a:chOff x="3992282" y="4098597"/>
            <a:chExt cx="3307404" cy="1513483"/>
          </a:xfrm>
        </p:grpSpPr>
        <p:sp>
          <p:nvSpPr>
            <p:cNvPr id="2939" name="Google Shape;2939;p103"/>
            <p:cNvSpPr txBox="1"/>
            <p:nvPr/>
          </p:nvSpPr>
          <p:spPr>
            <a:xfrm>
              <a:off x="4089400" y="4596417"/>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was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identify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How did you fix the problem?</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others have alternative approaches to fixing the problem?</a:t>
              </a:r>
              <a:endParaRPr>
                <a:latin typeface="PT Sans Narrow"/>
                <a:ea typeface="PT Sans Narrow"/>
                <a:cs typeface="PT Sans Narrow"/>
                <a:sym typeface="PT Sans Narrow"/>
              </a:endParaRPr>
            </a:p>
          </p:txBody>
        </p:sp>
        <p:sp>
          <p:nvSpPr>
            <p:cNvPr id="2940" name="Google Shape;2940;p103"/>
            <p:cNvSpPr txBox="1"/>
            <p:nvPr/>
          </p:nvSpPr>
          <p:spPr>
            <a:xfrm>
              <a:off x="3992282" y="4098597"/>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2941" name="Google Shape;2941;p103"/>
            <p:cNvCxnSpPr/>
            <p:nvPr/>
          </p:nvCxnSpPr>
          <p:spPr>
            <a:xfrm flipH="1" rot="10800000">
              <a:off x="4089400" y="4437151"/>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942" name="Google Shape;2942;p103"/>
          <p:cNvGrpSpPr/>
          <p:nvPr/>
        </p:nvGrpSpPr>
        <p:grpSpPr>
          <a:xfrm>
            <a:off x="4007796" y="5709109"/>
            <a:ext cx="3307404" cy="1511490"/>
            <a:chOff x="3992282" y="2832776"/>
            <a:chExt cx="3307404" cy="1511490"/>
          </a:xfrm>
        </p:grpSpPr>
        <p:sp>
          <p:nvSpPr>
            <p:cNvPr id="2943" name="Google Shape;2943;p103"/>
            <p:cNvSpPr txBox="1"/>
            <p:nvPr/>
          </p:nvSpPr>
          <p:spPr>
            <a:xfrm>
              <a:off x="4089400" y="3328603"/>
              <a:ext cx="3117152" cy="101566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solve all five bugs? If not, how might you clarify the concepts expressed in the unsolved programs?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different testing and debugging strategies did students employ?</a:t>
              </a:r>
              <a:endParaRPr>
                <a:latin typeface="PT Sans Narrow"/>
                <a:ea typeface="PT Sans Narrow"/>
                <a:cs typeface="PT Sans Narrow"/>
                <a:sym typeface="PT Sans Narrow"/>
              </a:endParaRPr>
            </a:p>
          </p:txBody>
        </p:sp>
        <p:sp>
          <p:nvSpPr>
            <p:cNvPr id="2944" name="Google Shape;2944;p103"/>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2945" name="Google Shape;2945;p103"/>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2946" name="Google Shape;2946;p103"/>
          <p:cNvGrpSpPr/>
          <p:nvPr/>
        </p:nvGrpSpPr>
        <p:grpSpPr>
          <a:xfrm>
            <a:off x="457995" y="7630731"/>
            <a:ext cx="6857205" cy="352518"/>
            <a:chOff x="457995" y="7630731"/>
            <a:chExt cx="6857205" cy="352518"/>
          </a:xfrm>
        </p:grpSpPr>
        <p:sp>
          <p:nvSpPr>
            <p:cNvPr id="2947" name="Google Shape;2947;p103"/>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2948" name="Google Shape;2948;p103"/>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2949" name="Google Shape;2949;p103"/>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2950" name="Google Shape;2950;p103"/>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2951" name="Google Shape;2951;p103"/>
          <p:cNvSpPr txBox="1"/>
          <p:nvPr/>
        </p:nvSpPr>
        <p:spPr>
          <a:xfrm>
            <a:off x="551129" y="8142739"/>
            <a:ext cx="3231204" cy="1015663"/>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rgbClr val="000000"/>
              </a:buClr>
              <a:buSzPts val="1200"/>
              <a:buFont typeface="PT Sans Narrow"/>
              <a:buChar char="+"/>
            </a:pPr>
            <a:r>
              <a:rPr lang="en-US" sz="1200">
                <a:solidFill>
                  <a:srgbClr val="000000"/>
                </a:solidFill>
                <a:latin typeface="PT Sans Narrow"/>
                <a:ea typeface="PT Sans Narrow"/>
                <a:cs typeface="PT Sans Narrow"/>
                <a:sym typeface="PT Sans Narrow"/>
              </a:rPr>
              <a:t>This activity provides an opportunity to check in with students who might need some additional attention or support, particularly around the concepts of conditionals (e.g., if), operators (e.g., arithmetic, logical), and data (e.g., variables, lists).</a:t>
            </a:r>
            <a:endParaRPr sz="1200">
              <a:solidFill>
                <a:srgbClr val="000000"/>
              </a:solidFill>
              <a:latin typeface="PT Sans Narrow"/>
              <a:ea typeface="PT Sans Narrow"/>
              <a:cs typeface="PT Sans Narrow"/>
              <a:sym typeface="PT Sans Narrow"/>
            </a:endParaRPr>
          </a:p>
        </p:txBody>
      </p:sp>
      <p:sp>
        <p:nvSpPr>
          <p:cNvPr id="2952" name="Google Shape;2952;p103"/>
          <p:cNvSpPr txBox="1"/>
          <p:nvPr/>
        </p:nvSpPr>
        <p:spPr>
          <a:xfrm>
            <a:off x="3012448" y="1558904"/>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15–30 MINUTES</a:t>
            </a:r>
            <a:endParaRPr>
              <a:latin typeface="PT Sans Narrow"/>
              <a:ea typeface="PT Sans Narrow"/>
              <a:cs typeface="PT Sans Narrow"/>
              <a:sym typeface="PT Sans Narrow"/>
            </a:endParaRPr>
          </a:p>
        </p:txBody>
      </p:sp>
      <p:pic>
        <p:nvPicPr>
          <p:cNvPr descr="15min.png" id="2953" name="Google Shape;2953;p103"/>
          <p:cNvPicPr preferRelativeResize="0"/>
          <p:nvPr/>
        </p:nvPicPr>
        <p:blipFill rotWithShape="1">
          <a:blip r:embed="rId4">
            <a:alphaModFix/>
          </a:blip>
          <a:srcRect b="0" l="0" r="0" t="0"/>
          <a:stretch/>
        </p:blipFill>
        <p:spPr>
          <a:xfrm>
            <a:off x="2755933" y="1619076"/>
            <a:ext cx="323952" cy="323952"/>
          </a:xfrm>
          <a:prstGeom prst="rect">
            <a:avLst/>
          </a:prstGeom>
          <a:noFill/>
          <a:ln>
            <a:noFill/>
          </a:ln>
        </p:spPr>
      </p:pic>
      <p:sp>
        <p:nvSpPr>
          <p:cNvPr id="2954" name="Google Shape;2954;p103"/>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86</a:t>
            </a:r>
            <a:endParaRPr b="0" i="0" sz="1200">
              <a:solidFill>
                <a:srgbClr val="888888"/>
              </a:solidFill>
              <a:latin typeface="Carme"/>
              <a:ea typeface="Carme"/>
              <a:cs typeface="Carme"/>
              <a:sym typeface="Carme"/>
            </a:endParaRPr>
          </a:p>
        </p:txBody>
      </p:sp>
      <p:grpSp>
        <p:nvGrpSpPr>
          <p:cNvPr id="2955" name="Google Shape;2955;p103"/>
          <p:cNvGrpSpPr/>
          <p:nvPr/>
        </p:nvGrpSpPr>
        <p:grpSpPr>
          <a:xfrm>
            <a:off x="551130" y="0"/>
            <a:ext cx="493616" cy="2791875"/>
            <a:chOff x="551130" y="0"/>
            <a:chExt cx="493616" cy="2791875"/>
          </a:xfrm>
        </p:grpSpPr>
        <p:pic>
          <p:nvPicPr>
            <p:cNvPr descr="Unit4activities.png" id="2956" name="Google Shape;2956;p103"/>
            <p:cNvPicPr preferRelativeResize="0"/>
            <p:nvPr/>
          </p:nvPicPr>
          <p:blipFill rotWithShape="1">
            <a:blip r:embed="rId5">
              <a:alphaModFix/>
            </a:blip>
            <a:srcRect b="0" l="0" r="0" t="0"/>
            <a:stretch/>
          </p:blipFill>
          <p:spPr>
            <a:xfrm>
              <a:off x="551130" y="0"/>
              <a:ext cx="493616" cy="2791875"/>
            </a:xfrm>
            <a:prstGeom prst="rect">
              <a:avLst/>
            </a:prstGeom>
            <a:noFill/>
            <a:ln>
              <a:noFill/>
            </a:ln>
          </p:spPr>
        </p:pic>
        <p:sp>
          <p:nvSpPr>
            <p:cNvPr id="2957" name="Google Shape;2957;p103"/>
            <p:cNvSpPr txBox="1"/>
            <p:nvPr/>
          </p:nvSpPr>
          <p:spPr>
            <a:xfrm rot="5400000">
              <a:off x="-408725" y="1001775"/>
              <a:ext cx="24081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4  ACTIVITY</a:t>
              </a:r>
              <a:endParaRPr b="1" sz="2400">
                <a:solidFill>
                  <a:schemeClr val="lt1"/>
                </a:solidFill>
                <a:latin typeface="PT Sans Narrow"/>
                <a:ea typeface="PT Sans Narrow"/>
                <a:cs typeface="PT Sans Narrow"/>
                <a:sym typeface="PT Sans Narrow"/>
              </a:endParaRPr>
            </a:p>
          </p:txBody>
        </p:sp>
      </p:grpSp>
      <p:sp>
        <p:nvSpPr>
          <p:cNvPr id="2958" name="Google Shape;2958;p103"/>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3" name="Shape 2963"/>
        <p:cNvGrpSpPr/>
        <p:nvPr/>
      </p:nvGrpSpPr>
      <p:grpSpPr>
        <a:xfrm>
          <a:off x="0" y="0"/>
          <a:ext cx="0" cy="0"/>
          <a:chOff x="0" y="0"/>
          <a:chExt cx="0" cy="0"/>
        </a:xfrm>
      </p:grpSpPr>
      <p:sp>
        <p:nvSpPr>
          <p:cNvPr id="2964" name="Google Shape;2964;p104"/>
          <p:cNvSpPr txBox="1"/>
          <p:nvPr/>
        </p:nvSpPr>
        <p:spPr>
          <a:xfrm>
            <a:off x="538424" y="1522400"/>
            <a:ext cx="2735400" cy="5541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HELP! CAN YOU DEBUG THESE FIVE SCRATCH PROGRAMS?</a:t>
            </a:r>
            <a:endParaRPr b="1" sz="1200">
              <a:solidFill>
                <a:schemeClr val="dk1"/>
              </a:solidFill>
              <a:latin typeface="PT Sans Narrow"/>
              <a:ea typeface="PT Sans Narrow"/>
              <a:cs typeface="PT Sans Narrow"/>
              <a:sym typeface="PT Sans Narrow"/>
            </a:endParaRPr>
          </a:p>
        </p:txBody>
      </p:sp>
      <p:sp>
        <p:nvSpPr>
          <p:cNvPr id="2965" name="Google Shape;2965;p104"/>
          <p:cNvSpPr txBox="1"/>
          <p:nvPr/>
        </p:nvSpPr>
        <p:spPr>
          <a:xfrm>
            <a:off x="445301" y="2211025"/>
            <a:ext cx="28158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In this activity, you will investigate what is going awry and find a solution for each of the five Debug It! challenges. </a:t>
            </a:r>
            <a:endParaRPr sz="1200">
              <a:solidFill>
                <a:srgbClr val="000000"/>
              </a:solidFill>
              <a:latin typeface="PT Sans Narrow"/>
              <a:ea typeface="PT Sans Narrow"/>
              <a:cs typeface="PT Sans Narrow"/>
              <a:sym typeface="PT Sans Narrow"/>
            </a:endParaRPr>
          </a:p>
        </p:txBody>
      </p:sp>
      <p:sp>
        <p:nvSpPr>
          <p:cNvPr id="2966" name="Google Shape;2966;p104"/>
          <p:cNvSpPr txBox="1"/>
          <p:nvPr/>
        </p:nvSpPr>
        <p:spPr>
          <a:xfrm>
            <a:off x="415665" y="8517982"/>
            <a:ext cx="3227400" cy="1385100"/>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Make a list of possible bugs in the program.</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Keep track of your work! This can be a useful reminder of what you have already tried and point you toward what to try next.</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Share and compare your problem finding and problem solving approaches with a neighbor until you find something that works for you!</a:t>
            </a:r>
            <a:endParaRPr sz="1100">
              <a:latin typeface="PT Sans Narrow"/>
              <a:ea typeface="PT Sans Narrow"/>
              <a:cs typeface="PT Sans Narrow"/>
              <a:sym typeface="PT Sans Narrow"/>
            </a:endParaRPr>
          </a:p>
        </p:txBody>
      </p:sp>
      <p:sp>
        <p:nvSpPr>
          <p:cNvPr id="2967" name="Google Shape;2967;p104"/>
          <p:cNvSpPr txBox="1"/>
          <p:nvPr/>
        </p:nvSpPr>
        <p:spPr>
          <a:xfrm>
            <a:off x="4076669" y="8517982"/>
            <a:ext cx="3314100" cy="1015800"/>
          </a:xfrm>
          <a:prstGeom prst="rect">
            <a:avLst/>
          </a:prstGeom>
          <a:noFill/>
          <a:ln>
            <a:noFill/>
          </a:ln>
        </p:spPr>
        <p:txBody>
          <a:bodyPr anchorCtr="0" anchor="t" bIns="45700" lIns="91425" spcFirstLastPara="1" rIns="91425" wrap="square" tIns="45700">
            <a:noAutofit/>
          </a:bodyPr>
          <a:lstStyle/>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Add code commentary by right clicking on blocks in your scripts. This can help others understand different parts of your program!</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Discuss your testing and debugging practices with a partner. Make note of the similarities and differences in your strategies.</a:t>
            </a:r>
            <a:endParaRPr sz="1100">
              <a:latin typeface="PT Sans Narrow"/>
              <a:ea typeface="PT Sans Narrow"/>
              <a:cs typeface="PT Sans Narrow"/>
              <a:sym typeface="PT Sans Narrow"/>
            </a:endParaRPr>
          </a:p>
          <a:p>
            <a:pPr indent="-16510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Help a neighbor!</a:t>
            </a:r>
            <a:endParaRPr sz="1100">
              <a:latin typeface="PT Sans Narrow"/>
              <a:ea typeface="PT Sans Narrow"/>
              <a:cs typeface="PT Sans Narrow"/>
              <a:sym typeface="PT Sans Narrow"/>
            </a:endParaRPr>
          </a:p>
        </p:txBody>
      </p:sp>
      <p:cxnSp>
        <p:nvCxnSpPr>
          <p:cNvPr id="2968" name="Google Shape;2968;p104"/>
          <p:cNvCxnSpPr/>
          <p:nvPr/>
        </p:nvCxnSpPr>
        <p:spPr>
          <a:xfrm>
            <a:off x="3962555" y="8403678"/>
            <a:ext cx="0" cy="1527600"/>
          </a:xfrm>
          <a:prstGeom prst="straightConnector1">
            <a:avLst/>
          </a:prstGeom>
          <a:noFill/>
          <a:ln cap="flat" cmpd="sng" w="9525">
            <a:solidFill>
              <a:srgbClr val="7F7F7F"/>
            </a:solidFill>
            <a:prstDash val="dash"/>
            <a:round/>
            <a:headEnd len="sm" w="sm" type="none"/>
            <a:tailEnd len="sm" w="sm" type="none"/>
          </a:ln>
        </p:spPr>
      </p:cxnSp>
      <p:grpSp>
        <p:nvGrpSpPr>
          <p:cNvPr id="2969" name="Google Shape;2969;p104"/>
          <p:cNvGrpSpPr/>
          <p:nvPr/>
        </p:nvGrpSpPr>
        <p:grpSpPr>
          <a:xfrm>
            <a:off x="3829810" y="845755"/>
            <a:ext cx="3401986" cy="6740684"/>
            <a:chOff x="4430800" y="773826"/>
            <a:chExt cx="3378002" cy="6342979"/>
          </a:xfrm>
        </p:grpSpPr>
        <p:sp>
          <p:nvSpPr>
            <p:cNvPr id="2970" name="Google Shape;2970;p104"/>
            <p:cNvSpPr/>
            <p:nvPr/>
          </p:nvSpPr>
          <p:spPr>
            <a:xfrm>
              <a:off x="4430802" y="773826"/>
              <a:ext cx="3378000" cy="9123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4.1 </a:t>
              </a:r>
              <a:r>
                <a:rPr lang="en-US" sz="1000" u="sng">
                  <a:solidFill>
                    <a:schemeClr val="hlink"/>
                  </a:solidFill>
                  <a:latin typeface="PT Sans Narrow"/>
                  <a:ea typeface="PT Sans Narrow"/>
                  <a:cs typeface="PT Sans Narrow"/>
                  <a:sym typeface="PT Sans Narrow"/>
                  <a:hlinkClick r:id="rId3"/>
                </a:rPr>
                <a:t>http://scratch.mit.edu/projects/24271192</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the "Inventory" list should be updated every time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Scratch Cat picks up a new item. But Scratch Cat can only pick up the laptop. How do we fix the program?</a:t>
              </a:r>
              <a:endParaRPr>
                <a:latin typeface="PT Sans Narrow"/>
                <a:ea typeface="PT Sans Narrow"/>
                <a:cs typeface="PT Sans Narrow"/>
                <a:sym typeface="PT Sans Narrow"/>
              </a:endParaRPr>
            </a:p>
          </p:txBody>
        </p:sp>
        <p:sp>
          <p:nvSpPr>
            <p:cNvPr id="2971" name="Google Shape;2971;p104"/>
            <p:cNvSpPr/>
            <p:nvPr/>
          </p:nvSpPr>
          <p:spPr>
            <a:xfrm>
              <a:off x="4430802" y="2091672"/>
              <a:ext cx="3378000" cy="9123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4.2 </a:t>
              </a:r>
              <a:r>
                <a:rPr lang="en-US" sz="1000" u="sng">
                  <a:solidFill>
                    <a:schemeClr val="hlink"/>
                  </a:solidFill>
                  <a:latin typeface="PT Sans Narrow"/>
                  <a:ea typeface="PT Sans Narrow"/>
                  <a:cs typeface="PT Sans Narrow"/>
                  <a:sym typeface="PT Sans Narrow"/>
                  <a:hlinkClick r:id="rId4"/>
                </a:rPr>
                <a:t>http://scratch.mit.edu/projects/24271303</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Scratch Cat gets 10 points for collecting Yellow Gobos and loses 10 points for colliding with Pink Gobos. But something isn't working. How do we fix the program?</a:t>
              </a:r>
              <a:endParaRPr>
                <a:latin typeface="PT Sans Narrow"/>
                <a:ea typeface="PT Sans Narrow"/>
                <a:cs typeface="PT Sans Narrow"/>
                <a:sym typeface="PT Sans Narrow"/>
              </a:endParaRPr>
            </a:p>
          </p:txBody>
        </p:sp>
        <p:sp>
          <p:nvSpPr>
            <p:cNvPr id="2972" name="Google Shape;2972;p104"/>
            <p:cNvSpPr/>
            <p:nvPr/>
          </p:nvSpPr>
          <p:spPr>
            <a:xfrm>
              <a:off x="4430800" y="3409519"/>
              <a:ext cx="3378000" cy="9123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4.3 </a:t>
              </a:r>
              <a:r>
                <a:rPr lang="en-US" sz="1000" u="sng">
                  <a:solidFill>
                    <a:schemeClr val="hlink"/>
                  </a:solidFill>
                  <a:latin typeface="PT Sans Narrow"/>
                  <a:ea typeface="PT Sans Narrow"/>
                  <a:cs typeface="PT Sans Narrow"/>
                  <a:sym typeface="PT Sans Narrow"/>
                  <a:hlinkClick r:id="rId5"/>
                </a:rPr>
                <a:t>http://scratch.mit.edu/projects/24271446</a:t>
              </a:r>
              <a:endParaRPr sz="10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Scratch Cat is thinking of a number between 1 and 10. But something is wrong with the guess checking -- it doesn't work consistently. How do we fix the program?</a:t>
              </a:r>
              <a:endParaRPr>
                <a:latin typeface="PT Sans Narrow"/>
                <a:ea typeface="PT Sans Narrow"/>
                <a:cs typeface="PT Sans Narrow"/>
                <a:sym typeface="PT Sans Narrow"/>
              </a:endParaRPr>
            </a:p>
          </p:txBody>
        </p:sp>
        <p:sp>
          <p:nvSpPr>
            <p:cNvPr id="2973" name="Google Shape;2973;p104"/>
            <p:cNvSpPr/>
            <p:nvPr/>
          </p:nvSpPr>
          <p:spPr>
            <a:xfrm>
              <a:off x="4430800" y="4727365"/>
              <a:ext cx="3378000" cy="10716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4.4 </a:t>
              </a:r>
              <a:r>
                <a:rPr lang="en-US" sz="1000" u="sng">
                  <a:solidFill>
                    <a:schemeClr val="hlink"/>
                  </a:solidFill>
                  <a:latin typeface="PT Sans Narrow"/>
                  <a:ea typeface="PT Sans Narrow"/>
                  <a:cs typeface="PT Sans Narrow"/>
                  <a:sym typeface="PT Sans Narrow"/>
                  <a:hlinkClick r:id="rId6"/>
                </a:rPr>
                <a:t>http://scratch.mit.edu/projects/24271475</a:t>
              </a:r>
              <a:br>
                <a:rPr lang="en-US" sz="1000">
                  <a:solidFill>
                    <a:schemeClr val="dk1"/>
                  </a:solidFill>
                  <a:latin typeface="PT Sans Narrow"/>
                  <a:ea typeface="PT Sans Narrow"/>
                  <a:cs typeface="PT Sans Narrow"/>
                  <a:sym typeface="PT Sans Narrow"/>
                </a:rPr>
              </a:b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the "# of hits" display should increase by 1 every </a:t>
              </a:r>
              <a:endParaRPr sz="11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time the Scratch Cat is hit by a tennis ball. But the "# of hits" increases by more than 1 when Scratch Cat is hit. How do we fix the program?</a:t>
              </a:r>
              <a:endParaRPr>
                <a:latin typeface="PT Sans Narrow"/>
                <a:ea typeface="PT Sans Narrow"/>
                <a:cs typeface="PT Sans Narrow"/>
                <a:sym typeface="PT Sans Narrow"/>
              </a:endParaRPr>
            </a:p>
          </p:txBody>
        </p:sp>
        <p:sp>
          <p:nvSpPr>
            <p:cNvPr id="2974" name="Google Shape;2974;p104"/>
            <p:cNvSpPr/>
            <p:nvPr/>
          </p:nvSpPr>
          <p:spPr>
            <a:xfrm>
              <a:off x="4430800" y="6204505"/>
              <a:ext cx="3378000" cy="912300"/>
            </a:xfrm>
            <a:prstGeom prst="rect">
              <a:avLst/>
            </a:prstGeom>
            <a:noFill/>
            <a:ln cap="flat" cmpd="sng" w="12700">
              <a:solidFill>
                <a:schemeClr val="dk1"/>
              </a:solidFill>
              <a:prstDash val="dash"/>
              <a:round/>
              <a:headEnd len="sm" w="sm" type="none"/>
              <a:tailEnd len="sm" w="sm" type="none"/>
            </a:ln>
          </p:spPr>
          <p:txBody>
            <a:bodyPr anchorCtr="0" anchor="t" bIns="91425" lIns="91425" spcFirstLastPara="1" rIns="91425" wrap="square" tIns="91425">
              <a:noAutofit/>
            </a:bodyPr>
            <a:lstStyle/>
            <a:p>
              <a:pPr indent="-171450" lvl="0" marL="171450" marR="0" rtl="0" algn="l">
                <a:spcBef>
                  <a:spcPts val="0"/>
                </a:spcBef>
                <a:spcAft>
                  <a:spcPts val="0"/>
                </a:spcAft>
                <a:buClr>
                  <a:schemeClr val="dk1"/>
                </a:buClr>
                <a:buSzPts val="1200"/>
                <a:buFont typeface="Noto Sans Symbols"/>
                <a:buChar char="❑"/>
              </a:pPr>
              <a:r>
                <a:rPr b="1" lang="en-US" sz="1200">
                  <a:solidFill>
                    <a:schemeClr val="dk1"/>
                  </a:solidFill>
                  <a:latin typeface="PT Sans Narrow"/>
                  <a:ea typeface="PT Sans Narrow"/>
                  <a:cs typeface="PT Sans Narrow"/>
                  <a:sym typeface="PT Sans Narrow"/>
                </a:rPr>
                <a:t>DEBUG IT! 4.5 </a:t>
              </a:r>
              <a:r>
                <a:rPr lang="en-US" sz="1000" u="sng">
                  <a:solidFill>
                    <a:schemeClr val="hlink"/>
                  </a:solidFill>
                  <a:latin typeface="PT Sans Narrow"/>
                  <a:ea typeface="PT Sans Narrow"/>
                  <a:cs typeface="PT Sans Narrow"/>
                  <a:sym typeface="PT Sans Narrow"/>
                  <a:hlinkClick r:id="rId7"/>
                </a:rPr>
                <a:t>http://scratch.mit.edu/projects/24271560</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In this project, Scratch Cat is navigating a maze to get to the yellow rectangle. But Scratch Cat can walk through walls. How do we fix the program?</a:t>
              </a:r>
              <a:endParaRPr>
                <a:latin typeface="PT Sans Narrow"/>
                <a:ea typeface="PT Sans Narrow"/>
                <a:cs typeface="PT Sans Narrow"/>
                <a:sym typeface="PT Sans Narrow"/>
              </a:endParaRPr>
            </a:p>
          </p:txBody>
        </p:sp>
      </p:grpSp>
      <p:grpSp>
        <p:nvGrpSpPr>
          <p:cNvPr id="2975" name="Google Shape;2975;p104"/>
          <p:cNvGrpSpPr/>
          <p:nvPr/>
        </p:nvGrpSpPr>
        <p:grpSpPr>
          <a:xfrm>
            <a:off x="427031" y="3553008"/>
            <a:ext cx="2970860" cy="1897989"/>
            <a:chOff x="427031" y="3857808"/>
            <a:chExt cx="2970860" cy="1897989"/>
          </a:xfrm>
        </p:grpSpPr>
        <p:grpSp>
          <p:nvGrpSpPr>
            <p:cNvPr id="2976" name="Google Shape;2976;p104"/>
            <p:cNvGrpSpPr/>
            <p:nvPr/>
          </p:nvGrpSpPr>
          <p:grpSpPr>
            <a:xfrm>
              <a:off x="427031" y="3857808"/>
              <a:ext cx="2970860" cy="1897989"/>
              <a:chOff x="427031" y="3857808"/>
              <a:chExt cx="2970860" cy="1897989"/>
            </a:xfrm>
          </p:grpSpPr>
          <p:sp>
            <p:nvSpPr>
              <p:cNvPr id="2977" name="Google Shape;2977;p104"/>
              <p:cNvSpPr txBox="1"/>
              <p:nvPr/>
            </p:nvSpPr>
            <p:spPr>
              <a:xfrm>
                <a:off x="427031" y="4232397"/>
                <a:ext cx="2885100" cy="15234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Go to the Unit 4 Debug It! Studio: </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8"/>
                  </a:rPr>
                  <a:t>http://scratch.mit.edu/studios/475634/</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Test and debug each of the five debugging challenges in the studio.</a:t>
                </a:r>
                <a:endParaRPr>
                  <a:latin typeface="PT Sans Narrow"/>
                  <a:ea typeface="PT Sans Narrow"/>
                  <a:cs typeface="PT Sans Narrow"/>
                  <a:sym typeface="PT Sans Narrow"/>
                </a:endParaRPr>
              </a:p>
              <a:p>
                <a:pPr indent="-171450" lvl="0" marL="171450" marR="0" rtl="0" algn="l">
                  <a:lnSpc>
                    <a:spcPct val="130000"/>
                  </a:lnSpc>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Write down your solution or remix the buggy program with your solution.</a:t>
                </a:r>
                <a:endParaRPr>
                  <a:latin typeface="PT Sans Narrow"/>
                  <a:ea typeface="PT Sans Narrow"/>
                  <a:cs typeface="PT Sans Narrow"/>
                  <a:sym typeface="PT Sans Narrow"/>
                </a:endParaRPr>
              </a:p>
            </p:txBody>
          </p:sp>
          <p:sp>
            <p:nvSpPr>
              <p:cNvPr id="2978" name="Google Shape;2978;p104"/>
              <p:cNvSpPr txBox="1"/>
              <p:nvPr/>
            </p:nvSpPr>
            <p:spPr>
              <a:xfrm>
                <a:off x="444691" y="3857808"/>
                <a:ext cx="29532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START HERE</a:t>
                </a:r>
                <a:endParaRPr b="1" sz="1600">
                  <a:solidFill>
                    <a:schemeClr val="dk1"/>
                  </a:solidFill>
                  <a:latin typeface="PT Sans Narrow"/>
                  <a:ea typeface="PT Sans Narrow"/>
                  <a:cs typeface="PT Sans Narrow"/>
                  <a:sym typeface="PT Sans Narrow"/>
                </a:endParaRPr>
              </a:p>
            </p:txBody>
          </p:sp>
        </p:grpSp>
        <p:cxnSp>
          <p:nvCxnSpPr>
            <p:cNvPr id="2979" name="Google Shape;2979;p104"/>
            <p:cNvCxnSpPr/>
            <p:nvPr/>
          </p:nvCxnSpPr>
          <p:spPr>
            <a:xfrm>
              <a:off x="535219" y="4194254"/>
              <a:ext cx="2717700" cy="0"/>
            </a:xfrm>
            <a:prstGeom prst="straightConnector1">
              <a:avLst/>
            </a:prstGeom>
            <a:noFill/>
            <a:ln cap="flat" cmpd="sng" w="9525">
              <a:solidFill>
                <a:schemeClr val="dk1"/>
              </a:solidFill>
              <a:prstDash val="solid"/>
              <a:round/>
              <a:headEnd len="sm" w="sm" type="none"/>
              <a:tailEnd len="sm" w="sm" type="none"/>
            </a:ln>
          </p:spPr>
        </p:cxnSp>
      </p:grpSp>
      <p:sp>
        <p:nvSpPr>
          <p:cNvPr id="2980" name="Google Shape;2980;p104"/>
          <p:cNvSpPr txBox="1"/>
          <p:nvPr/>
        </p:nvSpPr>
        <p:spPr>
          <a:xfrm>
            <a:off x="457995" y="595839"/>
            <a:ext cx="28158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600">
                <a:solidFill>
                  <a:schemeClr val="dk1"/>
                </a:solidFill>
                <a:latin typeface="PT Sans Narrow"/>
                <a:ea typeface="PT Sans Narrow"/>
                <a:cs typeface="PT Sans Narrow"/>
                <a:sym typeface="PT Sans Narrow"/>
              </a:rPr>
              <a:t>DEBUG IT!</a:t>
            </a:r>
            <a:endParaRPr b="1">
              <a:latin typeface="PT Sans Narrow"/>
              <a:ea typeface="PT Sans Narrow"/>
              <a:cs typeface="PT Sans Narrow"/>
              <a:sym typeface="PT Sans Narrow"/>
            </a:endParaRPr>
          </a:p>
        </p:txBody>
      </p:sp>
      <p:grpSp>
        <p:nvGrpSpPr>
          <p:cNvPr id="2981" name="Google Shape;2981;p104"/>
          <p:cNvGrpSpPr/>
          <p:nvPr/>
        </p:nvGrpSpPr>
        <p:grpSpPr>
          <a:xfrm>
            <a:off x="0" y="6133231"/>
            <a:ext cx="7772400" cy="2615700"/>
            <a:chOff x="0" y="6120602"/>
            <a:chExt cx="7772400" cy="2615700"/>
          </a:xfrm>
        </p:grpSpPr>
        <p:sp>
          <p:nvSpPr>
            <p:cNvPr id="2982" name="Google Shape;2982;p104"/>
            <p:cNvSpPr/>
            <p:nvPr/>
          </p:nvSpPr>
          <p:spPr>
            <a:xfrm>
              <a:off x="0" y="7871074"/>
              <a:ext cx="7772400" cy="410400"/>
            </a:xfrm>
            <a:prstGeom prst="rect">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83" name="Google Shape;2983;p104"/>
            <p:cNvGrpSpPr/>
            <p:nvPr/>
          </p:nvGrpSpPr>
          <p:grpSpPr>
            <a:xfrm>
              <a:off x="3962555" y="7884634"/>
              <a:ext cx="3809700" cy="507491"/>
              <a:chOff x="3962555" y="7884634"/>
              <a:chExt cx="3809700" cy="507491"/>
            </a:xfrm>
          </p:grpSpPr>
          <p:sp>
            <p:nvSpPr>
              <p:cNvPr id="2984" name="Google Shape;2984;p104"/>
              <p:cNvSpPr/>
              <p:nvPr/>
            </p:nvSpPr>
            <p:spPr>
              <a:xfrm>
                <a:off x="5676977" y="8066025"/>
                <a:ext cx="381000" cy="326100"/>
              </a:xfrm>
              <a:prstGeom prst="diamond">
                <a:avLst/>
              </a:prstGeom>
              <a:solidFill>
                <a:srgbClr val="50AB0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5" name="Google Shape;2985;p104"/>
              <p:cNvSpPr txBox="1"/>
              <p:nvPr/>
            </p:nvSpPr>
            <p:spPr>
              <a:xfrm>
                <a:off x="3962555" y="7884634"/>
                <a:ext cx="3809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PT Sans Narrow"/>
                    <a:ea typeface="PT Sans Narrow"/>
                    <a:cs typeface="PT Sans Narrow"/>
                    <a:sym typeface="PT Sans Narrow"/>
                  </a:rPr>
                  <a:t>FINISHED?</a:t>
                </a:r>
                <a:endParaRPr b="1" sz="1800">
                  <a:solidFill>
                    <a:schemeClr val="lt1"/>
                  </a:solidFill>
                  <a:latin typeface="PT Sans Narrow"/>
                  <a:ea typeface="PT Sans Narrow"/>
                  <a:cs typeface="PT Sans Narrow"/>
                  <a:sym typeface="PT Sans Narrow"/>
                </a:endParaRPr>
              </a:p>
            </p:txBody>
          </p:sp>
        </p:grpSp>
        <p:sp>
          <p:nvSpPr>
            <p:cNvPr id="2986" name="Google Shape;2986;p104"/>
            <p:cNvSpPr/>
            <p:nvPr/>
          </p:nvSpPr>
          <p:spPr>
            <a:xfrm flipH="1" rot="4661774">
              <a:off x="412976" y="6228953"/>
              <a:ext cx="2153973" cy="2398998"/>
            </a:xfrm>
            <a:prstGeom prst="wedgeEllipseCallout">
              <a:avLst>
                <a:gd fmla="val -36970" name="adj1"/>
                <a:gd fmla="val 48187" name="adj2"/>
              </a:avLst>
            </a:prstGeom>
            <a:solidFill>
              <a:srgbClr val="EAF1DD"/>
            </a:solidFill>
            <a:ln cap="rnd" cmpd="sng" w="76200">
              <a:solidFill>
                <a:schemeClr val="l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4"/>
            <p:cNvSpPr txBox="1"/>
            <p:nvPr/>
          </p:nvSpPr>
          <p:spPr>
            <a:xfrm flipH="1" rot="-738464">
              <a:off x="387923" y="6660774"/>
              <a:ext cx="2108254" cy="15229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50AB06"/>
                  </a:solidFill>
                  <a:latin typeface="PT Sans Narrow"/>
                  <a:ea typeface="PT Sans Narrow"/>
                  <a:cs typeface="PT Sans Narrow"/>
                  <a:sym typeface="PT Sans Narrow"/>
                </a:rPr>
                <a:t>FEELING STUCK?</a:t>
              </a:r>
              <a:endParaRPr b="1">
                <a:latin typeface="PT Sans Narrow"/>
                <a:ea typeface="PT Sans Narrow"/>
                <a:cs typeface="PT Sans Narrow"/>
                <a:sym typeface="PT Sans Narrow"/>
              </a:endParaRPr>
            </a:p>
            <a:p>
              <a:pPr indent="0" lvl="0" marL="0" marR="0" rtl="0" algn="ctr">
                <a:spcBef>
                  <a:spcPts val="0"/>
                </a:spcBef>
                <a:spcAft>
                  <a:spcPts val="0"/>
                </a:spcAft>
                <a:buNone/>
              </a:pPr>
              <a:r>
                <a:rPr baseline="-25000" lang="en-US" sz="1600">
                  <a:solidFill>
                    <a:srgbClr val="50AB06"/>
                  </a:solidFill>
                  <a:latin typeface="PT Sans Narrow"/>
                  <a:ea typeface="PT Sans Narrow"/>
                  <a:cs typeface="PT Sans Narrow"/>
                  <a:sym typeface="PT Sans Narrow"/>
                </a:rPr>
                <a:t>THAT’S OKAY! TRY THESE THINGS…</a:t>
              </a:r>
              <a:endParaRPr>
                <a:latin typeface="PT Sans Narrow"/>
                <a:ea typeface="PT Sans Narrow"/>
                <a:cs typeface="PT Sans Narrow"/>
                <a:sym typeface="PT Sans Narrow"/>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1" name="Shape 2991"/>
        <p:cNvGrpSpPr/>
        <p:nvPr/>
      </p:nvGrpSpPr>
      <p:grpSpPr>
        <a:xfrm>
          <a:off x="0" y="0"/>
          <a:ext cx="0" cy="0"/>
          <a:chOff x="0" y="0"/>
          <a:chExt cx="0" cy="0"/>
        </a:xfrm>
      </p:grpSpPr>
      <p:sp>
        <p:nvSpPr>
          <p:cNvPr id="2992" name="Google Shape;2992;p105"/>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88</a:t>
            </a:r>
            <a:endParaRPr b="0" i="0" sz="1200">
              <a:solidFill>
                <a:srgbClr val="888888"/>
              </a:solidFill>
              <a:latin typeface="Carme"/>
              <a:ea typeface="Carme"/>
              <a:cs typeface="Carme"/>
              <a:sym typeface="Carm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7" name="Shape 2997"/>
        <p:cNvGrpSpPr/>
        <p:nvPr/>
      </p:nvGrpSpPr>
      <p:grpSpPr>
        <a:xfrm>
          <a:off x="0" y="0"/>
          <a:ext cx="0" cy="0"/>
          <a:chOff x="0" y="0"/>
          <a:chExt cx="0" cy="0"/>
        </a:xfrm>
      </p:grpSpPr>
      <p:pic>
        <p:nvPicPr>
          <p:cNvPr descr="Unit5.png" id="2998" name="Google Shape;2998;p106"/>
          <p:cNvPicPr preferRelativeResize="0"/>
          <p:nvPr/>
        </p:nvPicPr>
        <p:blipFill rotWithShape="1">
          <a:blip r:embed="rId3">
            <a:alphaModFix/>
          </a:blip>
          <a:srcRect b="0" l="0" r="0" t="0"/>
          <a:stretch/>
        </p:blipFill>
        <p:spPr>
          <a:xfrm>
            <a:off x="4863" y="12564"/>
            <a:ext cx="7762685" cy="10045827"/>
          </a:xfrm>
          <a:prstGeom prst="rect">
            <a:avLst/>
          </a:prstGeom>
          <a:noFill/>
          <a:ln>
            <a:noFill/>
          </a:ln>
        </p:spPr>
      </p:pic>
      <p:sp>
        <p:nvSpPr>
          <p:cNvPr id="2999" name="Google Shape;2999;p106"/>
          <p:cNvSpPr txBox="1"/>
          <p:nvPr/>
        </p:nvSpPr>
        <p:spPr>
          <a:xfrm>
            <a:off x="4732867" y="8192253"/>
            <a:ext cx="2514173"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KNOW WANT LEARN	  	  92</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ROUND TWO			  94</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ADVANCED CONCEPTS		  96</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HARDWARE &amp; EXTENSIONS	100</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ACTIVITY DESIGN		102</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1200">
                <a:solidFill>
                  <a:schemeClr val="dk1"/>
                </a:solidFill>
                <a:latin typeface="PT Sans Narrow"/>
                <a:ea typeface="PT Sans Narrow"/>
                <a:cs typeface="PT Sans Narrow"/>
                <a:sym typeface="PT Sans Narrow"/>
              </a:rPr>
              <a:t>MY DEBUG IT!		      	106</a:t>
            </a:r>
            <a:endParaRPr b="1">
              <a:latin typeface="PT Sans Narrow"/>
              <a:ea typeface="PT Sans Narrow"/>
              <a:cs typeface="PT Sans Narrow"/>
              <a:sym typeface="PT Sans Narrow"/>
            </a:endParaRPr>
          </a:p>
        </p:txBody>
      </p:sp>
      <p:grpSp>
        <p:nvGrpSpPr>
          <p:cNvPr id="3000" name="Google Shape;3000;p106"/>
          <p:cNvGrpSpPr/>
          <p:nvPr/>
        </p:nvGrpSpPr>
        <p:grpSpPr>
          <a:xfrm>
            <a:off x="605328" y="8605169"/>
            <a:ext cx="3674608" cy="604226"/>
            <a:chOff x="634075" y="8600752"/>
            <a:chExt cx="3674608" cy="604226"/>
          </a:xfrm>
        </p:grpSpPr>
        <p:grpSp>
          <p:nvGrpSpPr>
            <p:cNvPr id="3001" name="Google Shape;3001;p106"/>
            <p:cNvGrpSpPr/>
            <p:nvPr/>
          </p:nvGrpSpPr>
          <p:grpSpPr>
            <a:xfrm>
              <a:off x="853841" y="8748598"/>
              <a:ext cx="3218710" cy="456380"/>
              <a:chOff x="1699218" y="4842934"/>
              <a:chExt cx="3218710" cy="456380"/>
            </a:xfrm>
          </p:grpSpPr>
          <p:cxnSp>
            <p:nvCxnSpPr>
              <p:cNvPr id="3002" name="Google Shape;3002;p106"/>
              <p:cNvCxnSpPr/>
              <p:nvPr/>
            </p:nvCxnSpPr>
            <p:spPr>
              <a:xfrm>
                <a:off x="1699218" y="4849283"/>
                <a:ext cx="0" cy="450031"/>
              </a:xfrm>
              <a:prstGeom prst="straightConnector1">
                <a:avLst/>
              </a:prstGeom>
              <a:noFill/>
              <a:ln cap="flat" cmpd="sng" w="12700">
                <a:solidFill>
                  <a:srgbClr val="A5A5A5"/>
                </a:solidFill>
                <a:prstDash val="solid"/>
                <a:round/>
                <a:headEnd len="sm" w="sm" type="none"/>
                <a:tailEnd len="sm" w="sm" type="none"/>
              </a:ln>
            </p:spPr>
          </p:cxnSp>
          <p:cxnSp>
            <p:nvCxnSpPr>
              <p:cNvPr id="3003" name="Google Shape;3003;p106"/>
              <p:cNvCxnSpPr/>
              <p:nvPr/>
            </p:nvCxnSpPr>
            <p:spPr>
              <a:xfrm>
                <a:off x="1699218" y="5292964"/>
                <a:ext cx="3218710" cy="0"/>
              </a:xfrm>
              <a:prstGeom prst="straightConnector1">
                <a:avLst/>
              </a:prstGeom>
              <a:noFill/>
              <a:ln cap="flat" cmpd="sng" w="12700">
                <a:solidFill>
                  <a:srgbClr val="A5A5A5"/>
                </a:solidFill>
                <a:prstDash val="solid"/>
                <a:round/>
                <a:headEnd len="sm" w="sm" type="none"/>
                <a:tailEnd len="sm" w="sm" type="none"/>
              </a:ln>
            </p:spPr>
          </p:cxnSp>
          <p:cxnSp>
            <p:nvCxnSpPr>
              <p:cNvPr id="3004" name="Google Shape;3004;p106"/>
              <p:cNvCxnSpPr/>
              <p:nvPr/>
            </p:nvCxnSpPr>
            <p:spPr>
              <a:xfrm>
                <a:off x="2248625"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3005" name="Google Shape;3005;p106"/>
              <p:cNvCxnSpPr/>
              <p:nvPr/>
            </p:nvCxnSpPr>
            <p:spPr>
              <a:xfrm>
                <a:off x="2777846"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3006" name="Google Shape;3006;p106"/>
              <p:cNvCxnSpPr/>
              <p:nvPr/>
            </p:nvCxnSpPr>
            <p:spPr>
              <a:xfrm>
                <a:off x="3328397"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3007" name="Google Shape;3007;p106"/>
              <p:cNvCxnSpPr/>
              <p:nvPr/>
            </p:nvCxnSpPr>
            <p:spPr>
              <a:xfrm>
                <a:off x="3850843" y="4842934"/>
                <a:ext cx="0" cy="450031"/>
              </a:xfrm>
              <a:prstGeom prst="straightConnector1">
                <a:avLst/>
              </a:prstGeom>
              <a:noFill/>
              <a:ln cap="flat" cmpd="sng" w="12700">
                <a:solidFill>
                  <a:srgbClr val="A5A5A5"/>
                </a:solidFill>
                <a:prstDash val="solid"/>
                <a:round/>
                <a:headEnd len="sm" w="sm" type="none"/>
                <a:tailEnd len="sm" w="sm" type="none"/>
              </a:ln>
            </p:spPr>
          </p:cxnSp>
          <p:cxnSp>
            <p:nvCxnSpPr>
              <p:cNvPr id="3008" name="Google Shape;3008;p106"/>
              <p:cNvCxnSpPr/>
              <p:nvPr/>
            </p:nvCxnSpPr>
            <p:spPr>
              <a:xfrm>
                <a:off x="4394979" y="4845458"/>
                <a:ext cx="0" cy="450031"/>
              </a:xfrm>
              <a:prstGeom prst="straightConnector1">
                <a:avLst/>
              </a:prstGeom>
              <a:noFill/>
              <a:ln cap="flat" cmpd="sng" w="12700">
                <a:solidFill>
                  <a:srgbClr val="A5A5A5"/>
                </a:solidFill>
                <a:prstDash val="solid"/>
                <a:round/>
                <a:headEnd len="sm" w="sm" type="none"/>
                <a:tailEnd len="sm" w="sm" type="none"/>
              </a:ln>
            </p:spPr>
          </p:cxnSp>
          <p:cxnSp>
            <p:nvCxnSpPr>
              <p:cNvPr id="3009" name="Google Shape;3009;p106"/>
              <p:cNvCxnSpPr/>
              <p:nvPr/>
            </p:nvCxnSpPr>
            <p:spPr>
              <a:xfrm>
                <a:off x="4917928" y="4846108"/>
                <a:ext cx="0" cy="452556"/>
              </a:xfrm>
              <a:prstGeom prst="straightConnector1">
                <a:avLst/>
              </a:prstGeom>
              <a:noFill/>
              <a:ln cap="flat" cmpd="sng" w="12700">
                <a:solidFill>
                  <a:srgbClr val="A5A5A5"/>
                </a:solidFill>
                <a:prstDash val="solid"/>
                <a:round/>
                <a:headEnd len="sm" w="sm" type="none"/>
                <a:tailEnd len="sm" w="sm" type="none"/>
              </a:ln>
            </p:spPr>
          </p:cxnSp>
        </p:grpSp>
        <p:grpSp>
          <p:nvGrpSpPr>
            <p:cNvPr id="3010" name="Google Shape;3010;p106"/>
            <p:cNvGrpSpPr/>
            <p:nvPr/>
          </p:nvGrpSpPr>
          <p:grpSpPr>
            <a:xfrm>
              <a:off x="634075" y="8600752"/>
              <a:ext cx="3674608" cy="470400"/>
              <a:chOff x="1998752" y="6567822"/>
              <a:chExt cx="3674608" cy="470400"/>
            </a:xfrm>
          </p:grpSpPr>
          <p:sp>
            <p:nvSpPr>
              <p:cNvPr id="3011" name="Google Shape;3011;p106"/>
              <p:cNvSpPr/>
              <p:nvPr/>
            </p:nvSpPr>
            <p:spPr>
              <a:xfrm>
                <a:off x="1998752" y="6567823"/>
                <a:ext cx="470399" cy="470399"/>
              </a:xfrm>
              <a:prstGeom prst="ellipse">
                <a:avLst/>
              </a:prstGeom>
              <a:solidFill>
                <a:srgbClr val="A5A5A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0</a:t>
                </a:r>
                <a:endParaRPr b="1" sz="1600">
                  <a:latin typeface="PT Sans Narrow"/>
                  <a:ea typeface="PT Sans Narrow"/>
                  <a:cs typeface="PT Sans Narrow"/>
                  <a:sym typeface="PT Sans Narrow"/>
                </a:endParaRPr>
              </a:p>
            </p:txBody>
          </p:sp>
          <p:sp>
            <p:nvSpPr>
              <p:cNvPr id="3012" name="Google Shape;3012;p106"/>
              <p:cNvSpPr/>
              <p:nvPr/>
            </p:nvSpPr>
            <p:spPr>
              <a:xfrm>
                <a:off x="2532725"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1</a:t>
                </a:r>
                <a:endParaRPr b="1" sz="1600">
                  <a:latin typeface="PT Sans Narrow"/>
                  <a:ea typeface="PT Sans Narrow"/>
                  <a:cs typeface="PT Sans Narrow"/>
                  <a:sym typeface="PT Sans Narrow"/>
                </a:endParaRPr>
              </a:p>
            </p:txBody>
          </p:sp>
          <p:sp>
            <p:nvSpPr>
              <p:cNvPr id="3013" name="Google Shape;3013;p106"/>
              <p:cNvSpPr/>
              <p:nvPr/>
            </p:nvSpPr>
            <p:spPr>
              <a:xfrm>
                <a:off x="3061946" y="6567822"/>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2</a:t>
                </a:r>
                <a:endParaRPr b="1" sz="1600">
                  <a:latin typeface="PT Sans Narrow"/>
                  <a:ea typeface="PT Sans Narrow"/>
                  <a:cs typeface="PT Sans Narrow"/>
                  <a:sym typeface="PT Sans Narrow"/>
                </a:endParaRPr>
              </a:p>
            </p:txBody>
          </p:sp>
          <p:sp>
            <p:nvSpPr>
              <p:cNvPr id="3014" name="Google Shape;3014;p106"/>
              <p:cNvSpPr/>
              <p:nvPr/>
            </p:nvSpPr>
            <p:spPr>
              <a:xfrm>
                <a:off x="3612497" y="6567822"/>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3</a:t>
                </a:r>
                <a:endParaRPr b="1" sz="1600">
                  <a:latin typeface="PT Sans Narrow"/>
                  <a:ea typeface="PT Sans Narrow"/>
                  <a:cs typeface="PT Sans Narrow"/>
                  <a:sym typeface="PT Sans Narrow"/>
                </a:endParaRPr>
              </a:p>
            </p:txBody>
          </p:sp>
          <p:sp>
            <p:nvSpPr>
              <p:cNvPr id="3015" name="Google Shape;3015;p106"/>
              <p:cNvSpPr/>
              <p:nvPr/>
            </p:nvSpPr>
            <p:spPr>
              <a:xfrm>
                <a:off x="4134943" y="6567822"/>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4</a:t>
                </a:r>
                <a:endParaRPr b="1" sz="1600">
                  <a:latin typeface="PT Sans Narrow"/>
                  <a:ea typeface="PT Sans Narrow"/>
                  <a:cs typeface="PT Sans Narrow"/>
                  <a:sym typeface="PT Sans Narrow"/>
                </a:endParaRPr>
              </a:p>
            </p:txBody>
          </p:sp>
          <p:sp>
            <p:nvSpPr>
              <p:cNvPr id="3016" name="Google Shape;3016;p106"/>
              <p:cNvSpPr/>
              <p:nvPr/>
            </p:nvSpPr>
            <p:spPr>
              <a:xfrm>
                <a:off x="5202961" y="6567823"/>
                <a:ext cx="470399" cy="470399"/>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rgbClr val="F2F2F2"/>
                    </a:solidFill>
                    <a:latin typeface="PT Sans Narrow"/>
                    <a:ea typeface="PT Sans Narrow"/>
                    <a:cs typeface="PT Sans Narrow"/>
                    <a:sym typeface="PT Sans Narrow"/>
                  </a:rPr>
                  <a:t>6</a:t>
                </a:r>
                <a:endParaRPr b="1" sz="1600">
                  <a:solidFill>
                    <a:srgbClr val="F2F2F2"/>
                  </a:solidFill>
                  <a:latin typeface="PT Sans Narrow"/>
                  <a:ea typeface="PT Sans Narrow"/>
                  <a:cs typeface="PT Sans Narrow"/>
                  <a:sym typeface="PT Sans Narrow"/>
                </a:endParaRPr>
              </a:p>
            </p:txBody>
          </p:sp>
        </p:grpSp>
      </p:grpSp>
      <p:grpSp>
        <p:nvGrpSpPr>
          <p:cNvPr id="3017" name="Google Shape;3017;p106"/>
          <p:cNvGrpSpPr/>
          <p:nvPr/>
        </p:nvGrpSpPr>
        <p:grpSpPr>
          <a:xfrm>
            <a:off x="3155839" y="8358010"/>
            <a:ext cx="730032" cy="730032"/>
            <a:chOff x="1160394" y="8497937"/>
            <a:chExt cx="730032" cy="730032"/>
          </a:xfrm>
        </p:grpSpPr>
        <p:sp>
          <p:nvSpPr>
            <p:cNvPr id="3018" name="Google Shape;3018;p106"/>
            <p:cNvSpPr/>
            <p:nvPr/>
          </p:nvSpPr>
          <p:spPr>
            <a:xfrm rot="8075815">
              <a:off x="1267298" y="8604842"/>
              <a:ext cx="516223" cy="516223"/>
            </a:xfrm>
            <a:prstGeom prst="teardrop">
              <a:avLst>
                <a:gd fmla="val 100000" name="adj"/>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9" name="Google Shape;3019;p106"/>
            <p:cNvSpPr/>
            <p:nvPr/>
          </p:nvSpPr>
          <p:spPr>
            <a:xfrm>
              <a:off x="1336401" y="8662999"/>
              <a:ext cx="38100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PT Sans Narrow"/>
                  <a:ea typeface="PT Sans Narrow"/>
                  <a:cs typeface="PT Sans Narrow"/>
                  <a:sym typeface="PT Sans Narrow"/>
                </a:rPr>
                <a:t>5</a:t>
              </a:r>
              <a:endParaRPr b="1" sz="4400">
                <a:solidFill>
                  <a:schemeClr val="lt1"/>
                </a:solidFill>
                <a:latin typeface="PT Sans Narrow"/>
                <a:ea typeface="PT Sans Narrow"/>
                <a:cs typeface="PT Sans Narrow"/>
                <a:sym typeface="PT Sans Narrow"/>
              </a:endParaRPr>
            </a:p>
          </p:txBody>
        </p:sp>
      </p:grpSp>
      <p:sp>
        <p:nvSpPr>
          <p:cNvPr id="3020" name="Google Shape;3020;p106"/>
          <p:cNvSpPr txBox="1"/>
          <p:nvPr/>
        </p:nvSpPr>
        <p:spPr>
          <a:xfrm>
            <a:off x="457198" y="464006"/>
            <a:ext cx="5769541"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5</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DIVING DEEPER</a:t>
            </a:r>
            <a:endParaRPr b="1" sz="5300">
              <a:solidFill>
                <a:schemeClr val="dk1"/>
              </a:solidFill>
              <a:latin typeface="PT Sans Narrow"/>
              <a:ea typeface="PT Sans Narrow"/>
              <a:cs typeface="PT Sans Narrow"/>
              <a:sym typeface="PT Sans Narrow"/>
            </a:endParaRPr>
          </a:p>
        </p:txBody>
      </p:sp>
      <p:sp>
        <p:nvSpPr>
          <p:cNvPr id="3021" name="Google Shape;3021;p106"/>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7F7F7F"/>
                </a:solidFill>
                <a:latin typeface="Carme"/>
                <a:ea typeface="Carme"/>
                <a:cs typeface="Carme"/>
                <a:sym typeface="Carme"/>
              </a:rPr>
              <a:t>89</a:t>
            </a:r>
            <a:endParaRPr b="0" i="0" sz="1200">
              <a:solidFill>
                <a:srgbClr val="7F7F7F"/>
              </a:solidFill>
              <a:latin typeface="Carme"/>
              <a:ea typeface="Carme"/>
              <a:cs typeface="Carme"/>
              <a:sym typeface="Carme"/>
            </a:endParaRPr>
          </a:p>
        </p:txBody>
      </p:sp>
      <p:grpSp>
        <p:nvGrpSpPr>
          <p:cNvPr id="3022" name="Google Shape;3022;p106"/>
          <p:cNvGrpSpPr/>
          <p:nvPr/>
        </p:nvGrpSpPr>
        <p:grpSpPr>
          <a:xfrm>
            <a:off x="-1" y="7559351"/>
            <a:ext cx="7772401" cy="666231"/>
            <a:chOff x="-1" y="7378700"/>
            <a:chExt cx="7772401" cy="666231"/>
          </a:xfrm>
        </p:grpSpPr>
        <p:sp>
          <p:nvSpPr>
            <p:cNvPr id="3023" name="Google Shape;3023;p106"/>
            <p:cNvSpPr/>
            <p:nvPr/>
          </p:nvSpPr>
          <p:spPr>
            <a:xfrm>
              <a:off x="-1" y="7406951"/>
              <a:ext cx="7772401" cy="479582"/>
            </a:xfrm>
            <a:prstGeom prst="rect">
              <a:avLst/>
            </a:prstGeom>
            <a:solidFill>
              <a:srgbClr val="F7A654"/>
            </a:solidFill>
            <a:ln cap="flat" cmpd="sng" w="9525">
              <a:solidFill>
                <a:srgbClr val="F7A65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4" name="Google Shape;3024;p106"/>
            <p:cNvSpPr/>
            <p:nvPr/>
          </p:nvSpPr>
          <p:spPr>
            <a:xfrm>
              <a:off x="2108219" y="7648251"/>
              <a:ext cx="381000" cy="381000"/>
            </a:xfrm>
            <a:prstGeom prst="diamond">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5" name="Google Shape;3025;p106"/>
            <p:cNvSpPr/>
            <p:nvPr/>
          </p:nvSpPr>
          <p:spPr>
            <a:xfrm>
              <a:off x="5681688" y="7663931"/>
              <a:ext cx="384162" cy="381000"/>
            </a:xfrm>
            <a:prstGeom prst="diamond">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6" name="Google Shape;3026;p106"/>
            <p:cNvSpPr txBox="1"/>
            <p:nvPr/>
          </p:nvSpPr>
          <p:spPr>
            <a:xfrm>
              <a:off x="4279937" y="7378700"/>
              <a:ext cx="3187664"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WHAT’S INCLUDED</a:t>
              </a:r>
              <a:endParaRPr b="1" sz="2800">
                <a:solidFill>
                  <a:schemeClr val="lt1"/>
                </a:solidFill>
                <a:latin typeface="PT Sans Narrow"/>
                <a:ea typeface="PT Sans Narrow"/>
                <a:cs typeface="PT Sans Narrow"/>
                <a:sym typeface="PT Sans Narrow"/>
              </a:endParaRPr>
            </a:p>
          </p:txBody>
        </p:sp>
        <p:sp>
          <p:nvSpPr>
            <p:cNvPr id="3027" name="Google Shape;3027;p106"/>
            <p:cNvSpPr txBox="1"/>
            <p:nvPr/>
          </p:nvSpPr>
          <p:spPr>
            <a:xfrm>
              <a:off x="317500" y="7378700"/>
              <a:ext cx="3962438" cy="5232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PT Sans Narrow"/>
                  <a:ea typeface="PT Sans Narrow"/>
                  <a:cs typeface="PT Sans Narrow"/>
                  <a:sym typeface="PT Sans Narrow"/>
                </a:rPr>
                <a:t>YOU ARE HERE</a:t>
              </a:r>
              <a:endParaRPr b="1" sz="2800">
                <a:solidFill>
                  <a:schemeClr val="lt1"/>
                </a:solidFill>
                <a:latin typeface="PT Sans Narrow"/>
                <a:ea typeface="PT Sans Narrow"/>
                <a:cs typeface="PT Sans Narrow"/>
                <a:sym typeface="PT Sans Narrow"/>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2" name="Shape 3032"/>
        <p:cNvGrpSpPr/>
        <p:nvPr/>
      </p:nvGrpSpPr>
      <p:grpSpPr>
        <a:xfrm>
          <a:off x="0" y="0"/>
          <a:ext cx="0" cy="0"/>
          <a:chOff x="0" y="0"/>
          <a:chExt cx="0" cy="0"/>
        </a:xfrm>
      </p:grpSpPr>
      <p:sp>
        <p:nvSpPr>
          <p:cNvPr id="3033" name="Google Shape;3033;p107"/>
          <p:cNvSpPr txBox="1"/>
          <p:nvPr/>
        </p:nvSpPr>
        <p:spPr>
          <a:xfrm>
            <a:off x="474134" y="2354968"/>
            <a:ext cx="2874286" cy="5232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rme"/>
                <a:ea typeface="Carme"/>
                <a:cs typeface="Carme"/>
                <a:sym typeface="Carme"/>
              </a:rPr>
              <a:t>THE “BIG IDEA”</a:t>
            </a:r>
            <a:endParaRPr sz="2800">
              <a:solidFill>
                <a:schemeClr val="lt1"/>
              </a:solidFill>
              <a:latin typeface="Carme"/>
              <a:ea typeface="Carme"/>
              <a:cs typeface="Carme"/>
              <a:sym typeface="Carme"/>
            </a:endParaRPr>
          </a:p>
        </p:txBody>
      </p:sp>
      <p:sp>
        <p:nvSpPr>
          <p:cNvPr id="3034" name="Google Shape;3034;p107"/>
          <p:cNvSpPr txBox="1"/>
          <p:nvPr/>
        </p:nvSpPr>
        <p:spPr>
          <a:xfrm>
            <a:off x="457200" y="464006"/>
            <a:ext cx="2815942" cy="1723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UNIT 5</a:t>
            </a:r>
            <a:endParaRPr b="1">
              <a:latin typeface="PT Sans Narrow"/>
              <a:ea typeface="PT Sans Narrow"/>
              <a:cs typeface="PT Sans Narrow"/>
              <a:sym typeface="PT Sans Narrow"/>
            </a:endParaRPr>
          </a:p>
          <a:p>
            <a:pPr indent="0" lvl="0" marL="0" marR="0" rtl="0" algn="l">
              <a:spcBef>
                <a:spcPts val="0"/>
              </a:spcBef>
              <a:spcAft>
                <a:spcPts val="0"/>
              </a:spcAft>
              <a:buNone/>
            </a:pPr>
            <a:r>
              <a:rPr b="1" lang="en-US" sz="5300">
                <a:solidFill>
                  <a:schemeClr val="dk1"/>
                </a:solidFill>
                <a:latin typeface="PT Sans Narrow"/>
                <a:ea typeface="PT Sans Narrow"/>
                <a:cs typeface="PT Sans Narrow"/>
                <a:sym typeface="PT Sans Narrow"/>
              </a:rPr>
              <a:t>OVERVIEW</a:t>
            </a:r>
            <a:endParaRPr b="1" sz="5300">
              <a:solidFill>
                <a:schemeClr val="dk1"/>
              </a:solidFill>
              <a:latin typeface="PT Sans Narrow"/>
              <a:ea typeface="PT Sans Narrow"/>
              <a:cs typeface="PT Sans Narrow"/>
              <a:sym typeface="PT Sans Narrow"/>
            </a:endParaRPr>
          </a:p>
        </p:txBody>
      </p:sp>
      <p:grpSp>
        <p:nvGrpSpPr>
          <p:cNvPr id="3035" name="Google Shape;3035;p107"/>
          <p:cNvGrpSpPr/>
          <p:nvPr/>
        </p:nvGrpSpPr>
        <p:grpSpPr>
          <a:xfrm>
            <a:off x="454694" y="7487017"/>
            <a:ext cx="3307404" cy="1915567"/>
            <a:chOff x="375350" y="7667820"/>
            <a:chExt cx="3307404" cy="1915567"/>
          </a:xfrm>
        </p:grpSpPr>
        <p:sp>
          <p:nvSpPr>
            <p:cNvPr id="3036" name="Google Shape;3036;p107"/>
            <p:cNvSpPr txBox="1"/>
            <p:nvPr/>
          </p:nvSpPr>
          <p:spPr>
            <a:xfrm>
              <a:off x="375350" y="7667820"/>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LEARNING OBJECTIVES</a:t>
              </a:r>
              <a:endParaRPr b="1" sz="1400">
                <a:solidFill>
                  <a:schemeClr val="dk1"/>
                </a:solidFill>
                <a:latin typeface="PT Sans Narrow"/>
                <a:ea typeface="PT Sans Narrow"/>
                <a:cs typeface="PT Sans Narrow"/>
                <a:sym typeface="PT Sans Narrow"/>
              </a:endParaRPr>
            </a:p>
          </p:txBody>
        </p:sp>
        <p:sp>
          <p:nvSpPr>
            <p:cNvPr id="3037" name="Google Shape;3037;p107"/>
            <p:cNvSpPr txBox="1"/>
            <p:nvPr/>
          </p:nvSpPr>
          <p:spPr>
            <a:xfrm>
              <a:off x="375350" y="7967560"/>
              <a:ext cx="3231204" cy="16158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PT Sans Narrow"/>
                  <a:ea typeface="PT Sans Narrow"/>
                  <a:cs typeface="PT Sans Narrow"/>
                  <a:sym typeface="PT Sans Narrow"/>
                </a:rPr>
                <a:t>Learners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reflect on past experiences to self-assess current learning goals and needs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create a self-remix by extending a previously started project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be introduced to various hardware extensions that connect Scratch to the physical world</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gain more fluency in computational concepts and practices by exploring the newest Scratch features (video sensing, cloning)</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experiment with designing learning experiences for others</a:t>
              </a:r>
              <a:endParaRPr>
                <a:latin typeface="PT Sans Narrow"/>
                <a:ea typeface="PT Sans Narrow"/>
                <a:cs typeface="PT Sans Narrow"/>
                <a:sym typeface="PT Sans Narrow"/>
              </a:endParaRPr>
            </a:p>
          </p:txBody>
        </p:sp>
        <p:cxnSp>
          <p:nvCxnSpPr>
            <p:cNvPr id="3038" name="Google Shape;3038;p107"/>
            <p:cNvCxnSpPr/>
            <p:nvPr/>
          </p:nvCxnSpPr>
          <p:spPr>
            <a:xfrm>
              <a:off x="474134" y="7969285"/>
              <a:ext cx="3110378" cy="0"/>
            </a:xfrm>
            <a:prstGeom prst="straightConnector1">
              <a:avLst/>
            </a:prstGeom>
            <a:noFill/>
            <a:ln cap="flat" cmpd="sng" w="9525">
              <a:solidFill>
                <a:schemeClr val="dk1"/>
              </a:solidFill>
              <a:prstDash val="solid"/>
              <a:round/>
              <a:headEnd len="sm" w="sm" type="none"/>
              <a:tailEnd len="sm" w="sm" type="none"/>
            </a:ln>
          </p:spPr>
        </p:cxnSp>
      </p:grpSp>
      <p:grpSp>
        <p:nvGrpSpPr>
          <p:cNvPr id="3039" name="Google Shape;3039;p107"/>
          <p:cNvGrpSpPr/>
          <p:nvPr/>
        </p:nvGrpSpPr>
        <p:grpSpPr>
          <a:xfrm>
            <a:off x="4125441" y="8453281"/>
            <a:ext cx="3307500" cy="1412288"/>
            <a:chOff x="4023935" y="8631925"/>
            <a:chExt cx="3307500" cy="1412288"/>
          </a:xfrm>
        </p:grpSpPr>
        <p:grpSp>
          <p:nvGrpSpPr>
            <p:cNvPr id="3040" name="Google Shape;3040;p107"/>
            <p:cNvGrpSpPr/>
            <p:nvPr/>
          </p:nvGrpSpPr>
          <p:grpSpPr>
            <a:xfrm>
              <a:off x="4023935" y="8631925"/>
              <a:ext cx="3307500" cy="1412288"/>
              <a:chOff x="11663738" y="7725202"/>
              <a:chExt cx="3307500" cy="1412288"/>
            </a:xfrm>
          </p:grpSpPr>
          <p:sp>
            <p:nvSpPr>
              <p:cNvPr id="3041" name="Google Shape;3041;p107"/>
              <p:cNvSpPr txBox="1"/>
              <p:nvPr/>
            </p:nvSpPr>
            <p:spPr>
              <a:xfrm>
                <a:off x="11663738" y="8029590"/>
                <a:ext cx="3117300" cy="11079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Not finding what you’re looking for? Feel free to remix, reuse, and reimagine any of the activities in this guide to make it work best for you and your learners.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Search for lesson plans, activities, and resources designed for a specific curricular area on the ScratchEd website: </a:t>
                </a:r>
                <a:r>
                  <a:rPr lang="en-US" sz="1100" u="sng">
                    <a:solidFill>
                      <a:schemeClr val="hlink"/>
                    </a:solidFill>
                    <a:latin typeface="PT Sans Narrow"/>
                    <a:ea typeface="PT Sans Narrow"/>
                    <a:cs typeface="PT Sans Narrow"/>
                    <a:sym typeface="PT Sans Narrow"/>
                    <a:hlinkClick r:id="rId3"/>
                  </a:rPr>
                  <a:t>http://scratched.gse.harvard.edu</a:t>
                </a:r>
                <a:endParaRPr sz="1100">
                  <a:solidFill>
                    <a:schemeClr val="dk1"/>
                  </a:solidFill>
                  <a:latin typeface="PT Sans Narrow"/>
                  <a:ea typeface="PT Sans Narrow"/>
                  <a:cs typeface="PT Sans Narrow"/>
                  <a:sym typeface="PT Sans Narrow"/>
                </a:endParaRPr>
              </a:p>
            </p:txBody>
          </p:sp>
          <p:sp>
            <p:nvSpPr>
              <p:cNvPr id="3042" name="Google Shape;3042;p107"/>
              <p:cNvSpPr txBox="1"/>
              <p:nvPr/>
            </p:nvSpPr>
            <p:spPr>
              <a:xfrm>
                <a:off x="11663738" y="7725202"/>
                <a:ext cx="3307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NOTES</a:t>
                </a:r>
                <a:endParaRPr b="1" sz="1400">
                  <a:solidFill>
                    <a:schemeClr val="dk1"/>
                  </a:solidFill>
                  <a:latin typeface="PT Sans Narrow"/>
                  <a:ea typeface="PT Sans Narrow"/>
                  <a:cs typeface="PT Sans Narrow"/>
                  <a:sym typeface="PT Sans Narrow"/>
                </a:endParaRPr>
              </a:p>
            </p:txBody>
          </p:sp>
        </p:grpSp>
        <p:cxnSp>
          <p:nvCxnSpPr>
            <p:cNvPr id="3043" name="Google Shape;3043;p107"/>
            <p:cNvCxnSpPr/>
            <p:nvPr/>
          </p:nvCxnSpPr>
          <p:spPr>
            <a:xfrm>
              <a:off x="4100135" y="8934351"/>
              <a:ext cx="3110400" cy="0"/>
            </a:xfrm>
            <a:prstGeom prst="straightConnector1">
              <a:avLst/>
            </a:prstGeom>
            <a:noFill/>
            <a:ln cap="flat" cmpd="sng" w="9525">
              <a:solidFill>
                <a:srgbClr val="000000"/>
              </a:solidFill>
              <a:prstDash val="solid"/>
              <a:round/>
              <a:headEnd len="sm" w="sm" type="none"/>
              <a:tailEnd len="sm" w="sm" type="none"/>
            </a:ln>
          </p:spPr>
        </p:cxnSp>
      </p:grpSp>
      <p:grpSp>
        <p:nvGrpSpPr>
          <p:cNvPr id="3044" name="Google Shape;3044;p107"/>
          <p:cNvGrpSpPr/>
          <p:nvPr/>
        </p:nvGrpSpPr>
        <p:grpSpPr>
          <a:xfrm>
            <a:off x="4125441" y="7487017"/>
            <a:ext cx="3307404" cy="805088"/>
            <a:chOff x="4127947" y="7437357"/>
            <a:chExt cx="3307404" cy="805088"/>
          </a:xfrm>
        </p:grpSpPr>
        <p:grpSp>
          <p:nvGrpSpPr>
            <p:cNvPr id="3045" name="Google Shape;3045;p107"/>
            <p:cNvGrpSpPr/>
            <p:nvPr/>
          </p:nvGrpSpPr>
          <p:grpSpPr>
            <a:xfrm>
              <a:off x="4127947" y="7437357"/>
              <a:ext cx="3307404" cy="805088"/>
              <a:chOff x="4127947" y="7666859"/>
              <a:chExt cx="3307404" cy="805088"/>
            </a:xfrm>
          </p:grpSpPr>
          <p:sp>
            <p:nvSpPr>
              <p:cNvPr id="3046" name="Google Shape;3046;p107"/>
              <p:cNvSpPr txBox="1"/>
              <p:nvPr/>
            </p:nvSpPr>
            <p:spPr>
              <a:xfrm>
                <a:off x="4127947" y="7971248"/>
                <a:ext cx="3117300" cy="5007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video sensing</a:t>
                </a:r>
                <a:endParaRPr sz="11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cloning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peer interviews</a:t>
                </a:r>
                <a:endParaRPr sz="1100">
                  <a:solidFill>
                    <a:schemeClr val="dk1"/>
                  </a:solidFill>
                  <a:latin typeface="PT Sans Narrow"/>
                  <a:ea typeface="PT Sans Narrow"/>
                  <a:cs typeface="PT Sans Narrow"/>
                  <a:sym typeface="PT Sans Narrow"/>
                </a:endParaRPr>
              </a:p>
            </p:txBody>
          </p:sp>
          <p:sp>
            <p:nvSpPr>
              <p:cNvPr id="3047" name="Google Shape;3047;p107"/>
              <p:cNvSpPr txBox="1"/>
              <p:nvPr/>
            </p:nvSpPr>
            <p:spPr>
              <a:xfrm>
                <a:off x="4127947" y="7666859"/>
                <a:ext cx="330740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KEY WORDS, CONCEPTS, &amp; PRACTICES</a:t>
                </a:r>
                <a:endParaRPr b="1" sz="1400">
                  <a:solidFill>
                    <a:schemeClr val="dk1"/>
                  </a:solidFill>
                  <a:latin typeface="PT Sans Narrow"/>
                  <a:ea typeface="PT Sans Narrow"/>
                  <a:cs typeface="PT Sans Narrow"/>
                  <a:sym typeface="PT Sans Narrow"/>
                </a:endParaRPr>
              </a:p>
            </p:txBody>
          </p:sp>
        </p:grpSp>
        <p:cxnSp>
          <p:nvCxnSpPr>
            <p:cNvPr id="3048" name="Google Shape;3048;p107"/>
            <p:cNvCxnSpPr/>
            <p:nvPr/>
          </p:nvCxnSpPr>
          <p:spPr>
            <a:xfrm>
              <a:off x="4204147" y="7738841"/>
              <a:ext cx="3108619" cy="0"/>
            </a:xfrm>
            <a:prstGeom prst="straightConnector1">
              <a:avLst/>
            </a:prstGeom>
            <a:noFill/>
            <a:ln cap="flat" cmpd="sng" w="9525">
              <a:solidFill>
                <a:srgbClr val="000000"/>
              </a:solidFill>
              <a:prstDash val="solid"/>
              <a:round/>
              <a:headEnd len="sm" w="sm" type="none"/>
              <a:tailEnd len="sm" w="sm" type="none"/>
            </a:ln>
          </p:spPr>
        </p:cxnSp>
      </p:grpSp>
      <p:grpSp>
        <p:nvGrpSpPr>
          <p:cNvPr id="3049" name="Google Shape;3049;p107"/>
          <p:cNvGrpSpPr/>
          <p:nvPr/>
        </p:nvGrpSpPr>
        <p:grpSpPr>
          <a:xfrm>
            <a:off x="176378" y="2282383"/>
            <a:ext cx="7596022" cy="479582"/>
            <a:chOff x="176378" y="2282383"/>
            <a:chExt cx="7596022" cy="479582"/>
          </a:xfrm>
        </p:grpSpPr>
        <p:sp>
          <p:nvSpPr>
            <p:cNvPr id="3050" name="Google Shape;3050;p107"/>
            <p:cNvSpPr/>
            <p:nvPr/>
          </p:nvSpPr>
          <p:spPr>
            <a:xfrm flipH="1">
              <a:off x="176378" y="2282383"/>
              <a:ext cx="7596022"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F7A6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051" name="Google Shape;3051;p107"/>
            <p:cNvSpPr txBox="1"/>
            <p:nvPr/>
          </p:nvSpPr>
          <p:spPr>
            <a:xfrm flipH="1">
              <a:off x="452118" y="2282383"/>
              <a:ext cx="2110950"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THE “BIG IDEA”</a:t>
              </a:r>
              <a:endParaRPr b="1" sz="2400">
                <a:solidFill>
                  <a:schemeClr val="lt1"/>
                </a:solidFill>
                <a:latin typeface="PT Sans Narrow"/>
                <a:ea typeface="PT Sans Narrow"/>
                <a:cs typeface="PT Sans Narrow"/>
                <a:sym typeface="PT Sans Narrow"/>
              </a:endParaRPr>
            </a:p>
          </p:txBody>
        </p:sp>
      </p:grpSp>
      <p:sp>
        <p:nvSpPr>
          <p:cNvPr id="3052" name="Google Shape;3052;p107"/>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90</a:t>
            </a:r>
            <a:endParaRPr b="0" i="0" sz="1200">
              <a:solidFill>
                <a:srgbClr val="888888"/>
              </a:solidFill>
              <a:latin typeface="Carme"/>
              <a:ea typeface="Carme"/>
              <a:cs typeface="Carme"/>
              <a:sym typeface="Carme"/>
            </a:endParaRPr>
          </a:p>
        </p:txBody>
      </p:sp>
      <p:grpSp>
        <p:nvGrpSpPr>
          <p:cNvPr id="3053" name="Google Shape;3053;p107"/>
          <p:cNvGrpSpPr/>
          <p:nvPr/>
        </p:nvGrpSpPr>
        <p:grpSpPr>
          <a:xfrm>
            <a:off x="454694" y="3045628"/>
            <a:ext cx="7306997" cy="3693300"/>
            <a:chOff x="454694" y="3045628"/>
            <a:chExt cx="7306997" cy="3693300"/>
          </a:xfrm>
        </p:grpSpPr>
        <p:sp>
          <p:nvSpPr>
            <p:cNvPr id="3054" name="Google Shape;3054;p107"/>
            <p:cNvSpPr txBox="1"/>
            <p:nvPr/>
          </p:nvSpPr>
          <p:spPr>
            <a:xfrm>
              <a:off x="454694" y="3045628"/>
              <a:ext cx="3130200" cy="369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chemeClr val="dk1"/>
                  </a:solidFill>
                  <a:latin typeface="PT Sans Narrow"/>
                  <a:ea typeface="PT Sans Narrow"/>
                  <a:cs typeface="PT Sans Narrow"/>
                  <a:sym typeface="PT Sans Narrow"/>
                </a:rPr>
                <a:t>After the release of the previous version of the guide, a common piece of feedback that we received from teachers was that they (and the learners they support) wanted more “catch-up” time, time to linger, revisit, and extend the ideas and projects they had created in previous units. In response, we added this “Diving Deeper” unit. </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3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300">
                  <a:solidFill>
                    <a:schemeClr val="dk1"/>
                  </a:solidFill>
                  <a:latin typeface="PT Sans Narrow"/>
                  <a:ea typeface="PT Sans Narrow"/>
                  <a:cs typeface="PT Sans Narrow"/>
                  <a:sym typeface="PT Sans Narrow"/>
                </a:rPr>
                <a:t>Whether pushing ahead with advanced concepts and practices or revisiting previous experiences, this is an opportunity for learners to engage in a moment of contemplation and reflection. What isn’t as clear as it could be? What do they still want to know about Scratch? How might others help them – and how might they help others?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1300">
                <a:solidFill>
                  <a:schemeClr val="dk1"/>
                </a:solidFill>
                <a:latin typeface="PT Sans Narrow"/>
                <a:ea typeface="PT Sans Narrow"/>
                <a:cs typeface="PT Sans Narrow"/>
                <a:sym typeface="PT Sans Narrow"/>
              </a:endParaRPr>
            </a:p>
            <a:p>
              <a:pPr indent="0" lvl="0" marL="0" marR="0" rtl="0" algn="l">
                <a:spcBef>
                  <a:spcPts val="0"/>
                </a:spcBef>
                <a:spcAft>
                  <a:spcPts val="0"/>
                </a:spcAft>
                <a:buNone/>
              </a:pPr>
              <a:r>
                <a:rPr lang="en-US" sz="1300">
                  <a:solidFill>
                    <a:schemeClr val="dk1"/>
                  </a:solidFill>
                  <a:latin typeface="PT Sans Narrow"/>
                  <a:ea typeface="PT Sans Narrow"/>
                  <a:cs typeface="PT Sans Narrow"/>
                  <a:sym typeface="PT Sans Narrow"/>
                </a:rPr>
                <a:t>This is also an opportunity for you, as educator, to engage in similar acts of contemplation and reflection. What has surprised you? What has made you uncomfortable? What would you want to do differently next time? Why?</a:t>
              </a:r>
              <a:endParaRPr>
                <a:latin typeface="PT Sans Narrow"/>
                <a:ea typeface="PT Sans Narrow"/>
                <a:cs typeface="PT Sans Narrow"/>
                <a:sym typeface="PT Sans Narrow"/>
              </a:endParaRPr>
            </a:p>
          </p:txBody>
        </p:sp>
        <p:pic>
          <p:nvPicPr>
            <p:cNvPr descr="Unit5overview.png" id="3055" name="Google Shape;3055;p107"/>
            <p:cNvPicPr preferRelativeResize="0"/>
            <p:nvPr/>
          </p:nvPicPr>
          <p:blipFill rotWithShape="1">
            <a:blip r:embed="rId4">
              <a:alphaModFix/>
            </a:blip>
            <a:srcRect b="0" l="0" r="0" t="0"/>
            <a:stretch/>
          </p:blipFill>
          <p:spPr>
            <a:xfrm>
              <a:off x="3992880" y="3152645"/>
              <a:ext cx="3768811" cy="3525260"/>
            </a:xfrm>
            <a:prstGeom prst="rect">
              <a:avLst/>
            </a:prstGeom>
            <a:noFill/>
            <a:ln>
              <a:noFill/>
            </a:ln>
          </p:spPr>
        </p:pic>
      </p:grpSp>
      <p:sp>
        <p:nvSpPr>
          <p:cNvPr id="3056" name="Google Shape;3056;p107"/>
          <p:cNvSpPr txBox="1"/>
          <p:nvPr/>
        </p:nvSpPr>
        <p:spPr>
          <a:xfrm>
            <a:off x="5548900" y="7791450"/>
            <a:ext cx="1813500" cy="585600"/>
          </a:xfrm>
          <a:prstGeom prst="rect">
            <a:avLst/>
          </a:prstGeom>
          <a:noFill/>
          <a:ln>
            <a:noFill/>
          </a:ln>
        </p:spPr>
        <p:txBody>
          <a:bodyPr anchorCtr="0" anchor="ctr" bIns="91425" lIns="91425" spcFirstLastPara="1" rIns="91425" wrap="square" tIns="91425">
            <a:noAutofit/>
          </a:bodyPr>
          <a:lstStyle/>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hardware </a:t>
            </a:r>
            <a:endParaRPr>
              <a:solidFill>
                <a:schemeClr val="dk1"/>
              </a:solidFill>
              <a:latin typeface="PT Sans Narrow"/>
              <a:ea typeface="PT Sans Narrow"/>
              <a:cs typeface="PT Sans Narrow"/>
              <a:sym typeface="PT Sans Narrow"/>
            </a:endParaRPr>
          </a:p>
          <a:p>
            <a:pPr indent="-171450" lvl="0" marL="171450" rtl="0" algn="l">
              <a:spcBef>
                <a:spcPts val="0"/>
              </a:spcBef>
              <a:spcAft>
                <a:spcPts val="0"/>
              </a:spcAft>
              <a:buClr>
                <a:schemeClr val="dk1"/>
              </a:buClr>
              <a:buSzPts val="1100"/>
              <a:buFont typeface="PT Sans Narrow"/>
              <a:buChar char="+"/>
            </a:pPr>
            <a:r>
              <a:rPr lang="en-US" sz="1100">
                <a:solidFill>
                  <a:schemeClr val="dk1"/>
                </a:solidFill>
                <a:latin typeface="PT Sans Narrow"/>
                <a:ea typeface="PT Sans Narrow"/>
                <a:cs typeface="PT Sans Narrow"/>
                <a:sym typeface="PT Sans Narrow"/>
              </a:rPr>
              <a:t>extensions</a:t>
            </a:r>
            <a:endParaRPr sz="1100">
              <a:solidFill>
                <a:schemeClr val="dk1"/>
              </a:solidFill>
              <a:latin typeface="PT Sans Narrow"/>
              <a:ea typeface="PT Sans Narrow"/>
              <a:cs typeface="PT Sans Narrow"/>
              <a:sym typeface="PT Sans Narrow"/>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0" name="Shape 3060"/>
        <p:cNvGrpSpPr/>
        <p:nvPr/>
      </p:nvGrpSpPr>
      <p:grpSpPr>
        <a:xfrm>
          <a:off x="0" y="0"/>
          <a:ext cx="0" cy="0"/>
          <a:chOff x="0" y="0"/>
          <a:chExt cx="0" cy="0"/>
        </a:xfrm>
      </p:grpSpPr>
      <p:sp>
        <p:nvSpPr>
          <p:cNvPr id="3061" name="Google Shape;3061;p108"/>
          <p:cNvSpPr txBox="1"/>
          <p:nvPr/>
        </p:nvSpPr>
        <p:spPr>
          <a:xfrm>
            <a:off x="4060679" y="1621971"/>
            <a:ext cx="3273767" cy="230832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Rather than focusing on a particular theme or genre like the three previous units, this unit is intended to create a space for reviewing and reflecting on prior work. This unit’s activities are especially flexible, diving deeper into creative computing by revisiting challenges, extending skills, or refining practices.</a:t>
            </a:r>
            <a:endParaRPr>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Begin by inviting students to review their past work and engage in self-assessment of their learning goals in the Know Want Learn activity.</a:t>
            </a:r>
            <a:endParaRPr>
              <a:latin typeface="PT Sans Narrow"/>
              <a:ea typeface="PT Sans Narrow"/>
              <a:cs typeface="PT Sans Narrow"/>
              <a:sym typeface="PT Sans Narrow"/>
            </a:endParaRPr>
          </a:p>
          <a:p>
            <a:pPr indent="0" lvl="0" marL="0" marR="0" rtl="0" algn="just">
              <a:spcBef>
                <a:spcPts val="0"/>
              </a:spcBef>
              <a:spcAft>
                <a:spcPts val="0"/>
              </a:spcAft>
              <a:buNone/>
            </a:pPr>
            <a:r>
              <a:t/>
            </a:r>
            <a:endParaRPr sz="1200">
              <a:solidFill>
                <a:schemeClr val="dk1"/>
              </a:solidFill>
              <a:latin typeface="PT Sans Narrow"/>
              <a:ea typeface="PT Sans Narrow"/>
              <a:cs typeface="PT Sans Narrow"/>
              <a:sym typeface="PT Sans Narrow"/>
            </a:endParaRPr>
          </a:p>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Then, encourage students to dive deeper into Scratch by choosing which follow-up activities to pursue.</a:t>
            </a:r>
            <a:endParaRPr sz="1200">
              <a:solidFill>
                <a:schemeClr val="dk1"/>
              </a:solidFill>
              <a:latin typeface="PT Sans Narrow"/>
              <a:ea typeface="PT Sans Narrow"/>
              <a:cs typeface="PT Sans Narrow"/>
              <a:sym typeface="PT Sans Narrow"/>
            </a:endParaRPr>
          </a:p>
        </p:txBody>
      </p:sp>
      <p:grpSp>
        <p:nvGrpSpPr>
          <p:cNvPr id="3062" name="Google Shape;3062;p108"/>
          <p:cNvGrpSpPr/>
          <p:nvPr/>
        </p:nvGrpSpPr>
        <p:grpSpPr>
          <a:xfrm>
            <a:off x="378584" y="6592363"/>
            <a:ext cx="5942158" cy="2328997"/>
            <a:chOff x="378584" y="6665970"/>
            <a:chExt cx="5942158" cy="2328997"/>
          </a:xfrm>
        </p:grpSpPr>
        <p:grpSp>
          <p:nvGrpSpPr>
            <p:cNvPr id="3063" name="Google Shape;3063;p108"/>
            <p:cNvGrpSpPr/>
            <p:nvPr/>
          </p:nvGrpSpPr>
          <p:grpSpPr>
            <a:xfrm>
              <a:off x="378584" y="6665990"/>
              <a:ext cx="1241052" cy="2328978"/>
              <a:chOff x="361181" y="6645783"/>
              <a:chExt cx="1378946" cy="2587747"/>
            </a:xfrm>
          </p:grpSpPr>
          <p:sp>
            <p:nvSpPr>
              <p:cNvPr id="3064" name="Google Shape;3064;p108"/>
              <p:cNvSpPr/>
              <p:nvPr/>
            </p:nvSpPr>
            <p:spPr>
              <a:xfrm>
                <a:off x="490865" y="8104929"/>
                <a:ext cx="1159800" cy="112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What do you know?</a:t>
                </a:r>
                <a:endParaRPr>
                  <a:latin typeface="PT Sans Narrow"/>
                  <a:ea typeface="PT Sans Narrow"/>
                  <a:cs typeface="PT Sans Narrow"/>
                  <a:sym typeface="PT Sans Narrow"/>
                </a:endParaRPr>
              </a:p>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 What do you </a:t>
                </a:r>
                <a:endParaRPr sz="1000">
                  <a:solidFill>
                    <a:schemeClr val="dk1"/>
                  </a:solidFill>
                  <a:latin typeface="PT Sans Narrow"/>
                  <a:ea typeface="PT Sans Narrow"/>
                  <a:cs typeface="PT Sans Narrow"/>
                  <a:sym typeface="PT Sans Narrow"/>
                </a:endParaRPr>
              </a:p>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want to know? What have you learned?</a:t>
                </a:r>
                <a:endParaRPr>
                  <a:latin typeface="PT Sans Narrow"/>
                  <a:ea typeface="PT Sans Narrow"/>
                  <a:cs typeface="PT Sans Narrow"/>
                  <a:sym typeface="PT Sans Narrow"/>
                </a:endParaRPr>
              </a:p>
            </p:txBody>
          </p:sp>
          <p:grpSp>
            <p:nvGrpSpPr>
              <p:cNvPr id="3065" name="Google Shape;3065;p108"/>
              <p:cNvGrpSpPr/>
              <p:nvPr/>
            </p:nvGrpSpPr>
            <p:grpSpPr>
              <a:xfrm>
                <a:off x="361181" y="6645783"/>
                <a:ext cx="1378946" cy="1378946"/>
                <a:chOff x="361181" y="6645783"/>
                <a:chExt cx="1378946" cy="1378946"/>
              </a:xfrm>
            </p:grpSpPr>
            <p:sp>
              <p:nvSpPr>
                <p:cNvPr id="3066" name="Google Shape;3066;p108"/>
                <p:cNvSpPr/>
                <p:nvPr/>
              </p:nvSpPr>
              <p:spPr>
                <a:xfrm rot="8075815">
                  <a:off x="563111" y="6847712"/>
                  <a:ext cx="975086" cy="975087"/>
                </a:xfrm>
                <a:prstGeom prst="teardrop">
                  <a:avLst>
                    <a:gd fmla="val 100000" name="adj"/>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7A654"/>
                    </a:solidFill>
                    <a:latin typeface="Calibri"/>
                    <a:ea typeface="Calibri"/>
                    <a:cs typeface="Calibri"/>
                    <a:sym typeface="Calibri"/>
                  </a:endParaRPr>
                </a:p>
              </p:txBody>
            </p:sp>
            <p:sp>
              <p:nvSpPr>
                <p:cNvPr id="3067" name="Google Shape;3067;p108"/>
                <p:cNvSpPr txBox="1"/>
                <p:nvPr/>
              </p:nvSpPr>
              <p:spPr>
                <a:xfrm>
                  <a:off x="535218" y="7112421"/>
                  <a:ext cx="1030873" cy="5129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KNOW </a:t>
                  </a:r>
                  <a:endParaRPr b="1" sz="1100">
                    <a:latin typeface="PT Sans Narrow"/>
                    <a:ea typeface="PT Sans Narrow"/>
                    <a:cs typeface="PT Sans Narrow"/>
                    <a:sym typeface="PT Sans Narrow"/>
                  </a:endParaRPr>
                </a:p>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WANT LEARN</a:t>
                  </a:r>
                  <a:endParaRPr b="1" sz="1100">
                    <a:latin typeface="PT Sans Narrow"/>
                    <a:ea typeface="PT Sans Narrow"/>
                    <a:cs typeface="PT Sans Narrow"/>
                    <a:sym typeface="PT Sans Narrow"/>
                  </a:endParaRPr>
                </a:p>
              </p:txBody>
            </p:sp>
          </p:grpSp>
        </p:grpSp>
        <p:grpSp>
          <p:nvGrpSpPr>
            <p:cNvPr id="3068" name="Google Shape;3068;p108"/>
            <p:cNvGrpSpPr/>
            <p:nvPr/>
          </p:nvGrpSpPr>
          <p:grpSpPr>
            <a:xfrm>
              <a:off x="1555353" y="6665970"/>
              <a:ext cx="1241052" cy="2328972"/>
              <a:chOff x="1603083" y="6645781"/>
              <a:chExt cx="1378946" cy="2587748"/>
            </a:xfrm>
          </p:grpSpPr>
          <p:sp>
            <p:nvSpPr>
              <p:cNvPr id="3069" name="Google Shape;3069;p108"/>
              <p:cNvSpPr/>
              <p:nvPr/>
            </p:nvSpPr>
            <p:spPr>
              <a:xfrm>
                <a:off x="1692439" y="8104929"/>
                <a:ext cx="1204800" cy="112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Remix a past project, go back to a missed activity, or challenge yourself to learn something new.</a:t>
                </a:r>
                <a:endParaRPr sz="1000">
                  <a:solidFill>
                    <a:schemeClr val="dk1"/>
                  </a:solidFill>
                  <a:latin typeface="PT Sans Narrow"/>
                  <a:ea typeface="PT Sans Narrow"/>
                  <a:cs typeface="PT Sans Narrow"/>
                  <a:sym typeface="PT Sans Narrow"/>
                </a:endParaRPr>
              </a:p>
            </p:txBody>
          </p:sp>
          <p:grpSp>
            <p:nvGrpSpPr>
              <p:cNvPr id="3070" name="Google Shape;3070;p108"/>
              <p:cNvGrpSpPr/>
              <p:nvPr/>
            </p:nvGrpSpPr>
            <p:grpSpPr>
              <a:xfrm>
                <a:off x="1603083" y="6645781"/>
                <a:ext cx="1378946" cy="1378946"/>
                <a:chOff x="1603083" y="6645781"/>
                <a:chExt cx="1378946" cy="1378946"/>
              </a:xfrm>
            </p:grpSpPr>
            <p:sp>
              <p:nvSpPr>
                <p:cNvPr id="3071" name="Google Shape;3071;p108"/>
                <p:cNvSpPr/>
                <p:nvPr/>
              </p:nvSpPr>
              <p:spPr>
                <a:xfrm rot="8075815">
                  <a:off x="1805013" y="6847711"/>
                  <a:ext cx="975086" cy="975087"/>
                </a:xfrm>
                <a:prstGeom prst="teardrop">
                  <a:avLst>
                    <a:gd fmla="val 100000" name="adj"/>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2" name="Google Shape;3072;p108"/>
                <p:cNvSpPr txBox="1"/>
                <p:nvPr/>
              </p:nvSpPr>
              <p:spPr>
                <a:xfrm>
                  <a:off x="1777121" y="7172213"/>
                  <a:ext cx="103087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ROUND TWO</a:t>
                  </a:r>
                  <a:endParaRPr b="1" sz="1100">
                    <a:latin typeface="PT Sans Narrow"/>
                    <a:ea typeface="PT Sans Narrow"/>
                    <a:cs typeface="PT Sans Narrow"/>
                    <a:sym typeface="PT Sans Narrow"/>
                  </a:endParaRPr>
                </a:p>
              </p:txBody>
            </p:sp>
          </p:grpSp>
        </p:grpSp>
        <p:grpSp>
          <p:nvGrpSpPr>
            <p:cNvPr id="3073" name="Google Shape;3073;p108"/>
            <p:cNvGrpSpPr/>
            <p:nvPr/>
          </p:nvGrpSpPr>
          <p:grpSpPr>
            <a:xfrm>
              <a:off x="2728232" y="6665976"/>
              <a:ext cx="1276799" cy="2175071"/>
              <a:chOff x="2852686" y="6645783"/>
              <a:chExt cx="1418665" cy="2416746"/>
            </a:xfrm>
          </p:grpSpPr>
          <p:sp>
            <p:nvSpPr>
              <p:cNvPr id="3074" name="Google Shape;3074;p108"/>
              <p:cNvSpPr/>
              <p:nvPr/>
            </p:nvSpPr>
            <p:spPr>
              <a:xfrm>
                <a:off x="2971151" y="8104929"/>
                <a:ext cx="1300200" cy="95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Creating with Scratch can go beyond what happens on the screen.</a:t>
                </a:r>
                <a:endParaRPr>
                  <a:latin typeface="PT Sans Narrow"/>
                  <a:ea typeface="PT Sans Narrow"/>
                  <a:cs typeface="PT Sans Narrow"/>
                  <a:sym typeface="PT Sans Narrow"/>
                </a:endParaRPr>
              </a:p>
            </p:txBody>
          </p:sp>
          <p:grpSp>
            <p:nvGrpSpPr>
              <p:cNvPr id="3075" name="Google Shape;3075;p108"/>
              <p:cNvGrpSpPr/>
              <p:nvPr/>
            </p:nvGrpSpPr>
            <p:grpSpPr>
              <a:xfrm>
                <a:off x="2852686" y="6645783"/>
                <a:ext cx="1378946" cy="1378946"/>
                <a:chOff x="2852686" y="6645783"/>
                <a:chExt cx="1378946" cy="1378946"/>
              </a:xfrm>
            </p:grpSpPr>
            <p:sp>
              <p:nvSpPr>
                <p:cNvPr id="3076" name="Google Shape;3076;p108"/>
                <p:cNvSpPr/>
                <p:nvPr/>
              </p:nvSpPr>
              <p:spPr>
                <a:xfrm rot="8075815">
                  <a:off x="3054616" y="6847713"/>
                  <a:ext cx="975086" cy="975087"/>
                </a:xfrm>
                <a:prstGeom prst="teardrop">
                  <a:avLst>
                    <a:gd fmla="val 100000" name="adj"/>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7" name="Google Shape;3077;p108"/>
                <p:cNvSpPr txBox="1"/>
                <p:nvPr/>
              </p:nvSpPr>
              <p:spPr>
                <a:xfrm>
                  <a:off x="3026723" y="7112437"/>
                  <a:ext cx="1030873" cy="51296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HARDWARE &amp; EXTENSIONS</a:t>
                  </a:r>
                  <a:endParaRPr b="1" sz="1100">
                    <a:latin typeface="PT Sans Narrow"/>
                    <a:ea typeface="PT Sans Narrow"/>
                    <a:cs typeface="PT Sans Narrow"/>
                    <a:sym typeface="PT Sans Narrow"/>
                  </a:endParaRPr>
                </a:p>
              </p:txBody>
            </p:sp>
          </p:grpSp>
        </p:grpSp>
        <p:grpSp>
          <p:nvGrpSpPr>
            <p:cNvPr id="3078" name="Google Shape;3078;p108"/>
            <p:cNvGrpSpPr/>
            <p:nvPr/>
          </p:nvGrpSpPr>
          <p:grpSpPr>
            <a:xfrm>
              <a:off x="5079690" y="6665977"/>
              <a:ext cx="1241052" cy="1867273"/>
              <a:chOff x="5291070" y="6645783"/>
              <a:chExt cx="1378946" cy="2074747"/>
            </a:xfrm>
          </p:grpSpPr>
          <p:sp>
            <p:nvSpPr>
              <p:cNvPr id="3079" name="Google Shape;3079;p108"/>
              <p:cNvSpPr/>
              <p:nvPr/>
            </p:nvSpPr>
            <p:spPr>
              <a:xfrm>
                <a:off x="5420833" y="8104929"/>
                <a:ext cx="1159800" cy="61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Design a learning experience for others to try.</a:t>
                </a:r>
                <a:endParaRPr>
                  <a:latin typeface="PT Sans Narrow"/>
                  <a:ea typeface="PT Sans Narrow"/>
                  <a:cs typeface="PT Sans Narrow"/>
                  <a:sym typeface="PT Sans Narrow"/>
                </a:endParaRPr>
              </a:p>
            </p:txBody>
          </p:sp>
          <p:grpSp>
            <p:nvGrpSpPr>
              <p:cNvPr id="3080" name="Google Shape;3080;p108"/>
              <p:cNvGrpSpPr/>
              <p:nvPr/>
            </p:nvGrpSpPr>
            <p:grpSpPr>
              <a:xfrm>
                <a:off x="5291070" y="6645783"/>
                <a:ext cx="1378946" cy="1378946"/>
                <a:chOff x="5291070" y="6645783"/>
                <a:chExt cx="1378946" cy="1378946"/>
              </a:xfrm>
            </p:grpSpPr>
            <p:sp>
              <p:nvSpPr>
                <p:cNvPr id="3081" name="Google Shape;3081;p108"/>
                <p:cNvSpPr/>
                <p:nvPr/>
              </p:nvSpPr>
              <p:spPr>
                <a:xfrm rot="8075815">
                  <a:off x="5493000" y="6847712"/>
                  <a:ext cx="975086" cy="975087"/>
                </a:xfrm>
                <a:prstGeom prst="teardrop">
                  <a:avLst>
                    <a:gd fmla="val 100000" name="adj"/>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2" name="Google Shape;3082;p108"/>
                <p:cNvSpPr txBox="1"/>
                <p:nvPr/>
              </p:nvSpPr>
              <p:spPr>
                <a:xfrm>
                  <a:off x="5465107" y="7113936"/>
                  <a:ext cx="1030873" cy="51296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ACTIVITY DESIGN</a:t>
                  </a:r>
                  <a:endParaRPr b="1" sz="1100">
                    <a:latin typeface="PT Sans Narrow"/>
                    <a:ea typeface="PT Sans Narrow"/>
                    <a:cs typeface="PT Sans Narrow"/>
                    <a:sym typeface="PT Sans Narrow"/>
                  </a:endParaRPr>
                </a:p>
              </p:txBody>
            </p:sp>
          </p:grpSp>
        </p:grpSp>
        <p:grpSp>
          <p:nvGrpSpPr>
            <p:cNvPr id="3083" name="Google Shape;3083;p108"/>
            <p:cNvGrpSpPr/>
            <p:nvPr/>
          </p:nvGrpSpPr>
          <p:grpSpPr>
            <a:xfrm>
              <a:off x="3904046" y="6665979"/>
              <a:ext cx="1241054" cy="2021173"/>
              <a:chOff x="4079172" y="6645783"/>
              <a:chExt cx="1378948" cy="2245746"/>
            </a:xfrm>
          </p:grpSpPr>
          <p:grpSp>
            <p:nvGrpSpPr>
              <p:cNvPr id="3084" name="Google Shape;3084;p108"/>
              <p:cNvGrpSpPr/>
              <p:nvPr/>
            </p:nvGrpSpPr>
            <p:grpSpPr>
              <a:xfrm>
                <a:off x="4079172" y="6645783"/>
                <a:ext cx="1378948" cy="1378948"/>
                <a:chOff x="4079172" y="6645783"/>
                <a:chExt cx="1378948" cy="1378948"/>
              </a:xfrm>
            </p:grpSpPr>
            <p:sp>
              <p:nvSpPr>
                <p:cNvPr id="3085" name="Google Shape;3085;p108"/>
                <p:cNvSpPr/>
                <p:nvPr/>
              </p:nvSpPr>
              <p:spPr>
                <a:xfrm rot="8075815">
                  <a:off x="4281103" y="6847713"/>
                  <a:ext cx="975087" cy="975088"/>
                </a:xfrm>
                <a:prstGeom prst="teardrop">
                  <a:avLst>
                    <a:gd fmla="val 100000" name="adj"/>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6" name="Google Shape;3086;p108"/>
                <p:cNvSpPr txBox="1"/>
                <p:nvPr/>
              </p:nvSpPr>
              <p:spPr>
                <a:xfrm>
                  <a:off x="4253210" y="7112436"/>
                  <a:ext cx="1030873" cy="51296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ADVANCED CONCEPTS</a:t>
                  </a:r>
                  <a:endParaRPr b="1" sz="1100">
                    <a:latin typeface="PT Sans Narrow"/>
                    <a:ea typeface="PT Sans Narrow"/>
                    <a:cs typeface="PT Sans Narrow"/>
                    <a:sym typeface="PT Sans Narrow"/>
                  </a:endParaRPr>
                </a:p>
              </p:txBody>
            </p:sp>
          </p:grpSp>
          <p:sp>
            <p:nvSpPr>
              <p:cNvPr id="3087" name="Google Shape;3087;p108"/>
              <p:cNvSpPr/>
              <p:nvPr/>
            </p:nvSpPr>
            <p:spPr>
              <a:xfrm>
                <a:off x="4253206" y="8104930"/>
                <a:ext cx="1159800" cy="786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Create a project that explores </a:t>
                </a:r>
                <a:br>
                  <a:rPr lang="en-US" sz="1000">
                    <a:solidFill>
                      <a:schemeClr val="dk1"/>
                    </a:solidFill>
                    <a:latin typeface="PT Sans Narrow"/>
                    <a:ea typeface="PT Sans Narrow"/>
                    <a:cs typeface="PT Sans Narrow"/>
                    <a:sym typeface="PT Sans Narrow"/>
                  </a:rPr>
                </a:br>
                <a:r>
                  <a:rPr lang="en-US" sz="1000">
                    <a:solidFill>
                      <a:schemeClr val="dk1"/>
                    </a:solidFill>
                    <a:latin typeface="PT Sans Narrow"/>
                    <a:ea typeface="PT Sans Narrow"/>
                    <a:cs typeface="PT Sans Narrow"/>
                    <a:sym typeface="PT Sans Narrow"/>
                  </a:rPr>
                  <a:t>video sensing</a:t>
                </a:r>
                <a:endParaRPr>
                  <a:latin typeface="PT Sans Narrow"/>
                  <a:ea typeface="PT Sans Narrow"/>
                  <a:cs typeface="PT Sans Narrow"/>
                  <a:sym typeface="PT Sans Narrow"/>
                </a:endParaRPr>
              </a:p>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or cloning.</a:t>
                </a:r>
                <a:endParaRPr sz="1000">
                  <a:solidFill>
                    <a:schemeClr val="dk1"/>
                  </a:solidFill>
                  <a:latin typeface="PT Sans Narrow"/>
                  <a:ea typeface="PT Sans Narrow"/>
                  <a:cs typeface="PT Sans Narrow"/>
                  <a:sym typeface="PT Sans Narrow"/>
                </a:endParaRPr>
              </a:p>
            </p:txBody>
          </p:sp>
        </p:grpSp>
      </p:grpSp>
      <p:grpSp>
        <p:nvGrpSpPr>
          <p:cNvPr id="3088" name="Google Shape;3088;p108"/>
          <p:cNvGrpSpPr/>
          <p:nvPr/>
        </p:nvGrpSpPr>
        <p:grpSpPr>
          <a:xfrm>
            <a:off x="6257226" y="6589564"/>
            <a:ext cx="1241052" cy="2021236"/>
            <a:chOff x="6257226" y="7151383"/>
            <a:chExt cx="1241052" cy="2021236"/>
          </a:xfrm>
        </p:grpSpPr>
        <p:sp>
          <p:nvSpPr>
            <p:cNvPr id="3089" name="Google Shape;3089;p108"/>
            <p:cNvSpPr/>
            <p:nvPr/>
          </p:nvSpPr>
          <p:spPr>
            <a:xfrm>
              <a:off x="6337649" y="8464619"/>
              <a:ext cx="10845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PT Sans Narrow"/>
                  <a:ea typeface="PT Sans Narrow"/>
                  <a:cs typeface="PT Sans Narrow"/>
                  <a:sym typeface="PT Sans Narrow"/>
                </a:rPr>
                <a:t>Create your own Debug It! program and see if others can solve it.</a:t>
              </a:r>
              <a:endParaRPr>
                <a:latin typeface="PT Sans Narrow"/>
                <a:ea typeface="PT Sans Narrow"/>
                <a:cs typeface="PT Sans Narrow"/>
                <a:sym typeface="PT Sans Narrow"/>
              </a:endParaRPr>
            </a:p>
          </p:txBody>
        </p:sp>
        <p:sp>
          <p:nvSpPr>
            <p:cNvPr id="3090" name="Google Shape;3090;p108"/>
            <p:cNvSpPr/>
            <p:nvPr/>
          </p:nvSpPr>
          <p:spPr>
            <a:xfrm rot="8075815">
              <a:off x="6438964" y="7333120"/>
              <a:ext cx="877577" cy="877579"/>
            </a:xfrm>
            <a:prstGeom prst="teardrop">
              <a:avLst>
                <a:gd fmla="val 100000" name="adj"/>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1" name="Google Shape;3091;p108"/>
            <p:cNvSpPr txBox="1"/>
            <p:nvPr/>
          </p:nvSpPr>
          <p:spPr>
            <a:xfrm>
              <a:off x="6413860" y="7627971"/>
              <a:ext cx="927786"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rgbClr val="FFFFFF"/>
                  </a:solidFill>
                  <a:latin typeface="PT Sans Narrow"/>
                  <a:ea typeface="PT Sans Narrow"/>
                  <a:cs typeface="PT Sans Narrow"/>
                  <a:sym typeface="PT Sans Narrow"/>
                </a:rPr>
                <a:t>MY DEBUG IT!</a:t>
              </a:r>
              <a:endParaRPr b="1" sz="1100">
                <a:latin typeface="PT Sans Narrow"/>
                <a:ea typeface="PT Sans Narrow"/>
                <a:cs typeface="PT Sans Narrow"/>
                <a:sym typeface="PT Sans Narrow"/>
              </a:endParaRPr>
            </a:p>
          </p:txBody>
        </p:sp>
      </p:grpSp>
      <p:cxnSp>
        <p:nvCxnSpPr>
          <p:cNvPr id="3092" name="Google Shape;3092;p108"/>
          <p:cNvCxnSpPr/>
          <p:nvPr/>
        </p:nvCxnSpPr>
        <p:spPr>
          <a:xfrm rot="10800000">
            <a:off x="2173558" y="6536857"/>
            <a:ext cx="1" cy="178032"/>
          </a:xfrm>
          <a:prstGeom prst="straightConnector1">
            <a:avLst/>
          </a:prstGeom>
          <a:solidFill>
            <a:schemeClr val="accent3"/>
          </a:solidFill>
          <a:ln cap="flat" cmpd="sng" w="12700">
            <a:solidFill>
              <a:schemeClr val="dk1"/>
            </a:solidFill>
            <a:prstDash val="solid"/>
            <a:round/>
            <a:headEnd len="med" w="med" type="triangle"/>
            <a:tailEnd len="sm" w="sm" type="none"/>
          </a:ln>
        </p:spPr>
      </p:cxnSp>
      <p:sp>
        <p:nvSpPr>
          <p:cNvPr id="3093" name="Google Shape;3093;p108"/>
          <p:cNvSpPr/>
          <p:nvPr/>
        </p:nvSpPr>
        <p:spPr>
          <a:xfrm>
            <a:off x="1851074" y="6314500"/>
            <a:ext cx="7260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2</a:t>
            </a:r>
            <a:endParaRPr b="1" sz="1050">
              <a:solidFill>
                <a:schemeClr val="dk1"/>
              </a:solidFill>
              <a:latin typeface="PT Sans Narrow"/>
              <a:ea typeface="PT Sans Narrow"/>
              <a:cs typeface="PT Sans Narrow"/>
              <a:sym typeface="PT Sans Narrow"/>
            </a:endParaRPr>
          </a:p>
        </p:txBody>
      </p:sp>
      <p:cxnSp>
        <p:nvCxnSpPr>
          <p:cNvPr id="3094" name="Google Shape;3094;p108"/>
          <p:cNvCxnSpPr/>
          <p:nvPr/>
        </p:nvCxnSpPr>
        <p:spPr>
          <a:xfrm rot="10800000">
            <a:off x="992120" y="6536857"/>
            <a:ext cx="3775" cy="181748"/>
          </a:xfrm>
          <a:prstGeom prst="straightConnector1">
            <a:avLst/>
          </a:prstGeom>
          <a:solidFill>
            <a:schemeClr val="accent3"/>
          </a:solidFill>
          <a:ln cap="flat" cmpd="sng" w="12700">
            <a:solidFill>
              <a:schemeClr val="dk1"/>
            </a:solidFill>
            <a:prstDash val="solid"/>
            <a:round/>
            <a:headEnd len="med" w="med" type="triangle"/>
            <a:tailEnd len="sm" w="sm" type="none"/>
          </a:ln>
        </p:spPr>
      </p:cxnSp>
      <p:sp>
        <p:nvSpPr>
          <p:cNvPr id="3095" name="Google Shape;3095;p108"/>
          <p:cNvSpPr/>
          <p:nvPr/>
        </p:nvSpPr>
        <p:spPr>
          <a:xfrm>
            <a:off x="683600" y="6313625"/>
            <a:ext cx="7260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1</a:t>
            </a:r>
            <a:endParaRPr b="1" sz="1050">
              <a:solidFill>
                <a:schemeClr val="dk1"/>
              </a:solidFill>
              <a:latin typeface="PT Sans Narrow"/>
              <a:ea typeface="PT Sans Narrow"/>
              <a:cs typeface="PT Sans Narrow"/>
              <a:sym typeface="PT Sans Narrow"/>
            </a:endParaRPr>
          </a:p>
        </p:txBody>
      </p:sp>
      <p:cxnSp>
        <p:nvCxnSpPr>
          <p:cNvPr id="3096" name="Google Shape;3096;p108"/>
          <p:cNvCxnSpPr/>
          <p:nvPr/>
        </p:nvCxnSpPr>
        <p:spPr>
          <a:xfrm rot="10800000">
            <a:off x="3322797" y="6441239"/>
            <a:ext cx="1" cy="275235"/>
          </a:xfrm>
          <a:prstGeom prst="straightConnector1">
            <a:avLst/>
          </a:prstGeom>
          <a:solidFill>
            <a:srgbClr val="AA28BA"/>
          </a:solidFill>
          <a:ln cap="flat" cmpd="sng" w="12700">
            <a:solidFill>
              <a:schemeClr val="dk1"/>
            </a:solidFill>
            <a:prstDash val="solid"/>
            <a:round/>
            <a:headEnd len="med" w="med" type="triangle"/>
            <a:tailEnd len="sm" w="sm" type="none"/>
          </a:ln>
        </p:spPr>
      </p:cxnSp>
      <p:cxnSp>
        <p:nvCxnSpPr>
          <p:cNvPr id="3097" name="Google Shape;3097;p108"/>
          <p:cNvCxnSpPr/>
          <p:nvPr/>
        </p:nvCxnSpPr>
        <p:spPr>
          <a:xfrm rot="10800000">
            <a:off x="4489070" y="6433842"/>
            <a:ext cx="3775" cy="281047"/>
          </a:xfrm>
          <a:prstGeom prst="straightConnector1">
            <a:avLst/>
          </a:prstGeom>
          <a:solidFill>
            <a:srgbClr val="AA28BA"/>
          </a:solidFill>
          <a:ln cap="flat" cmpd="sng" w="12700">
            <a:solidFill>
              <a:schemeClr val="dk1"/>
            </a:solidFill>
            <a:prstDash val="solid"/>
            <a:round/>
            <a:headEnd len="med" w="med" type="triangle"/>
            <a:tailEnd len="sm" w="sm" type="none"/>
          </a:ln>
        </p:spPr>
      </p:cxnSp>
      <p:cxnSp>
        <p:nvCxnSpPr>
          <p:cNvPr id="3098" name="Google Shape;3098;p108"/>
          <p:cNvCxnSpPr/>
          <p:nvPr/>
        </p:nvCxnSpPr>
        <p:spPr>
          <a:xfrm>
            <a:off x="3319022" y="6441239"/>
            <a:ext cx="1170048" cy="0"/>
          </a:xfrm>
          <a:prstGeom prst="straightConnector1">
            <a:avLst/>
          </a:prstGeom>
          <a:solidFill>
            <a:srgbClr val="AA28BA"/>
          </a:solidFill>
          <a:ln cap="flat" cmpd="sng" w="12700">
            <a:solidFill>
              <a:schemeClr val="dk1"/>
            </a:solidFill>
            <a:prstDash val="solid"/>
            <a:round/>
            <a:headEnd len="sm" w="sm" type="none"/>
            <a:tailEnd len="sm" w="sm" type="none"/>
          </a:ln>
        </p:spPr>
      </p:cxnSp>
      <p:sp>
        <p:nvSpPr>
          <p:cNvPr id="3099" name="Google Shape;3099;p108"/>
          <p:cNvSpPr/>
          <p:nvPr/>
        </p:nvSpPr>
        <p:spPr>
          <a:xfrm>
            <a:off x="3588725" y="6315575"/>
            <a:ext cx="726000" cy="253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3</a:t>
            </a:r>
            <a:endParaRPr b="1" sz="1050">
              <a:solidFill>
                <a:schemeClr val="dk1"/>
              </a:solidFill>
              <a:latin typeface="PT Sans Narrow"/>
              <a:ea typeface="PT Sans Narrow"/>
              <a:cs typeface="PT Sans Narrow"/>
              <a:sym typeface="PT Sans Narrow"/>
            </a:endParaRPr>
          </a:p>
        </p:txBody>
      </p:sp>
      <p:cxnSp>
        <p:nvCxnSpPr>
          <p:cNvPr id="3100" name="Google Shape;3100;p108"/>
          <p:cNvCxnSpPr/>
          <p:nvPr/>
        </p:nvCxnSpPr>
        <p:spPr>
          <a:xfrm rot="10800000">
            <a:off x="6877752" y="6536857"/>
            <a:ext cx="3775" cy="181748"/>
          </a:xfrm>
          <a:prstGeom prst="straightConnector1">
            <a:avLst/>
          </a:prstGeom>
          <a:solidFill>
            <a:schemeClr val="accent3"/>
          </a:solidFill>
          <a:ln cap="flat" cmpd="sng" w="12700">
            <a:solidFill>
              <a:schemeClr val="dk1"/>
            </a:solidFill>
            <a:prstDash val="solid"/>
            <a:round/>
            <a:headEnd len="med" w="med" type="triangle"/>
            <a:tailEnd len="sm" w="sm" type="none"/>
          </a:ln>
        </p:spPr>
      </p:cxnSp>
      <p:sp>
        <p:nvSpPr>
          <p:cNvPr id="3101" name="Google Shape;3101;p108"/>
          <p:cNvSpPr/>
          <p:nvPr/>
        </p:nvSpPr>
        <p:spPr>
          <a:xfrm>
            <a:off x="6569223" y="6313625"/>
            <a:ext cx="7260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5</a:t>
            </a:r>
            <a:endParaRPr b="1" sz="1050">
              <a:solidFill>
                <a:schemeClr val="dk1"/>
              </a:solidFill>
              <a:latin typeface="PT Sans Narrow"/>
              <a:ea typeface="PT Sans Narrow"/>
              <a:cs typeface="PT Sans Narrow"/>
              <a:sym typeface="PT Sans Narrow"/>
            </a:endParaRPr>
          </a:p>
        </p:txBody>
      </p:sp>
      <p:cxnSp>
        <p:nvCxnSpPr>
          <p:cNvPr id="3102" name="Google Shape;3102;p108"/>
          <p:cNvCxnSpPr/>
          <p:nvPr/>
        </p:nvCxnSpPr>
        <p:spPr>
          <a:xfrm rot="10800000">
            <a:off x="5704674" y="6540572"/>
            <a:ext cx="1" cy="178033"/>
          </a:xfrm>
          <a:prstGeom prst="straightConnector1">
            <a:avLst/>
          </a:prstGeom>
          <a:solidFill>
            <a:schemeClr val="accent3"/>
          </a:solidFill>
          <a:ln cap="flat" cmpd="sng" w="12700">
            <a:solidFill>
              <a:schemeClr val="dk1"/>
            </a:solidFill>
            <a:prstDash val="solid"/>
            <a:round/>
            <a:headEnd len="med" w="med" type="triangle"/>
            <a:tailEnd len="sm" w="sm" type="none"/>
          </a:ln>
        </p:spPr>
      </p:cxnSp>
      <p:sp>
        <p:nvSpPr>
          <p:cNvPr id="3103" name="Google Shape;3103;p108"/>
          <p:cNvSpPr/>
          <p:nvPr/>
        </p:nvSpPr>
        <p:spPr>
          <a:xfrm>
            <a:off x="5381773" y="6313625"/>
            <a:ext cx="7260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SESSION 4</a:t>
            </a:r>
            <a:endParaRPr b="1" sz="1050">
              <a:solidFill>
                <a:schemeClr val="dk1"/>
              </a:solidFill>
              <a:latin typeface="PT Sans Narrow"/>
              <a:ea typeface="PT Sans Narrow"/>
              <a:cs typeface="PT Sans Narrow"/>
              <a:sym typeface="PT Sans Narrow"/>
            </a:endParaRPr>
          </a:p>
        </p:txBody>
      </p:sp>
      <p:pic>
        <p:nvPicPr>
          <p:cNvPr descr="Screen Shot 2014-07-30 at 7.34.05 PM.png" id="3104" name="Google Shape;3104;p108"/>
          <p:cNvPicPr preferRelativeResize="0"/>
          <p:nvPr/>
        </p:nvPicPr>
        <p:blipFill rotWithShape="1">
          <a:blip r:embed="rId3">
            <a:alphaModFix/>
          </a:blip>
          <a:srcRect b="0" l="0" r="0" t="15230"/>
          <a:stretch/>
        </p:blipFill>
        <p:spPr>
          <a:xfrm>
            <a:off x="467805" y="1704630"/>
            <a:ext cx="3309704" cy="2487469"/>
          </a:xfrm>
          <a:prstGeom prst="rect">
            <a:avLst/>
          </a:prstGeom>
          <a:noFill/>
          <a:ln>
            <a:noFill/>
          </a:ln>
        </p:spPr>
      </p:pic>
      <p:sp>
        <p:nvSpPr>
          <p:cNvPr id="3105" name="Google Shape;3105;p108"/>
          <p:cNvSpPr txBox="1"/>
          <p:nvPr/>
        </p:nvSpPr>
        <p:spPr>
          <a:xfrm>
            <a:off x="3887162" y="9517906"/>
            <a:ext cx="3744764" cy="53551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200">
                <a:solidFill>
                  <a:srgbClr val="888888"/>
                </a:solidFill>
                <a:latin typeface="Carme"/>
                <a:ea typeface="Carme"/>
                <a:cs typeface="Carme"/>
                <a:sym typeface="Carme"/>
              </a:rPr>
              <a:t>91</a:t>
            </a:r>
            <a:endParaRPr b="0" i="0" sz="1200">
              <a:solidFill>
                <a:srgbClr val="888888"/>
              </a:solidFill>
              <a:latin typeface="Carme"/>
              <a:ea typeface="Carme"/>
              <a:cs typeface="Carme"/>
              <a:sym typeface="Carme"/>
            </a:endParaRPr>
          </a:p>
        </p:txBody>
      </p:sp>
      <p:grpSp>
        <p:nvGrpSpPr>
          <p:cNvPr id="3106" name="Google Shape;3106;p108"/>
          <p:cNvGrpSpPr/>
          <p:nvPr/>
        </p:nvGrpSpPr>
        <p:grpSpPr>
          <a:xfrm>
            <a:off x="-1" y="668425"/>
            <a:ext cx="7582143" cy="479588"/>
            <a:chOff x="-1" y="668425"/>
            <a:chExt cx="7582143" cy="479588"/>
          </a:xfrm>
        </p:grpSpPr>
        <p:sp>
          <p:nvSpPr>
            <p:cNvPr id="3107" name="Google Shape;3107;p108"/>
            <p:cNvSpPr/>
            <p:nvPr/>
          </p:nvSpPr>
          <p:spPr>
            <a:xfrm>
              <a:off x="-1" y="668431"/>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8" name="Google Shape;3108;p108"/>
            <p:cNvSpPr txBox="1"/>
            <p:nvPr/>
          </p:nvSpPr>
          <p:spPr>
            <a:xfrm>
              <a:off x="3457575" y="668425"/>
              <a:ext cx="38772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CHOOSE YOUR OWN ADVENTURE</a:t>
              </a:r>
              <a:endParaRPr b="1" sz="2400">
                <a:solidFill>
                  <a:schemeClr val="lt1"/>
                </a:solidFill>
                <a:latin typeface="PT Sans Narrow"/>
                <a:ea typeface="PT Sans Narrow"/>
                <a:cs typeface="PT Sans Narrow"/>
                <a:sym typeface="PT Sans Narrow"/>
              </a:endParaRPr>
            </a:p>
          </p:txBody>
        </p:sp>
      </p:grpSp>
      <p:grpSp>
        <p:nvGrpSpPr>
          <p:cNvPr id="3109" name="Google Shape;3109;p108"/>
          <p:cNvGrpSpPr/>
          <p:nvPr/>
        </p:nvGrpSpPr>
        <p:grpSpPr>
          <a:xfrm>
            <a:off x="-1" y="5256957"/>
            <a:ext cx="7582143" cy="479582"/>
            <a:chOff x="-1" y="5256957"/>
            <a:chExt cx="7582143" cy="479582"/>
          </a:xfrm>
        </p:grpSpPr>
        <p:sp>
          <p:nvSpPr>
            <p:cNvPr id="3110" name="Google Shape;3110;p108"/>
            <p:cNvSpPr/>
            <p:nvPr/>
          </p:nvSpPr>
          <p:spPr>
            <a:xfrm>
              <a:off x="-1" y="5256957"/>
              <a:ext cx="7582143" cy="479582"/>
            </a:xfrm>
            <a:custGeom>
              <a:rect b="b" l="l" r="r" t="t"/>
              <a:pathLst>
                <a:path extrusionOk="0" h="120000" w="120000">
                  <a:moveTo>
                    <a:pt x="0" y="0"/>
                  </a:moveTo>
                  <a:lnTo>
                    <a:pt x="119998" y="0"/>
                  </a:lnTo>
                  <a:cubicBezTo>
                    <a:pt x="120045" y="1680"/>
                    <a:pt x="116037" y="58178"/>
                    <a:pt x="116134" y="59859"/>
                  </a:cubicBezTo>
                  <a:cubicBezTo>
                    <a:pt x="116003" y="59250"/>
                    <a:pt x="120079" y="119814"/>
                    <a:pt x="119998" y="120000"/>
                  </a:cubicBezTo>
                  <a:lnTo>
                    <a:pt x="0" y="120000"/>
                  </a:lnTo>
                  <a:lnTo>
                    <a:pt x="0" y="0"/>
                  </a:lnTo>
                  <a:close/>
                </a:path>
              </a:pathLst>
            </a:cu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1" name="Google Shape;3111;p108"/>
            <p:cNvSpPr txBox="1"/>
            <p:nvPr/>
          </p:nvSpPr>
          <p:spPr>
            <a:xfrm>
              <a:off x="5223496" y="5256957"/>
              <a:ext cx="2110950" cy="46166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POSSIBLE PATH</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6" name="Shape 3116"/>
        <p:cNvGrpSpPr/>
        <p:nvPr/>
      </p:nvGrpSpPr>
      <p:grpSpPr>
        <a:xfrm>
          <a:off x="0" y="0"/>
          <a:ext cx="0" cy="0"/>
          <a:chOff x="0" y="0"/>
          <a:chExt cx="0" cy="0"/>
        </a:xfrm>
      </p:grpSpPr>
      <p:sp>
        <p:nvSpPr>
          <p:cNvPr id="3117" name="Google Shape;3117;p109"/>
          <p:cNvSpPr txBox="1"/>
          <p:nvPr/>
        </p:nvSpPr>
        <p:spPr>
          <a:xfrm>
            <a:off x="551125" y="3328600"/>
            <a:ext cx="3231300" cy="3986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 this self-directed learning activity, students will reflect on current understandings and build new knowledge based on their interests. Optionally, have the Know Want Learn worksheet available to guide students.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Ask students to reflect on what they know already and what they want to know next about Scratch and creative computing. Guide students in answering the first two reflection prompts in their design journals or using the Know Want Learn self-assessment worksheet. Next, give students time to pursue learning interests from their “What do you want to know?” responses. Finally, have students respond to the third and fourth reflection prompts in their design journals or using the Know Want Learn worksheet.</a:t>
            </a:r>
            <a:endParaRPr>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share their reflections and learning interests with one another. We recommend peer interviews: divide students into pairs and have them take turns interviewing one another about their processes of reflection, self-assessment, and research.</a:t>
            </a:r>
            <a:endParaRPr sz="1200">
              <a:solidFill>
                <a:schemeClr val="dk1"/>
              </a:solidFill>
              <a:latin typeface="PT Sans Narrow"/>
              <a:ea typeface="PT Sans Narrow"/>
              <a:cs typeface="PT Sans Narrow"/>
              <a:sym typeface="PT Sans Narrow"/>
            </a:endParaRPr>
          </a:p>
        </p:txBody>
      </p:sp>
      <p:sp>
        <p:nvSpPr>
          <p:cNvPr id="3118" name="Google Shape;3118;p109"/>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cxnSp>
        <p:nvCxnSpPr>
          <p:cNvPr id="3119" name="Google Shape;3119;p109"/>
          <p:cNvCxnSpPr/>
          <p:nvPr/>
        </p:nvCxnSpPr>
        <p:spPr>
          <a:xfrm flipH="1" rot="10800000">
            <a:off x="551129" y="3163625"/>
            <a:ext cx="3231204" cy="8380"/>
          </a:xfrm>
          <a:prstGeom prst="straightConnector1">
            <a:avLst/>
          </a:prstGeom>
          <a:noFill/>
          <a:ln cap="flat" cmpd="sng" w="9525">
            <a:solidFill>
              <a:schemeClr val="dk1"/>
            </a:solidFill>
            <a:prstDash val="solid"/>
            <a:round/>
            <a:headEnd len="sm" w="sm" type="none"/>
            <a:tailEnd len="sm" w="sm" type="none"/>
          </a:ln>
        </p:spPr>
      </p:cxnSp>
      <p:sp>
        <p:nvSpPr>
          <p:cNvPr id="3120" name="Google Shape;3120;p109"/>
          <p:cNvSpPr txBox="1"/>
          <p:nvPr/>
        </p:nvSpPr>
        <p:spPr>
          <a:xfrm>
            <a:off x="4214625" y="795405"/>
            <a:ext cx="2999848" cy="1231106"/>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reflect on past projects and experiences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self-assess current knowledge and learning goals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pursue personal learning interests in a self-directed research activity</a:t>
            </a:r>
            <a:endParaRPr>
              <a:latin typeface="PT Sans Narrow"/>
              <a:ea typeface="PT Sans Narrow"/>
              <a:cs typeface="PT Sans Narrow"/>
              <a:sym typeface="PT Sans Narrow"/>
            </a:endParaRPr>
          </a:p>
        </p:txBody>
      </p:sp>
      <p:grpSp>
        <p:nvGrpSpPr>
          <p:cNvPr id="3121" name="Google Shape;3121;p109"/>
          <p:cNvGrpSpPr/>
          <p:nvPr/>
        </p:nvGrpSpPr>
        <p:grpSpPr>
          <a:xfrm>
            <a:off x="4007622" y="2830634"/>
            <a:ext cx="3425478" cy="1882939"/>
            <a:chOff x="4007796" y="2830659"/>
            <a:chExt cx="3307404" cy="1882939"/>
          </a:xfrm>
        </p:grpSpPr>
        <p:sp>
          <p:nvSpPr>
            <p:cNvPr id="3122" name="Google Shape;3122;p109"/>
            <p:cNvSpPr txBox="1"/>
            <p:nvPr/>
          </p:nvSpPr>
          <p:spPr>
            <a:xfrm>
              <a:off x="4104914" y="3328603"/>
              <a:ext cx="3117152" cy="1384995"/>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Know Want Learn worksheet</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Wiki</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3"/>
                </a:rPr>
                <a:t>http://wiki.scratch.mit.edu</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Discussion Forums</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4"/>
                </a:rPr>
                <a:t>http://scratch.mit.edu/discuss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Scratch FAQ</a:t>
              </a:r>
              <a:br>
                <a:rPr lang="en-US" sz="1200">
                  <a:solidFill>
                    <a:schemeClr val="dk1"/>
                  </a:solidFill>
                  <a:latin typeface="PT Sans Narrow"/>
                  <a:ea typeface="PT Sans Narrow"/>
                  <a:cs typeface="PT Sans Narrow"/>
                  <a:sym typeface="PT Sans Narrow"/>
                </a:rPr>
              </a:br>
              <a:r>
                <a:rPr lang="en-US" sz="1200" u="sng">
                  <a:solidFill>
                    <a:schemeClr val="hlink"/>
                  </a:solidFill>
                  <a:latin typeface="PT Sans Narrow"/>
                  <a:ea typeface="PT Sans Narrow"/>
                  <a:cs typeface="PT Sans Narrow"/>
                  <a:sym typeface="PT Sans Narrow"/>
                  <a:hlinkClick r:id="rId5"/>
                </a:rPr>
                <a:t>http://scratch.mit.edu/info/faq</a:t>
              </a:r>
              <a:endParaRPr sz="1200">
                <a:solidFill>
                  <a:schemeClr val="dk1"/>
                </a:solidFill>
                <a:latin typeface="PT Sans Narrow"/>
                <a:ea typeface="PT Sans Narrow"/>
                <a:cs typeface="PT Sans Narrow"/>
                <a:sym typeface="PT Sans Narrow"/>
              </a:endParaRPr>
            </a:p>
          </p:txBody>
        </p:sp>
        <p:sp>
          <p:nvSpPr>
            <p:cNvPr id="3123" name="Google Shape;3123;p109"/>
            <p:cNvSpPr txBox="1"/>
            <p:nvPr/>
          </p:nvSpPr>
          <p:spPr>
            <a:xfrm>
              <a:off x="4007796"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124" name="Google Shape;3124;p109"/>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3125" name="Google Shape;3125;p109"/>
          <p:cNvGrpSpPr/>
          <p:nvPr/>
        </p:nvGrpSpPr>
        <p:grpSpPr>
          <a:xfrm>
            <a:off x="4007796" y="4830879"/>
            <a:ext cx="3421430" cy="1511621"/>
            <a:chOff x="3992282" y="2832776"/>
            <a:chExt cx="3421430" cy="1511621"/>
          </a:xfrm>
        </p:grpSpPr>
        <p:sp>
          <p:nvSpPr>
            <p:cNvPr id="3126" name="Google Shape;3126;p109"/>
            <p:cNvSpPr txBox="1"/>
            <p:nvPr/>
          </p:nvSpPr>
          <p:spPr>
            <a:xfrm>
              <a:off x="4089412" y="3328597"/>
              <a:ext cx="3324300" cy="1015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you know?</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do you want to know?</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did you learn?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were your strategies for investigating what you wanted to know?</a:t>
              </a:r>
              <a:endParaRPr sz="1200">
                <a:solidFill>
                  <a:schemeClr val="dk1"/>
                </a:solidFill>
                <a:latin typeface="PT Sans Narrow"/>
                <a:ea typeface="PT Sans Narrow"/>
                <a:cs typeface="PT Sans Narrow"/>
                <a:sym typeface="PT Sans Narrow"/>
              </a:endParaRPr>
            </a:p>
          </p:txBody>
        </p:sp>
        <p:sp>
          <p:nvSpPr>
            <p:cNvPr id="3127" name="Google Shape;3127;p10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REFLECTION PROMPTS</a:t>
              </a:r>
              <a:endParaRPr b="1" sz="1600">
                <a:solidFill>
                  <a:schemeClr val="dk1"/>
                </a:solidFill>
                <a:latin typeface="PT Sans Narrow"/>
                <a:ea typeface="PT Sans Narrow"/>
                <a:cs typeface="PT Sans Narrow"/>
                <a:sym typeface="PT Sans Narrow"/>
              </a:endParaRPr>
            </a:p>
          </p:txBody>
        </p:sp>
        <p:cxnSp>
          <p:nvCxnSpPr>
            <p:cNvPr id="3128" name="Google Shape;3128;p10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grpSp>
        <p:nvGrpSpPr>
          <p:cNvPr id="3129" name="Google Shape;3129;p109"/>
          <p:cNvGrpSpPr/>
          <p:nvPr/>
        </p:nvGrpSpPr>
        <p:grpSpPr>
          <a:xfrm>
            <a:off x="4007796" y="6467423"/>
            <a:ext cx="3425629" cy="957527"/>
            <a:chOff x="3992282" y="2832776"/>
            <a:chExt cx="3425629" cy="957527"/>
          </a:xfrm>
        </p:grpSpPr>
        <p:sp>
          <p:nvSpPr>
            <p:cNvPr id="3130" name="Google Shape;3130;p109"/>
            <p:cNvSpPr txBox="1"/>
            <p:nvPr/>
          </p:nvSpPr>
          <p:spPr>
            <a:xfrm>
              <a:off x="4089411" y="3328603"/>
              <a:ext cx="3328500" cy="4617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Were students able to learn what they wanted to know? </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strategies and resources did they employ?</a:t>
              </a:r>
              <a:endParaRPr sz="1200">
                <a:solidFill>
                  <a:schemeClr val="dk1"/>
                </a:solidFill>
                <a:latin typeface="PT Sans Narrow"/>
                <a:ea typeface="PT Sans Narrow"/>
                <a:cs typeface="PT Sans Narrow"/>
                <a:sym typeface="PT Sans Narrow"/>
              </a:endParaRPr>
            </a:p>
          </p:txBody>
        </p:sp>
        <p:sp>
          <p:nvSpPr>
            <p:cNvPr id="3131" name="Google Shape;3131;p109"/>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132" name="Google Shape;3132;p109"/>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3133" name="Google Shape;3133;p109"/>
          <p:cNvSpPr txBox="1"/>
          <p:nvPr/>
        </p:nvSpPr>
        <p:spPr>
          <a:xfrm>
            <a:off x="1181200" y="647675"/>
            <a:ext cx="2826300" cy="126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KNOW WANT </a:t>
            </a:r>
            <a:br>
              <a:rPr b="1" lang="en-US" sz="3200">
                <a:solidFill>
                  <a:schemeClr val="dk1"/>
                </a:solidFill>
                <a:latin typeface="PT Sans Narrow"/>
                <a:ea typeface="PT Sans Narrow"/>
                <a:cs typeface="PT Sans Narrow"/>
                <a:sym typeface="PT Sans Narrow"/>
              </a:rPr>
            </a:br>
            <a:r>
              <a:rPr b="1" lang="en-US" sz="3200">
                <a:solidFill>
                  <a:schemeClr val="dk1"/>
                </a:solidFill>
                <a:latin typeface="PT Sans Narrow"/>
                <a:ea typeface="PT Sans Narrow"/>
                <a:cs typeface="PT Sans Narrow"/>
                <a:sym typeface="PT Sans Narrow"/>
              </a:rPr>
              <a:t>LEARN</a:t>
            </a:r>
            <a:endParaRPr b="1" sz="3200">
              <a:latin typeface="PT Sans Narrow"/>
              <a:ea typeface="PT Sans Narrow"/>
              <a:cs typeface="PT Sans Narrow"/>
              <a:sym typeface="PT Sans Narrow"/>
            </a:endParaRPr>
          </a:p>
        </p:txBody>
      </p:sp>
      <p:sp>
        <p:nvSpPr>
          <p:cNvPr id="3134" name="Google Shape;3134;p109"/>
          <p:cNvSpPr txBox="1"/>
          <p:nvPr/>
        </p:nvSpPr>
        <p:spPr>
          <a:xfrm>
            <a:off x="3012573" y="159304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30–45 MINUTES</a:t>
            </a:r>
            <a:endParaRPr>
              <a:latin typeface="PT Sans Narrow"/>
              <a:ea typeface="PT Sans Narrow"/>
              <a:cs typeface="PT Sans Narrow"/>
              <a:sym typeface="PT Sans Narrow"/>
            </a:endParaRPr>
          </a:p>
        </p:txBody>
      </p:sp>
      <p:pic>
        <p:nvPicPr>
          <p:cNvPr descr="30min.png" id="3135" name="Google Shape;3135;p109"/>
          <p:cNvPicPr preferRelativeResize="0"/>
          <p:nvPr/>
        </p:nvPicPr>
        <p:blipFill rotWithShape="1">
          <a:blip r:embed="rId6">
            <a:alphaModFix/>
          </a:blip>
          <a:srcRect b="0" l="0" r="0" t="0"/>
          <a:stretch/>
        </p:blipFill>
        <p:spPr>
          <a:xfrm>
            <a:off x="2751125" y="1651195"/>
            <a:ext cx="329112" cy="329112"/>
          </a:xfrm>
          <a:prstGeom prst="rect">
            <a:avLst/>
          </a:prstGeom>
          <a:noFill/>
          <a:ln>
            <a:noFill/>
          </a:ln>
        </p:spPr>
      </p:pic>
      <p:grpSp>
        <p:nvGrpSpPr>
          <p:cNvPr id="3136" name="Google Shape;3136;p109"/>
          <p:cNvGrpSpPr/>
          <p:nvPr/>
        </p:nvGrpSpPr>
        <p:grpSpPr>
          <a:xfrm>
            <a:off x="457995" y="7630731"/>
            <a:ext cx="6857205" cy="352518"/>
            <a:chOff x="457995" y="7630731"/>
            <a:chExt cx="6857205" cy="352518"/>
          </a:xfrm>
        </p:grpSpPr>
        <p:sp>
          <p:nvSpPr>
            <p:cNvPr id="3137" name="Google Shape;3137;p109"/>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138" name="Google Shape;3138;p109"/>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139" name="Google Shape;3139;p109"/>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3140" name="Google Shape;3140;p109"/>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141" name="Google Shape;3141;p109"/>
          <p:cNvSpPr txBox="1"/>
          <p:nvPr/>
        </p:nvSpPr>
        <p:spPr>
          <a:xfrm>
            <a:off x="551129" y="8142739"/>
            <a:ext cx="3231204" cy="830997"/>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Help students find and use other resources during their research such as leveraging knowledgeable peers, posing questions to family members and friends, or posting a question in the Scratch discussion forums.</a:t>
            </a:r>
            <a:endParaRPr>
              <a:latin typeface="PT Sans Narrow"/>
              <a:ea typeface="PT Sans Narrow"/>
              <a:cs typeface="PT Sans Narrow"/>
              <a:sym typeface="PT Sans Narrow"/>
            </a:endParaRPr>
          </a:p>
        </p:txBody>
      </p:sp>
      <p:grpSp>
        <p:nvGrpSpPr>
          <p:cNvPr id="3142" name="Google Shape;3142;p109"/>
          <p:cNvGrpSpPr/>
          <p:nvPr/>
        </p:nvGrpSpPr>
        <p:grpSpPr>
          <a:xfrm>
            <a:off x="551130" y="0"/>
            <a:ext cx="493616" cy="2791875"/>
            <a:chOff x="551130" y="0"/>
            <a:chExt cx="493616" cy="2791875"/>
          </a:xfrm>
        </p:grpSpPr>
        <p:pic>
          <p:nvPicPr>
            <p:cNvPr descr="Unit5activity.png" id="3143" name="Google Shape;3143;p109"/>
            <p:cNvPicPr preferRelativeResize="0"/>
            <p:nvPr/>
          </p:nvPicPr>
          <p:blipFill rotWithShape="1">
            <a:blip r:embed="rId7">
              <a:alphaModFix/>
            </a:blip>
            <a:srcRect b="0" l="0" r="0" t="0"/>
            <a:stretch/>
          </p:blipFill>
          <p:spPr>
            <a:xfrm>
              <a:off x="551130" y="0"/>
              <a:ext cx="493616" cy="2791875"/>
            </a:xfrm>
            <a:prstGeom prst="rect">
              <a:avLst/>
            </a:prstGeom>
            <a:noFill/>
            <a:ln>
              <a:noFill/>
            </a:ln>
          </p:spPr>
        </p:pic>
        <p:sp>
          <p:nvSpPr>
            <p:cNvPr id="3144" name="Google Shape;3144;p109"/>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5  ACTIVITY</a:t>
              </a:r>
              <a:endParaRPr b="1" sz="2400">
                <a:solidFill>
                  <a:schemeClr val="lt1"/>
                </a:solidFill>
                <a:latin typeface="PT Sans Narrow"/>
                <a:ea typeface="PT Sans Narrow"/>
                <a:cs typeface="PT Sans Narrow"/>
                <a:sym typeface="PT Sans Narrow"/>
              </a:endParaRPr>
            </a:p>
          </p:txBody>
        </p:sp>
      </p:grpSp>
      <p:sp>
        <p:nvSpPr>
          <p:cNvPr id="3145" name="Google Shape;3145;p109"/>
          <p:cNvSpPr/>
          <p:nvPr/>
        </p:nvSpPr>
        <p:spPr>
          <a:xfrm>
            <a:off x="551130" y="2542158"/>
            <a:ext cx="479582"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6" name="Google Shape;3146;p109"/>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92</a:t>
            </a:r>
            <a:endParaRPr b="0" i="0" sz="1200">
              <a:solidFill>
                <a:srgbClr val="888888"/>
              </a:solidFill>
              <a:latin typeface="Carme"/>
              <a:ea typeface="Carme"/>
              <a:cs typeface="Carme"/>
              <a:sym typeface="Carme"/>
            </a:endParaRPr>
          </a:p>
        </p:txBody>
      </p:sp>
      <p:sp>
        <p:nvSpPr>
          <p:cNvPr id="3147" name="Google Shape;3147;p109"/>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2" name="Shape 3152"/>
        <p:cNvGrpSpPr/>
        <p:nvPr/>
      </p:nvGrpSpPr>
      <p:grpSpPr>
        <a:xfrm>
          <a:off x="0" y="0"/>
          <a:ext cx="0" cy="0"/>
          <a:chOff x="0" y="0"/>
          <a:chExt cx="0" cy="0"/>
        </a:xfrm>
      </p:grpSpPr>
      <p:sp>
        <p:nvSpPr>
          <p:cNvPr id="3153" name="Google Shape;3153;p110"/>
          <p:cNvSpPr txBox="1"/>
          <p:nvPr/>
        </p:nvSpPr>
        <p:spPr>
          <a:xfrm>
            <a:off x="2533271" y="904105"/>
            <a:ext cx="4526266" cy="346249"/>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050">
                <a:solidFill>
                  <a:schemeClr val="dk1"/>
                </a:solidFill>
                <a:latin typeface="PT Sans Narrow"/>
                <a:ea typeface="PT Sans Narrow"/>
                <a:cs typeface="PT Sans Narrow"/>
                <a:sym typeface="PT Sans Narrow"/>
              </a:rPr>
              <a:t>NAME</a:t>
            </a:r>
            <a:r>
              <a:rPr lang="en-US" sz="1050">
                <a:solidFill>
                  <a:schemeClr val="dk1"/>
                </a:solidFill>
                <a:latin typeface="PT Sans Narrow"/>
                <a:ea typeface="PT Sans Narrow"/>
                <a:cs typeface="PT Sans Narrow"/>
                <a:sym typeface="PT Sans Narrow"/>
              </a:rPr>
              <a:t>:    ____________________________________________________</a:t>
            </a:r>
            <a:endParaRPr>
              <a:latin typeface="PT Sans Narrow"/>
              <a:ea typeface="PT Sans Narrow"/>
              <a:cs typeface="PT Sans Narrow"/>
              <a:sym typeface="PT Sans Narrow"/>
            </a:endParaRPr>
          </a:p>
        </p:txBody>
      </p:sp>
      <p:sp>
        <p:nvSpPr>
          <p:cNvPr id="3154" name="Google Shape;3154;p110"/>
          <p:cNvSpPr txBox="1"/>
          <p:nvPr/>
        </p:nvSpPr>
        <p:spPr>
          <a:xfrm>
            <a:off x="2455556" y="1375495"/>
            <a:ext cx="4671407" cy="10156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200">
                <a:solidFill>
                  <a:schemeClr val="dk1"/>
                </a:solidFill>
                <a:latin typeface="PT Sans Narrow"/>
                <a:ea typeface="PT Sans Narrow"/>
                <a:cs typeface="PT Sans Narrow"/>
                <a:sym typeface="PT Sans Narrow"/>
              </a:rPr>
              <a:t>What do you know about creative computing &amp; scratch? What do you want to know next? This activity is an opportunity for you to consider which areas of Scratch you feel comfortable navigating (What do I know?) and which areas you would like to explore further (What do I want to know?). Use different resources around you to investigate what you want to know, and then share your findings (What did I learn?).</a:t>
            </a:r>
            <a:endParaRPr sz="1200">
              <a:solidFill>
                <a:schemeClr val="dk1"/>
              </a:solidFill>
              <a:latin typeface="PT Sans Narrow"/>
              <a:ea typeface="PT Sans Narrow"/>
              <a:cs typeface="PT Sans Narrow"/>
              <a:sym typeface="PT Sans Narrow"/>
            </a:endParaRPr>
          </a:p>
        </p:txBody>
      </p:sp>
      <p:sp>
        <p:nvSpPr>
          <p:cNvPr id="3155" name="Google Shape;3155;p110"/>
          <p:cNvSpPr txBox="1"/>
          <p:nvPr/>
        </p:nvSpPr>
        <p:spPr>
          <a:xfrm>
            <a:off x="515544" y="7556500"/>
            <a:ext cx="287428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rme"/>
                <a:ea typeface="Carme"/>
                <a:cs typeface="Carme"/>
                <a:sym typeface="Carme"/>
              </a:rPr>
              <a:t>TIPS &amp; TRICKS</a:t>
            </a:r>
            <a:endParaRPr sz="2800">
              <a:solidFill>
                <a:schemeClr val="lt1"/>
              </a:solidFill>
              <a:latin typeface="Carme"/>
              <a:ea typeface="Carme"/>
              <a:cs typeface="Carme"/>
              <a:sym typeface="Carme"/>
            </a:endParaRPr>
          </a:p>
        </p:txBody>
      </p:sp>
      <p:grpSp>
        <p:nvGrpSpPr>
          <p:cNvPr id="3156" name="Google Shape;3156;p110"/>
          <p:cNvGrpSpPr/>
          <p:nvPr/>
        </p:nvGrpSpPr>
        <p:grpSpPr>
          <a:xfrm>
            <a:off x="-1" y="2437344"/>
            <a:ext cx="7303443" cy="568386"/>
            <a:chOff x="-1" y="2437344"/>
            <a:chExt cx="7303443" cy="568386"/>
          </a:xfrm>
        </p:grpSpPr>
        <p:sp>
          <p:nvSpPr>
            <p:cNvPr id="3157" name="Google Shape;3157;p110"/>
            <p:cNvSpPr/>
            <p:nvPr/>
          </p:nvSpPr>
          <p:spPr>
            <a:xfrm flipH="1">
              <a:off x="-1" y="2437344"/>
              <a:ext cx="7303443" cy="568386"/>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8" name="Google Shape;3158;p110"/>
            <p:cNvSpPr txBox="1"/>
            <p:nvPr/>
          </p:nvSpPr>
          <p:spPr>
            <a:xfrm flipH="1">
              <a:off x="457201" y="2489463"/>
              <a:ext cx="3402082"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WHAT DO I KNOW?</a:t>
              </a:r>
              <a:endParaRPr b="1" sz="2400">
                <a:solidFill>
                  <a:schemeClr val="lt1"/>
                </a:solidFill>
                <a:latin typeface="PT Sans Narrow"/>
                <a:ea typeface="PT Sans Narrow"/>
                <a:cs typeface="PT Sans Narrow"/>
                <a:sym typeface="PT Sans Narrow"/>
              </a:endParaRPr>
            </a:p>
          </p:txBody>
        </p:sp>
      </p:grpSp>
      <p:sp>
        <p:nvSpPr>
          <p:cNvPr id="3159" name="Google Shape;3159;p110"/>
          <p:cNvSpPr/>
          <p:nvPr/>
        </p:nvSpPr>
        <p:spPr>
          <a:xfrm rot="-5400000">
            <a:off x="6897298" y="2599584"/>
            <a:ext cx="568386"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0" name="Google Shape;3160;p110"/>
          <p:cNvSpPr txBox="1"/>
          <p:nvPr/>
        </p:nvSpPr>
        <p:spPr>
          <a:xfrm flipH="1">
            <a:off x="457200" y="3046260"/>
            <a:ext cx="6187099" cy="2616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chemeClr val="dk1"/>
                </a:solidFill>
                <a:latin typeface="PT Sans Narrow"/>
                <a:ea typeface="PT Sans Narrow"/>
                <a:cs typeface="PT Sans Narrow"/>
                <a:sym typeface="PT Sans Narrow"/>
              </a:rPr>
              <a:t>Reflecting on your design experiences so far, write down what you know about Scratch and creative computing.</a:t>
            </a:r>
            <a:endParaRPr sz="1100">
              <a:solidFill>
                <a:schemeClr val="dk1"/>
              </a:solidFill>
              <a:latin typeface="PT Sans Narrow"/>
              <a:ea typeface="PT Sans Narrow"/>
              <a:cs typeface="PT Sans Narrow"/>
              <a:sym typeface="PT Sans Narrow"/>
            </a:endParaRPr>
          </a:p>
        </p:txBody>
      </p:sp>
      <p:grpSp>
        <p:nvGrpSpPr>
          <p:cNvPr id="3161" name="Google Shape;3161;p110"/>
          <p:cNvGrpSpPr/>
          <p:nvPr/>
        </p:nvGrpSpPr>
        <p:grpSpPr>
          <a:xfrm>
            <a:off x="-2" y="4854825"/>
            <a:ext cx="7316435" cy="568386"/>
            <a:chOff x="-2" y="4854825"/>
            <a:chExt cx="7316435" cy="568386"/>
          </a:xfrm>
        </p:grpSpPr>
        <p:grpSp>
          <p:nvGrpSpPr>
            <p:cNvPr id="3162" name="Google Shape;3162;p110"/>
            <p:cNvGrpSpPr/>
            <p:nvPr/>
          </p:nvGrpSpPr>
          <p:grpSpPr>
            <a:xfrm flipH="1">
              <a:off x="-2" y="4854825"/>
              <a:ext cx="7316435" cy="568386"/>
              <a:chOff x="622591" y="4885566"/>
              <a:chExt cx="8156693" cy="568386"/>
            </a:xfrm>
          </p:grpSpPr>
          <p:sp>
            <p:nvSpPr>
              <p:cNvPr id="3163" name="Google Shape;3163;p110"/>
              <p:cNvSpPr/>
              <p:nvPr/>
            </p:nvSpPr>
            <p:spPr>
              <a:xfrm>
                <a:off x="622591" y="4885566"/>
                <a:ext cx="8156692" cy="568386"/>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4" name="Google Shape;3164;p110"/>
              <p:cNvSpPr/>
              <p:nvPr/>
            </p:nvSpPr>
            <p:spPr>
              <a:xfrm flipH="1" rot="5400000">
                <a:off x="460350" y="5047806"/>
                <a:ext cx="568386"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65" name="Google Shape;3165;p110"/>
            <p:cNvSpPr txBox="1"/>
            <p:nvPr/>
          </p:nvSpPr>
          <p:spPr>
            <a:xfrm flipH="1">
              <a:off x="457201" y="4906943"/>
              <a:ext cx="3402082"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WHAT DO I WANT TO KNOW?</a:t>
              </a:r>
              <a:endParaRPr b="1" sz="2400">
                <a:solidFill>
                  <a:schemeClr val="lt1"/>
                </a:solidFill>
                <a:latin typeface="PT Sans Narrow"/>
                <a:ea typeface="PT Sans Narrow"/>
                <a:cs typeface="PT Sans Narrow"/>
                <a:sym typeface="PT Sans Narrow"/>
              </a:endParaRPr>
            </a:p>
          </p:txBody>
        </p:sp>
      </p:grpSp>
      <p:sp>
        <p:nvSpPr>
          <p:cNvPr id="3166" name="Google Shape;3166;p110"/>
          <p:cNvSpPr txBox="1"/>
          <p:nvPr/>
        </p:nvSpPr>
        <p:spPr>
          <a:xfrm flipH="1">
            <a:off x="457200" y="5465713"/>
            <a:ext cx="6187099" cy="2616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Based on your personal interests, generate a list of things you want to find out more about or discover next.</a:t>
            </a:r>
            <a:endParaRPr sz="1100">
              <a:solidFill>
                <a:srgbClr val="000000"/>
              </a:solidFill>
              <a:latin typeface="PT Sans Narrow"/>
              <a:ea typeface="PT Sans Narrow"/>
              <a:cs typeface="PT Sans Narrow"/>
              <a:sym typeface="PT Sans Narrow"/>
            </a:endParaRPr>
          </a:p>
        </p:txBody>
      </p:sp>
      <p:sp>
        <p:nvSpPr>
          <p:cNvPr id="3167" name="Google Shape;3167;p110"/>
          <p:cNvSpPr txBox="1"/>
          <p:nvPr/>
        </p:nvSpPr>
        <p:spPr>
          <a:xfrm flipH="1">
            <a:off x="457200" y="7882549"/>
            <a:ext cx="6187099" cy="2616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rgbClr val="000000"/>
                </a:solidFill>
                <a:latin typeface="PT Sans Narrow"/>
                <a:ea typeface="PT Sans Narrow"/>
                <a:cs typeface="PT Sans Narrow"/>
                <a:sym typeface="PT Sans Narrow"/>
              </a:rPr>
              <a:t>Gather resources to investigate items from the list you created above, and then share what you learned from your research.</a:t>
            </a:r>
            <a:endParaRPr sz="1100">
              <a:solidFill>
                <a:srgbClr val="000000"/>
              </a:solidFill>
              <a:latin typeface="PT Sans Narrow"/>
              <a:ea typeface="PT Sans Narrow"/>
              <a:cs typeface="PT Sans Narrow"/>
              <a:sym typeface="PT Sans Narrow"/>
            </a:endParaRPr>
          </a:p>
        </p:txBody>
      </p:sp>
      <p:sp>
        <p:nvSpPr>
          <p:cNvPr id="3168" name="Google Shape;3168;p110"/>
          <p:cNvSpPr txBox="1"/>
          <p:nvPr/>
        </p:nvSpPr>
        <p:spPr>
          <a:xfrm>
            <a:off x="457995" y="647673"/>
            <a:ext cx="2319297" cy="12618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700">
                <a:solidFill>
                  <a:schemeClr val="dk1"/>
                </a:solidFill>
                <a:latin typeface="PT Sans Narrow"/>
                <a:ea typeface="PT Sans Narrow"/>
                <a:cs typeface="PT Sans Narrow"/>
                <a:sym typeface="PT Sans Narrow"/>
              </a:rPr>
              <a:t>KNOW WANT </a:t>
            </a:r>
            <a:br>
              <a:rPr b="1" lang="en-US" sz="3700">
                <a:solidFill>
                  <a:schemeClr val="dk1"/>
                </a:solidFill>
                <a:latin typeface="PT Sans Narrow"/>
                <a:ea typeface="PT Sans Narrow"/>
                <a:cs typeface="PT Sans Narrow"/>
                <a:sym typeface="PT Sans Narrow"/>
              </a:rPr>
            </a:br>
            <a:r>
              <a:rPr b="1" lang="en-US" sz="3700">
                <a:solidFill>
                  <a:schemeClr val="dk1"/>
                </a:solidFill>
                <a:latin typeface="PT Sans Narrow"/>
                <a:ea typeface="PT Sans Narrow"/>
                <a:cs typeface="PT Sans Narrow"/>
                <a:sym typeface="PT Sans Narrow"/>
              </a:rPr>
              <a:t>LEARN</a:t>
            </a:r>
            <a:endParaRPr b="1">
              <a:latin typeface="PT Sans Narrow"/>
              <a:ea typeface="PT Sans Narrow"/>
              <a:cs typeface="PT Sans Narrow"/>
              <a:sym typeface="PT Sans Narrow"/>
            </a:endParaRPr>
          </a:p>
        </p:txBody>
      </p:sp>
      <p:grpSp>
        <p:nvGrpSpPr>
          <p:cNvPr id="3169" name="Google Shape;3169;p110"/>
          <p:cNvGrpSpPr/>
          <p:nvPr/>
        </p:nvGrpSpPr>
        <p:grpSpPr>
          <a:xfrm>
            <a:off x="-1" y="7272307"/>
            <a:ext cx="7316435" cy="568386"/>
            <a:chOff x="201065" y="6598957"/>
            <a:chExt cx="7316435" cy="568386"/>
          </a:xfrm>
        </p:grpSpPr>
        <p:grpSp>
          <p:nvGrpSpPr>
            <p:cNvPr id="3170" name="Google Shape;3170;p110"/>
            <p:cNvGrpSpPr/>
            <p:nvPr/>
          </p:nvGrpSpPr>
          <p:grpSpPr>
            <a:xfrm flipH="1">
              <a:off x="201065" y="6598957"/>
              <a:ext cx="7316435" cy="568386"/>
              <a:chOff x="622591" y="4885566"/>
              <a:chExt cx="8156693" cy="568386"/>
            </a:xfrm>
          </p:grpSpPr>
          <p:sp>
            <p:nvSpPr>
              <p:cNvPr id="3171" name="Google Shape;3171;p110"/>
              <p:cNvSpPr/>
              <p:nvPr/>
            </p:nvSpPr>
            <p:spPr>
              <a:xfrm>
                <a:off x="622591" y="4885566"/>
                <a:ext cx="8156692" cy="568386"/>
              </a:xfrm>
              <a:prstGeom prst="rect">
                <a:avLst/>
              </a:prstGeom>
              <a:solidFill>
                <a:srgbClr val="F7A6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2" name="Google Shape;3172;p110"/>
              <p:cNvSpPr/>
              <p:nvPr/>
            </p:nvSpPr>
            <p:spPr>
              <a:xfrm flipH="1" rot="5400000">
                <a:off x="460350" y="5047806"/>
                <a:ext cx="568386" cy="243905"/>
              </a:xfrm>
              <a:prstGeom prst="triangle">
                <a:avLst>
                  <a:gd fmla="val 51144" name="adj"/>
                </a:avLst>
              </a:prstGeom>
              <a:solidFill>
                <a:schemeClr val="l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73" name="Google Shape;3173;p110"/>
            <p:cNvSpPr txBox="1"/>
            <p:nvPr/>
          </p:nvSpPr>
          <p:spPr>
            <a:xfrm flipH="1">
              <a:off x="658268" y="6651075"/>
              <a:ext cx="3402082" cy="4616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PT Sans Narrow"/>
                  <a:ea typeface="PT Sans Narrow"/>
                  <a:cs typeface="PT Sans Narrow"/>
                  <a:sym typeface="PT Sans Narrow"/>
                </a:rPr>
                <a:t>WHAT DID I LEARN?</a:t>
              </a:r>
              <a:endParaRPr b="1" sz="2400">
                <a:solidFill>
                  <a:schemeClr val="lt1"/>
                </a:solidFill>
                <a:latin typeface="PT Sans Narrow"/>
                <a:ea typeface="PT Sans Narrow"/>
                <a:cs typeface="PT Sans Narrow"/>
                <a:sym typeface="PT Sans Narrow"/>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8" name="Shape 3178"/>
        <p:cNvGrpSpPr/>
        <p:nvPr/>
      </p:nvGrpSpPr>
      <p:grpSpPr>
        <a:xfrm>
          <a:off x="0" y="0"/>
          <a:ext cx="0" cy="0"/>
          <a:chOff x="0" y="0"/>
          <a:chExt cx="0" cy="0"/>
        </a:xfrm>
      </p:grpSpPr>
      <p:sp>
        <p:nvSpPr>
          <p:cNvPr id="3179" name="Google Shape;3179;p111"/>
          <p:cNvSpPr txBox="1"/>
          <p:nvPr/>
        </p:nvSpPr>
        <p:spPr>
          <a:xfrm>
            <a:off x="1181199" y="621415"/>
            <a:ext cx="2815800" cy="67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PT Sans Narrow"/>
                <a:ea typeface="PT Sans Narrow"/>
                <a:cs typeface="PT Sans Narrow"/>
                <a:sym typeface="PT Sans Narrow"/>
              </a:rPr>
              <a:t>ROUND TWO</a:t>
            </a:r>
            <a:endParaRPr b="1" sz="3200">
              <a:latin typeface="PT Sans Narrow"/>
              <a:ea typeface="PT Sans Narrow"/>
              <a:cs typeface="PT Sans Narrow"/>
              <a:sym typeface="PT Sans Narrow"/>
            </a:endParaRPr>
          </a:p>
        </p:txBody>
      </p:sp>
      <p:sp>
        <p:nvSpPr>
          <p:cNvPr id="3180" name="Google Shape;3180;p111"/>
          <p:cNvSpPr txBox="1"/>
          <p:nvPr/>
        </p:nvSpPr>
        <p:spPr>
          <a:xfrm>
            <a:off x="4222218" y="795405"/>
            <a:ext cx="2999848" cy="104644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PT Sans Narrow"/>
                <a:ea typeface="PT Sans Narrow"/>
                <a:cs typeface="PT Sans Narrow"/>
                <a:sym typeface="PT Sans Narrow"/>
              </a:rPr>
              <a:t>OBJECTIVES</a:t>
            </a:r>
            <a:endParaRPr b="1">
              <a:latin typeface="PT Sans Narrow"/>
              <a:ea typeface="PT Sans Narrow"/>
              <a:cs typeface="PT Sans Narrow"/>
              <a:sym typeface="PT Sans Narrow"/>
            </a:endParaRPr>
          </a:p>
          <a:p>
            <a:pPr indent="0" lvl="0" marL="0" marR="0" rtl="0" algn="l">
              <a:spcBef>
                <a:spcPts val="0"/>
              </a:spcBef>
              <a:spcAft>
                <a:spcPts val="0"/>
              </a:spcAft>
              <a:buNone/>
            </a:pPr>
            <a:r>
              <a:rPr lang="en-US" sz="1200">
                <a:solidFill>
                  <a:schemeClr val="dk1"/>
                </a:solidFill>
                <a:latin typeface="PT Sans Narrow"/>
                <a:ea typeface="PT Sans Narrow"/>
                <a:cs typeface="PT Sans Narrow"/>
                <a:sym typeface="PT Sans Narrow"/>
              </a:rPr>
              <a:t>By completing this activity, students will:</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have the opportunity to create a self-remix of past work or spend time on a unit activity that was previously skipped or not completed</a:t>
            </a:r>
            <a:endParaRPr>
              <a:latin typeface="PT Sans Narrow"/>
              <a:ea typeface="PT Sans Narrow"/>
              <a:cs typeface="PT Sans Narrow"/>
              <a:sym typeface="PT Sans Narrow"/>
            </a:endParaRPr>
          </a:p>
        </p:txBody>
      </p:sp>
      <p:sp>
        <p:nvSpPr>
          <p:cNvPr id="3181" name="Google Shape;3181;p111"/>
          <p:cNvSpPr txBox="1"/>
          <p:nvPr/>
        </p:nvSpPr>
        <p:spPr>
          <a:xfrm>
            <a:off x="4104925" y="3328600"/>
            <a:ext cx="3231300" cy="2769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Units 0-5 handouts</a:t>
            </a:r>
            <a:endParaRPr>
              <a:latin typeface="PT Sans Narrow"/>
              <a:ea typeface="PT Sans Narrow"/>
              <a:cs typeface="PT Sans Narrow"/>
              <a:sym typeface="PT Sans Narrow"/>
            </a:endParaRPr>
          </a:p>
        </p:txBody>
      </p:sp>
      <p:sp>
        <p:nvSpPr>
          <p:cNvPr id="3182" name="Google Shape;3182;p111"/>
          <p:cNvSpPr txBox="1"/>
          <p:nvPr/>
        </p:nvSpPr>
        <p:spPr>
          <a:xfrm>
            <a:off x="4007796"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RESOURCES</a:t>
            </a:r>
            <a:endParaRPr b="1" sz="1600">
              <a:solidFill>
                <a:schemeClr val="dk1"/>
              </a:solidFill>
              <a:latin typeface="PT Sans Narrow"/>
              <a:ea typeface="PT Sans Narrow"/>
              <a:cs typeface="PT Sans Narrow"/>
              <a:sym typeface="PT Sans Narrow"/>
            </a:endParaRPr>
          </a:p>
        </p:txBody>
      </p:sp>
      <p:cxnSp>
        <p:nvCxnSpPr>
          <p:cNvPr id="3183" name="Google Shape;3183;p111"/>
          <p:cNvCxnSpPr/>
          <p:nvPr/>
        </p:nvCxnSpPr>
        <p:spPr>
          <a:xfrm flipH="1" rot="10800000">
            <a:off x="4104914" y="3163625"/>
            <a:ext cx="3117152" cy="8523"/>
          </a:xfrm>
          <a:prstGeom prst="straightConnector1">
            <a:avLst/>
          </a:prstGeom>
          <a:noFill/>
          <a:ln cap="flat" cmpd="sng" w="9525">
            <a:solidFill>
              <a:schemeClr val="dk1"/>
            </a:solidFill>
            <a:prstDash val="solid"/>
            <a:round/>
            <a:headEnd len="sm" w="sm" type="none"/>
            <a:tailEnd len="sm" w="sm" type="none"/>
          </a:ln>
        </p:spPr>
      </p:cxnSp>
      <p:grpSp>
        <p:nvGrpSpPr>
          <p:cNvPr id="3184" name="Google Shape;3184;p111"/>
          <p:cNvGrpSpPr/>
          <p:nvPr/>
        </p:nvGrpSpPr>
        <p:grpSpPr>
          <a:xfrm>
            <a:off x="4007796" y="3721765"/>
            <a:ext cx="3307429" cy="1142035"/>
            <a:chOff x="3992282" y="2832776"/>
            <a:chExt cx="3307429" cy="1142035"/>
          </a:xfrm>
        </p:grpSpPr>
        <p:sp>
          <p:nvSpPr>
            <p:cNvPr id="3185" name="Google Shape;3185;p111"/>
            <p:cNvSpPr txBox="1"/>
            <p:nvPr/>
          </p:nvSpPr>
          <p:spPr>
            <a:xfrm>
              <a:off x="4089411" y="3328611"/>
              <a:ext cx="3210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Why did you choose that project or activity to work on?</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would you do if you had more time?</a:t>
              </a:r>
              <a:endParaRPr>
                <a:latin typeface="PT Sans Narrow"/>
                <a:ea typeface="PT Sans Narrow"/>
                <a:cs typeface="PT Sans Narrow"/>
                <a:sym typeface="PT Sans Narrow"/>
              </a:endParaRPr>
            </a:p>
          </p:txBody>
        </p:sp>
        <p:sp>
          <p:nvSpPr>
            <p:cNvPr id="3186" name="Google Shape;3186;p111"/>
            <p:cNvSpPr txBox="1"/>
            <p:nvPr/>
          </p:nvSpPr>
          <p:spPr>
            <a:xfrm>
              <a:off x="3992282" y="2832776"/>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PT Sans Narrow"/>
                  <a:ea typeface="PT Sans Narrow"/>
                  <a:cs typeface="PT Sans Narrow"/>
                  <a:sym typeface="PT Sans Narrow"/>
                </a:rPr>
                <a:t>REFLECTION PROMPTS</a:t>
              </a:r>
              <a:endParaRPr sz="1600">
                <a:solidFill>
                  <a:schemeClr val="dk1"/>
                </a:solidFill>
                <a:latin typeface="PT Sans Narrow"/>
                <a:ea typeface="PT Sans Narrow"/>
                <a:cs typeface="PT Sans Narrow"/>
                <a:sym typeface="PT Sans Narrow"/>
              </a:endParaRPr>
            </a:p>
          </p:txBody>
        </p:sp>
        <p:cxnSp>
          <p:nvCxnSpPr>
            <p:cNvPr id="3187" name="Google Shape;3187;p111"/>
            <p:cNvCxnSpPr/>
            <p:nvPr/>
          </p:nvCxnSpPr>
          <p:spPr>
            <a:xfrm flipH="1" rot="10800000">
              <a:off x="4089400" y="3163625"/>
              <a:ext cx="3117152" cy="8523"/>
            </a:xfrm>
            <a:prstGeom prst="straightConnector1">
              <a:avLst/>
            </a:prstGeom>
            <a:noFill/>
            <a:ln cap="flat" cmpd="sng" w="9525">
              <a:solidFill>
                <a:schemeClr val="dk1"/>
              </a:solidFill>
              <a:prstDash val="solid"/>
              <a:round/>
              <a:headEnd len="sm" w="sm" type="none"/>
              <a:tailEnd len="sm" w="sm" type="none"/>
            </a:ln>
          </p:spPr>
        </p:cxnSp>
      </p:grpSp>
      <p:sp>
        <p:nvSpPr>
          <p:cNvPr id="3188" name="Google Shape;3188;p111"/>
          <p:cNvSpPr txBox="1"/>
          <p:nvPr/>
        </p:nvSpPr>
        <p:spPr>
          <a:xfrm>
            <a:off x="4104925" y="5436775"/>
            <a:ext cx="3210300" cy="6462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Did students create self-remixes or work on activities?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did you learn about your students’ interests?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What further support might your students need?</a:t>
            </a:r>
            <a:endParaRPr sz="1200">
              <a:solidFill>
                <a:schemeClr val="dk1"/>
              </a:solidFill>
              <a:latin typeface="PT Sans Narrow"/>
              <a:ea typeface="PT Sans Narrow"/>
              <a:cs typeface="PT Sans Narrow"/>
              <a:sym typeface="PT Sans Narrow"/>
            </a:endParaRPr>
          </a:p>
        </p:txBody>
      </p:sp>
      <p:sp>
        <p:nvSpPr>
          <p:cNvPr id="3189" name="Google Shape;3189;p111"/>
          <p:cNvSpPr txBox="1"/>
          <p:nvPr/>
        </p:nvSpPr>
        <p:spPr>
          <a:xfrm>
            <a:off x="4007796" y="4940941"/>
            <a:ext cx="33075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REVIEWING STUDENT WORK</a:t>
            </a:r>
            <a:endParaRPr b="1" sz="1600">
              <a:solidFill>
                <a:schemeClr val="dk1"/>
              </a:solidFill>
              <a:latin typeface="PT Sans Narrow"/>
              <a:ea typeface="PT Sans Narrow"/>
              <a:cs typeface="PT Sans Narrow"/>
              <a:sym typeface="PT Sans Narrow"/>
            </a:endParaRPr>
          </a:p>
        </p:txBody>
      </p:sp>
      <p:cxnSp>
        <p:nvCxnSpPr>
          <p:cNvPr id="3190" name="Google Shape;3190;p111"/>
          <p:cNvCxnSpPr/>
          <p:nvPr/>
        </p:nvCxnSpPr>
        <p:spPr>
          <a:xfrm flipH="1" rot="10800000">
            <a:off x="4104914" y="5271913"/>
            <a:ext cx="3117300" cy="8400"/>
          </a:xfrm>
          <a:prstGeom prst="straightConnector1">
            <a:avLst/>
          </a:prstGeom>
          <a:noFill/>
          <a:ln cap="flat" cmpd="sng" w="9525">
            <a:solidFill>
              <a:schemeClr val="dk1"/>
            </a:solidFill>
            <a:prstDash val="solid"/>
            <a:round/>
            <a:headEnd len="sm" w="sm" type="none"/>
            <a:tailEnd len="sm" w="sm" type="none"/>
          </a:ln>
        </p:spPr>
      </p:cxnSp>
      <p:sp>
        <p:nvSpPr>
          <p:cNvPr id="3191" name="Google Shape;3191;p111"/>
          <p:cNvSpPr txBox="1"/>
          <p:nvPr/>
        </p:nvSpPr>
        <p:spPr>
          <a:xfrm>
            <a:off x="3012716" y="1408399"/>
            <a:ext cx="1092300" cy="433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baseline="-25000" lang="en-US" sz="1000">
                <a:solidFill>
                  <a:schemeClr val="dk1"/>
                </a:solidFill>
                <a:latin typeface="PT Sans Narrow"/>
                <a:ea typeface="PT Sans Narrow"/>
                <a:cs typeface="PT Sans Narrow"/>
                <a:sym typeface="PT Sans Narrow"/>
              </a:rPr>
              <a:t>SUGGESTED TIME</a:t>
            </a:r>
            <a:endParaRPr>
              <a:latin typeface="PT Sans Narrow"/>
              <a:ea typeface="PT Sans Narrow"/>
              <a:cs typeface="PT Sans Narrow"/>
              <a:sym typeface="PT Sans Narrow"/>
            </a:endParaRPr>
          </a:p>
          <a:p>
            <a:pPr indent="0" lvl="0" marL="0" marR="0" rtl="0" algn="just">
              <a:lnSpc>
                <a:spcPct val="150000"/>
              </a:lnSpc>
              <a:spcBef>
                <a:spcPts val="0"/>
              </a:spcBef>
              <a:spcAft>
                <a:spcPts val="0"/>
              </a:spcAft>
              <a:buNone/>
            </a:pPr>
            <a:r>
              <a:rPr lang="en-US" sz="1000">
                <a:solidFill>
                  <a:schemeClr val="dk1"/>
                </a:solidFill>
                <a:latin typeface="PT Sans Narrow"/>
                <a:ea typeface="PT Sans Narrow"/>
                <a:cs typeface="PT Sans Narrow"/>
                <a:sym typeface="PT Sans Narrow"/>
              </a:rPr>
              <a:t>45–60 MINUTES</a:t>
            </a:r>
            <a:endParaRPr>
              <a:latin typeface="PT Sans Narrow"/>
              <a:ea typeface="PT Sans Narrow"/>
              <a:cs typeface="PT Sans Narrow"/>
              <a:sym typeface="PT Sans Narrow"/>
            </a:endParaRPr>
          </a:p>
        </p:txBody>
      </p:sp>
      <p:pic>
        <p:nvPicPr>
          <p:cNvPr descr="clock1.png" id="3192" name="Google Shape;3192;p111"/>
          <p:cNvPicPr preferRelativeResize="0"/>
          <p:nvPr/>
        </p:nvPicPr>
        <p:blipFill rotWithShape="1">
          <a:blip r:embed="rId3">
            <a:alphaModFix/>
          </a:blip>
          <a:srcRect b="0" l="0" r="0" t="17500"/>
          <a:stretch/>
        </p:blipFill>
        <p:spPr>
          <a:xfrm>
            <a:off x="2755706" y="1524259"/>
            <a:ext cx="324676" cy="267856"/>
          </a:xfrm>
          <a:prstGeom prst="rect">
            <a:avLst/>
          </a:prstGeom>
          <a:noFill/>
          <a:ln>
            <a:noFill/>
          </a:ln>
        </p:spPr>
      </p:pic>
      <p:grpSp>
        <p:nvGrpSpPr>
          <p:cNvPr id="3193" name="Google Shape;3193;p111"/>
          <p:cNvGrpSpPr/>
          <p:nvPr/>
        </p:nvGrpSpPr>
        <p:grpSpPr>
          <a:xfrm>
            <a:off x="457995" y="2830659"/>
            <a:ext cx="3323543" cy="3267933"/>
            <a:chOff x="457995" y="2830659"/>
            <a:chExt cx="3323543" cy="3267933"/>
          </a:xfrm>
        </p:grpSpPr>
        <p:grpSp>
          <p:nvGrpSpPr>
            <p:cNvPr id="3194" name="Google Shape;3194;p111"/>
            <p:cNvGrpSpPr/>
            <p:nvPr/>
          </p:nvGrpSpPr>
          <p:grpSpPr>
            <a:xfrm>
              <a:off x="550334" y="3163625"/>
              <a:ext cx="3231204" cy="2934967"/>
              <a:chOff x="515544" y="3163625"/>
              <a:chExt cx="3231204" cy="2934967"/>
            </a:xfrm>
          </p:grpSpPr>
          <p:sp>
            <p:nvSpPr>
              <p:cNvPr id="3195" name="Google Shape;3195;p111"/>
              <p:cNvSpPr txBox="1"/>
              <p:nvPr/>
            </p:nvSpPr>
            <p:spPr>
              <a:xfrm>
                <a:off x="515544" y="3328603"/>
                <a:ext cx="3231204" cy="2769989"/>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Optionally, have the activity handouts from Units 0-5 available to guide students.</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Give students self-directed time to:</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1. reimagine or extend a past project by creating a self-remix: a remix of one’s own project.</a:t>
                </a:r>
                <a:br>
                  <a:rPr lang="en-US" sz="1200">
                    <a:solidFill>
                      <a:schemeClr val="dk1"/>
                    </a:solidFill>
                    <a:latin typeface="PT Sans Narrow"/>
                    <a:ea typeface="PT Sans Narrow"/>
                    <a:cs typeface="PT Sans Narrow"/>
                    <a:sym typeface="PT Sans Narrow"/>
                  </a:rPr>
                </a:br>
                <a:r>
                  <a:rPr lang="en-US" sz="1200">
                    <a:solidFill>
                      <a:schemeClr val="dk1"/>
                    </a:solidFill>
                    <a:latin typeface="PT Sans Narrow"/>
                    <a:ea typeface="PT Sans Narrow"/>
                    <a:cs typeface="PT Sans Narrow"/>
                    <a:sym typeface="PT Sans Narrow"/>
                  </a:rPr>
                  <a:t>2. revisit and work on a previous unit activity that was either skipped or not completed.</a:t>
                </a:r>
                <a:endParaRPr>
                  <a:latin typeface="PT Sans Narrow"/>
                  <a:ea typeface="PT Sans Narrow"/>
                  <a:cs typeface="PT Sans Narrow"/>
                  <a:sym typeface="PT Sans Narrow"/>
                </a:endParaRPr>
              </a:p>
              <a:p>
                <a:pPr indent="0" lvl="0" marL="0" marR="0" rtl="0" algn="l">
                  <a:spcBef>
                    <a:spcPts val="0"/>
                  </a:spcBef>
                  <a:spcAft>
                    <a:spcPts val="0"/>
                  </a:spcAft>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share their self-remixes or activity outcomes with one another. We suggest using pair-share or design demo.</a:t>
                </a:r>
                <a:endParaRPr sz="1200">
                  <a:solidFill>
                    <a:schemeClr val="dk1"/>
                  </a:solidFill>
                  <a:latin typeface="PT Sans Narrow"/>
                  <a:ea typeface="PT Sans Narrow"/>
                  <a:cs typeface="PT Sans Narrow"/>
                  <a:sym typeface="PT Sans Narrow"/>
                </a:endParaRPr>
              </a:p>
              <a:p>
                <a:pPr indent="-133350" lvl="0" marL="171450" marR="0" rtl="0" algn="l">
                  <a:spcBef>
                    <a:spcPts val="0"/>
                  </a:spcBef>
                  <a:spcAft>
                    <a:spcPts val="0"/>
                  </a:spcAft>
                  <a:buClr>
                    <a:schemeClr val="dk1"/>
                  </a:buClr>
                  <a:buSzPts val="600"/>
                  <a:buFont typeface="Noto Sans Symbols"/>
                  <a:buNone/>
                </a:pPr>
                <a:r>
                  <a:t/>
                </a:r>
                <a:endParaRPr sz="600">
                  <a:solidFill>
                    <a:schemeClr val="dk1"/>
                  </a:solidFill>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Invite students to think back on the design process by responding to the reflection prompts in their design journals or in a group discussion.</a:t>
                </a:r>
                <a:endParaRPr sz="1200">
                  <a:solidFill>
                    <a:schemeClr val="dk1"/>
                  </a:solidFill>
                  <a:latin typeface="PT Sans Narrow"/>
                  <a:ea typeface="PT Sans Narrow"/>
                  <a:cs typeface="PT Sans Narrow"/>
                  <a:sym typeface="PT Sans Narrow"/>
                </a:endParaRPr>
              </a:p>
            </p:txBody>
          </p:sp>
          <p:cxnSp>
            <p:nvCxnSpPr>
              <p:cNvPr id="3196" name="Google Shape;3196;p111"/>
              <p:cNvCxnSpPr/>
              <p:nvPr/>
            </p:nvCxnSpPr>
            <p:spPr>
              <a:xfrm flipH="1" rot="10800000">
                <a:off x="515544" y="3163625"/>
                <a:ext cx="3231204" cy="8380"/>
              </a:xfrm>
              <a:prstGeom prst="straightConnector1">
                <a:avLst/>
              </a:prstGeom>
              <a:noFill/>
              <a:ln cap="flat" cmpd="sng" w="9525">
                <a:solidFill>
                  <a:schemeClr val="dk1"/>
                </a:solidFill>
                <a:prstDash val="solid"/>
                <a:round/>
                <a:headEnd len="sm" w="sm" type="none"/>
                <a:tailEnd len="sm" w="sm" type="none"/>
              </a:ln>
            </p:spPr>
          </p:cxnSp>
        </p:grpSp>
        <p:sp>
          <p:nvSpPr>
            <p:cNvPr id="3197" name="Google Shape;3197;p111"/>
            <p:cNvSpPr txBox="1"/>
            <p:nvPr/>
          </p:nvSpPr>
          <p:spPr>
            <a:xfrm>
              <a:off x="457995" y="2830659"/>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ACTIVITY DESCRIPTION</a:t>
              </a:r>
              <a:endParaRPr b="1">
                <a:latin typeface="PT Sans Narrow"/>
                <a:ea typeface="PT Sans Narrow"/>
                <a:cs typeface="PT Sans Narrow"/>
                <a:sym typeface="PT Sans Narrow"/>
              </a:endParaRPr>
            </a:p>
          </p:txBody>
        </p:sp>
      </p:grpSp>
      <p:grpSp>
        <p:nvGrpSpPr>
          <p:cNvPr id="3198" name="Google Shape;3198;p111"/>
          <p:cNvGrpSpPr/>
          <p:nvPr/>
        </p:nvGrpSpPr>
        <p:grpSpPr>
          <a:xfrm>
            <a:off x="457995" y="7630731"/>
            <a:ext cx="6857205" cy="352518"/>
            <a:chOff x="457995" y="7630731"/>
            <a:chExt cx="6857205" cy="352518"/>
          </a:xfrm>
        </p:grpSpPr>
        <p:sp>
          <p:nvSpPr>
            <p:cNvPr id="3199" name="Google Shape;3199;p111"/>
            <p:cNvSpPr txBox="1"/>
            <p:nvPr/>
          </p:nvSpPr>
          <p:spPr>
            <a:xfrm>
              <a:off x="457995" y="7641903"/>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a:t>
              </a:r>
              <a:endParaRPr b="1" sz="1600">
                <a:solidFill>
                  <a:schemeClr val="dk1"/>
                </a:solidFill>
                <a:latin typeface="PT Sans Narrow"/>
                <a:ea typeface="PT Sans Narrow"/>
                <a:cs typeface="PT Sans Narrow"/>
                <a:sym typeface="PT Sans Narrow"/>
              </a:endParaRPr>
            </a:p>
          </p:txBody>
        </p:sp>
        <p:cxnSp>
          <p:nvCxnSpPr>
            <p:cNvPr id="3200" name="Google Shape;3200;p111"/>
            <p:cNvCxnSpPr/>
            <p:nvPr/>
          </p:nvCxnSpPr>
          <p:spPr>
            <a:xfrm flipH="1" rot="10800000">
              <a:off x="551129" y="7969285"/>
              <a:ext cx="6670937" cy="13964"/>
            </a:xfrm>
            <a:prstGeom prst="straightConnector1">
              <a:avLst/>
            </a:prstGeom>
            <a:noFill/>
            <a:ln cap="flat" cmpd="sng" w="9525">
              <a:solidFill>
                <a:schemeClr val="dk1"/>
              </a:solidFill>
              <a:prstDash val="solid"/>
              <a:round/>
              <a:headEnd len="sm" w="sm" type="none"/>
              <a:tailEnd len="sm" w="sm" type="none"/>
            </a:ln>
          </p:spPr>
        </p:cxnSp>
        <p:sp>
          <p:nvSpPr>
            <p:cNvPr id="3201" name="Google Shape;3201;p111"/>
            <p:cNvSpPr txBox="1"/>
            <p:nvPr/>
          </p:nvSpPr>
          <p:spPr>
            <a:xfrm>
              <a:off x="4007796" y="7630731"/>
              <a:ext cx="330740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PT Sans Narrow"/>
                  <a:ea typeface="PT Sans Narrow"/>
                  <a:cs typeface="PT Sans Narrow"/>
                  <a:sym typeface="PT Sans Narrow"/>
                </a:rPr>
                <a:t>NOTES TO SELF</a:t>
              </a:r>
              <a:endParaRPr b="1" sz="1600">
                <a:solidFill>
                  <a:schemeClr val="dk1"/>
                </a:solidFill>
                <a:latin typeface="PT Sans Narrow"/>
                <a:ea typeface="PT Sans Narrow"/>
                <a:cs typeface="PT Sans Narrow"/>
                <a:sym typeface="PT Sans Narrow"/>
              </a:endParaRPr>
            </a:p>
          </p:txBody>
        </p:sp>
      </p:grpSp>
      <p:cxnSp>
        <p:nvCxnSpPr>
          <p:cNvPr id="3202" name="Google Shape;3202;p111"/>
          <p:cNvCxnSpPr/>
          <p:nvPr/>
        </p:nvCxnSpPr>
        <p:spPr>
          <a:xfrm>
            <a:off x="3857013" y="8086975"/>
            <a:ext cx="0" cy="1805476"/>
          </a:xfrm>
          <a:prstGeom prst="straightConnector1">
            <a:avLst/>
          </a:prstGeom>
          <a:noFill/>
          <a:ln cap="flat" cmpd="sng" w="9525">
            <a:solidFill>
              <a:srgbClr val="7F7F7F"/>
            </a:solidFill>
            <a:prstDash val="dash"/>
            <a:round/>
            <a:headEnd len="sm" w="sm" type="none"/>
            <a:tailEnd len="sm" w="sm" type="none"/>
          </a:ln>
        </p:spPr>
      </p:cxnSp>
      <p:sp>
        <p:nvSpPr>
          <p:cNvPr id="3203" name="Google Shape;3203;p111"/>
          <p:cNvSpPr txBox="1"/>
          <p:nvPr/>
        </p:nvSpPr>
        <p:spPr>
          <a:xfrm>
            <a:off x="551129" y="8142739"/>
            <a:ext cx="3231204" cy="830997"/>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Invite students to review their design journals and Scratch profiles to reflect back on previous work and activities.</a:t>
            </a:r>
            <a:endParaRPr>
              <a:latin typeface="PT Sans Narrow"/>
              <a:ea typeface="PT Sans Narrow"/>
              <a:cs typeface="PT Sans Narrow"/>
              <a:sym typeface="PT Sans Narrow"/>
            </a:endParaRPr>
          </a:p>
          <a:p>
            <a:pPr indent="-171450" lvl="0" marL="171450" marR="0" rtl="0" algn="l">
              <a:spcBef>
                <a:spcPts val="0"/>
              </a:spcBef>
              <a:spcAft>
                <a:spcPts val="0"/>
              </a:spcAft>
              <a:buClr>
                <a:schemeClr val="dk1"/>
              </a:buClr>
              <a:buSzPts val="1200"/>
              <a:buFont typeface="PT Sans Narrow"/>
              <a:buChar char="+"/>
            </a:pPr>
            <a:r>
              <a:rPr lang="en-US" sz="1200">
                <a:solidFill>
                  <a:schemeClr val="dk1"/>
                </a:solidFill>
                <a:latin typeface="PT Sans Narrow"/>
                <a:ea typeface="PT Sans Narrow"/>
                <a:cs typeface="PT Sans Narrow"/>
                <a:sym typeface="PT Sans Narrow"/>
              </a:rPr>
              <a:t>Encourage students to review their Unit 1 My Studio inspiration projects for ideas.</a:t>
            </a:r>
            <a:endParaRPr>
              <a:latin typeface="PT Sans Narrow"/>
              <a:ea typeface="PT Sans Narrow"/>
              <a:cs typeface="PT Sans Narrow"/>
              <a:sym typeface="PT Sans Narrow"/>
            </a:endParaRPr>
          </a:p>
        </p:txBody>
      </p:sp>
      <p:sp>
        <p:nvSpPr>
          <p:cNvPr id="3204" name="Google Shape;3204;p111"/>
          <p:cNvSpPr txBox="1"/>
          <p:nvPr>
            <p:ph idx="12" type="sldNum"/>
          </p:nvPr>
        </p:nvSpPr>
        <p:spPr>
          <a:xfrm>
            <a:off x="142398" y="9519711"/>
            <a:ext cx="1813560" cy="53551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200">
                <a:solidFill>
                  <a:srgbClr val="888888"/>
                </a:solidFill>
                <a:latin typeface="Carme"/>
                <a:ea typeface="Carme"/>
                <a:cs typeface="Carme"/>
                <a:sym typeface="Carme"/>
              </a:rPr>
              <a:t>94</a:t>
            </a:r>
            <a:endParaRPr b="0" i="0" sz="1200">
              <a:solidFill>
                <a:srgbClr val="888888"/>
              </a:solidFill>
              <a:latin typeface="Carme"/>
              <a:ea typeface="Carme"/>
              <a:cs typeface="Carme"/>
              <a:sym typeface="Carme"/>
            </a:endParaRPr>
          </a:p>
        </p:txBody>
      </p:sp>
      <p:grpSp>
        <p:nvGrpSpPr>
          <p:cNvPr id="3205" name="Google Shape;3205;p111"/>
          <p:cNvGrpSpPr/>
          <p:nvPr/>
        </p:nvGrpSpPr>
        <p:grpSpPr>
          <a:xfrm>
            <a:off x="551130" y="0"/>
            <a:ext cx="493616" cy="2791875"/>
            <a:chOff x="551130" y="0"/>
            <a:chExt cx="493616" cy="2791875"/>
          </a:xfrm>
        </p:grpSpPr>
        <p:pic>
          <p:nvPicPr>
            <p:cNvPr descr="Unit5activity.png" id="3206" name="Google Shape;3206;p111"/>
            <p:cNvPicPr preferRelativeResize="0"/>
            <p:nvPr/>
          </p:nvPicPr>
          <p:blipFill rotWithShape="1">
            <a:blip r:embed="rId4">
              <a:alphaModFix/>
            </a:blip>
            <a:srcRect b="0" l="0" r="0" t="0"/>
            <a:stretch/>
          </p:blipFill>
          <p:spPr>
            <a:xfrm>
              <a:off x="551130" y="0"/>
              <a:ext cx="493616" cy="2791875"/>
            </a:xfrm>
            <a:prstGeom prst="rect">
              <a:avLst/>
            </a:prstGeom>
            <a:noFill/>
            <a:ln>
              <a:noFill/>
            </a:ln>
          </p:spPr>
        </p:pic>
        <p:sp>
          <p:nvSpPr>
            <p:cNvPr id="3207" name="Google Shape;3207;p111"/>
            <p:cNvSpPr txBox="1"/>
            <p:nvPr/>
          </p:nvSpPr>
          <p:spPr>
            <a:xfrm rot="5400000">
              <a:off x="-422975" y="987451"/>
              <a:ext cx="2436600" cy="461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PT Sans Narrow"/>
                  <a:ea typeface="PT Sans Narrow"/>
                  <a:cs typeface="PT Sans Narrow"/>
                  <a:sym typeface="PT Sans Narrow"/>
                </a:rPr>
                <a:t> UNIT 5  ACTIVITY</a:t>
              </a:r>
              <a:endParaRPr b="1" sz="2400">
                <a:solidFill>
                  <a:schemeClr val="lt1"/>
                </a:solidFill>
                <a:latin typeface="PT Sans Narrow"/>
                <a:ea typeface="PT Sans Narrow"/>
                <a:cs typeface="PT Sans Narrow"/>
                <a:sym typeface="PT Sans Narrow"/>
              </a:endParaRPr>
            </a:p>
          </p:txBody>
        </p:sp>
      </p:grpSp>
      <p:sp>
        <p:nvSpPr>
          <p:cNvPr id="3208" name="Google Shape;3208;p111"/>
          <p:cNvSpPr txBox="1"/>
          <p:nvPr/>
        </p:nvSpPr>
        <p:spPr>
          <a:xfrm>
            <a:off x="4104749" y="8217525"/>
            <a:ext cx="3372300" cy="15573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a:p>
            <a:pPr indent="0" lvl="0" marL="0" marR="0" rtl="0" algn="l">
              <a:lnSpc>
                <a:spcPct val="70000"/>
              </a:lnSpc>
              <a:spcBef>
                <a:spcPts val="0"/>
              </a:spcBef>
              <a:spcAft>
                <a:spcPts val="0"/>
              </a:spcAft>
              <a:buNone/>
            </a:pPr>
            <a:r>
              <a:t/>
            </a:r>
            <a:endParaRPr sz="1400">
              <a:solidFill>
                <a:schemeClr val="dk1"/>
              </a:solidFill>
              <a:latin typeface="Carme"/>
              <a:ea typeface="Carme"/>
              <a:cs typeface="Carme"/>
              <a:sym typeface="Carme"/>
            </a:endParaRPr>
          </a:p>
          <a:p>
            <a:pPr indent="-171450" lvl="0" marL="171450" marR="0" rtl="0" algn="l">
              <a:lnSpc>
                <a:spcPct val="70000"/>
              </a:lnSpc>
              <a:spcBef>
                <a:spcPts val="0"/>
              </a:spcBef>
              <a:spcAft>
                <a:spcPts val="0"/>
              </a:spcAft>
              <a:buClr>
                <a:schemeClr val="dk1"/>
              </a:buClr>
              <a:buSzPts val="1400"/>
              <a:buFont typeface="Noto Sans Symbols"/>
              <a:buChar char="❑"/>
            </a:pPr>
            <a:r>
              <a:rPr lang="en-US">
                <a:solidFill>
                  <a:schemeClr val="dk1"/>
                </a:solidFill>
                <a:latin typeface="Carme"/>
                <a:ea typeface="Carme"/>
                <a:cs typeface="Carme"/>
                <a:sym typeface="Carme"/>
              </a:rPr>
              <a:t>_______________________</a:t>
            </a:r>
            <a:endParaRPr sz="1400">
              <a:solidFill>
                <a:schemeClr val="dk1"/>
              </a:solidFill>
              <a:latin typeface="Carme"/>
              <a:ea typeface="Carme"/>
              <a:cs typeface="Carme"/>
              <a:sym typeface="Carm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